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60" r:id="rId5"/>
    <p:sldId id="269" r:id="rId6"/>
    <p:sldId id="261" r:id="rId7"/>
    <p:sldId id="275" r:id="rId8"/>
    <p:sldId id="262" r:id="rId9"/>
    <p:sldId id="263" r:id="rId10"/>
    <p:sldId id="264" r:id="rId11"/>
    <p:sldId id="265" r:id="rId12"/>
    <p:sldId id="270" r:id="rId13"/>
    <p:sldId id="267" r:id="rId14"/>
    <p:sldId id="266" r:id="rId15"/>
    <p:sldId id="268" r:id="rId16"/>
    <p:sldId id="272" r:id="rId17"/>
    <p:sldId id="274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292"/>
    <a:srgbClr val="003A63"/>
    <a:srgbClr val="919195"/>
    <a:srgbClr val="D59F0F"/>
    <a:srgbClr val="BF311A"/>
    <a:srgbClr val="679146"/>
    <a:srgbClr val="621A4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708" y="6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00" d="100"/>
          <a:sy n="100" d="100"/>
        </p:scale>
        <p:origin x="1086" y="-60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0153959921679757"/>
          <c:y val="3.588907014681892E-2"/>
          <c:w val="0.42287696882418185"/>
          <c:h val="0.64450163802517391"/>
        </c:manualLayout>
      </c:layout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B853-4809-8E3C-CDC936784E5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B853-4809-8E3C-CDC936784E5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B853-4809-8E3C-CDC936784E5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B853-4809-8E3C-CDC936784E5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B853-4809-8E3C-CDC936784E5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B-B853-4809-8E3C-CDC936784E50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1-B853-4809-8E3C-CDC936784E50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3-B853-4809-8E3C-CDC936784E50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3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5-B853-4809-8E3C-CDC936784E50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4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7-B853-4809-8E3C-CDC936784E50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5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9-B853-4809-8E3C-CDC936784E50}"/>
                </c:ext>
              </c:extLst>
            </c:dLbl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330" b="1" i="0" u="none" strike="noStrike" kern="1200" spc="0" baseline="0">
                      <a:solidFill>
                        <a:schemeClr val="accent6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outEnd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B853-4809-8E3C-CDC936784E50}"/>
                </c:ext>
              </c:extLst>
            </c:dLbl>
            <c:dLblPos val="outEnd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Sheet1!$C$10:$H$10</c:f>
              <c:strCache>
                <c:ptCount val="6"/>
                <c:pt idx="0">
                  <c:v>AP</c:v>
                </c:pt>
                <c:pt idx="1">
                  <c:v>IB</c:v>
                </c:pt>
                <c:pt idx="2">
                  <c:v>Institutional Exam</c:v>
                </c:pt>
                <c:pt idx="3">
                  <c:v>Industry-Recognized Credentials</c:v>
                </c:pt>
                <c:pt idx="4">
                  <c:v>Military</c:v>
                </c:pt>
                <c:pt idx="5">
                  <c:v>All Other Categories</c:v>
                </c:pt>
              </c:strCache>
            </c:strRef>
          </c:cat>
          <c:val>
            <c:numRef>
              <c:f>Sheet1!$C$11:$H$11</c:f>
              <c:numCache>
                <c:formatCode>General</c:formatCode>
                <c:ptCount val="6"/>
                <c:pt idx="0">
                  <c:v>30886</c:v>
                </c:pt>
                <c:pt idx="1">
                  <c:v>3343</c:v>
                </c:pt>
                <c:pt idx="2">
                  <c:v>4058</c:v>
                </c:pt>
                <c:pt idx="3">
                  <c:v>4263</c:v>
                </c:pt>
                <c:pt idx="4">
                  <c:v>22274</c:v>
                </c:pt>
                <c:pt idx="5">
                  <c:v>7957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853-4809-8E3C-CDC936784E50}"/>
            </c:ext>
          </c:extLst>
        </c:ser>
        <c:dLbls>
          <c:dLblPos val="out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Credit for Prior Learning Hours Awarded by Type Systemwide</c:v>
                </c:pt>
              </c:strCache>
            </c:strRef>
          </c:tx>
          <c:dPt>
            <c:idx val="0"/>
            <c:bubble3D val="0"/>
            <c:spPr>
              <a:solidFill>
                <a:srgbClr val="003A6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74C7-4609-BE56-449492FF370D}"/>
              </c:ext>
            </c:extLst>
          </c:dPt>
          <c:dPt>
            <c:idx val="1"/>
            <c:bubble3D val="0"/>
            <c:spPr>
              <a:solidFill>
                <a:srgbClr val="621A4C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2-74C7-4609-BE56-449492FF370D}"/>
              </c:ext>
            </c:extLst>
          </c:dPt>
          <c:dPt>
            <c:idx val="2"/>
            <c:bubble3D val="0"/>
            <c:spPr>
              <a:solidFill>
                <a:srgbClr val="67914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74C7-4609-BE56-449492FF370D}"/>
              </c:ext>
            </c:extLst>
          </c:dPt>
          <c:dPt>
            <c:idx val="3"/>
            <c:bubble3D val="0"/>
            <c:spPr>
              <a:solidFill>
                <a:srgbClr val="BF311A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4-74C7-4609-BE56-449492FF370D}"/>
              </c:ext>
            </c:extLst>
          </c:dPt>
          <c:dPt>
            <c:idx val="4"/>
            <c:bubble3D val="0"/>
            <c:spPr>
              <a:solidFill>
                <a:srgbClr val="D59F0F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74C7-4609-BE56-449492FF370D}"/>
              </c:ext>
            </c:extLst>
          </c:dPt>
          <c:dPt>
            <c:idx val="5"/>
            <c:bubble3D val="0"/>
            <c:spPr>
              <a:solidFill>
                <a:srgbClr val="91919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74C7-4609-BE56-449492FF370D}"/>
              </c:ext>
            </c:extLst>
          </c:dPt>
          <c:cat>
            <c:strRef>
              <c:f>Sheet1!$A$2:$A$7</c:f>
              <c:strCache>
                <c:ptCount val="6"/>
                <c:pt idx="0">
                  <c:v>AP</c:v>
                </c:pt>
                <c:pt idx="1">
                  <c:v>Institutional Exam</c:v>
                </c:pt>
                <c:pt idx="2">
                  <c:v>Military</c:v>
                </c:pt>
                <c:pt idx="3">
                  <c:v>Industry-Recognized Credentials</c:v>
                </c:pt>
                <c:pt idx="4">
                  <c:v>All Other Categories</c:v>
                </c:pt>
                <c:pt idx="5">
                  <c:v>IB</c:v>
                </c:pt>
              </c:strCache>
            </c:strRef>
          </c:cat>
          <c:val>
            <c:numRef>
              <c:f>Sheet1!$B$2:$B$7</c:f>
              <c:numCache>
                <c:formatCode>#,##0</c:formatCode>
                <c:ptCount val="6"/>
                <c:pt idx="0">
                  <c:v>30886</c:v>
                </c:pt>
                <c:pt idx="1">
                  <c:v>4058</c:v>
                </c:pt>
                <c:pt idx="2">
                  <c:v>22274</c:v>
                </c:pt>
                <c:pt idx="3">
                  <c:v>4263</c:v>
                </c:pt>
                <c:pt idx="4">
                  <c:v>7957</c:v>
                </c:pt>
                <c:pt idx="5">
                  <c:v>3343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C7-4609-BE56-449492FF37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4232628816134826E-2"/>
          <c:y val="0.7776212184003316"/>
          <c:w val="0.87153474236773032"/>
          <c:h val="0.1960629921259842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0.54737</cdr:x>
      <cdr:y>0.32105</cdr:y>
    </cdr:from>
    <cdr:to>
      <cdr:x>0.67368</cdr:x>
      <cdr:y>0.51053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1DF9F5DE-3B3E-4188-B086-04E09A399CD9}"/>
            </a:ext>
          </a:extLst>
        </cdr:cNvPr>
        <cdr:cNvSpPr txBox="1"/>
      </cdr:nvSpPr>
      <cdr:spPr>
        <a:xfrm xmlns:a="http://schemas.openxmlformats.org/drawingml/2006/main">
          <a:off x="3962400" y="154940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0.38614</cdr:x>
      <cdr:y>0.54211</cdr:y>
    </cdr:from>
    <cdr:to>
      <cdr:x>0.48088</cdr:x>
      <cdr:y>0.66843</cdr:y>
    </cdr:to>
    <cdr:sp macro="" textlink="">
      <cdr:nvSpPr>
        <cdr:cNvPr id="3" name="TextBox 2">
          <a:extLst xmlns:a="http://schemas.openxmlformats.org/drawingml/2006/main">
            <a:ext uri="{FF2B5EF4-FFF2-40B4-BE49-F238E27FC236}">
              <a16:creationId xmlns:a16="http://schemas.microsoft.com/office/drawing/2014/main" id="{B33F18AC-C354-4654-8C84-D37844832003}"/>
            </a:ext>
          </a:extLst>
        </cdr:cNvPr>
        <cdr:cNvSpPr txBox="1"/>
      </cdr:nvSpPr>
      <cdr:spPr>
        <a:xfrm xmlns:a="http://schemas.openxmlformats.org/drawingml/2006/main">
          <a:off x="2795270" y="2616200"/>
          <a:ext cx="685823" cy="60962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32%</a:t>
          </a:r>
        </a:p>
      </cdr:txBody>
    </cdr:sp>
  </cdr:relSizeAnchor>
  <cdr:relSizeAnchor xmlns:cdr="http://schemas.openxmlformats.org/drawingml/2006/chartDrawing">
    <cdr:from>
      <cdr:x>0.32298</cdr:x>
      <cdr:y>0.26243</cdr:y>
    </cdr:from>
    <cdr:to>
      <cdr:x>0.41772</cdr:x>
      <cdr:y>0.38875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B5C0D486-3C3B-4A58-AC80-FCCDF71EE393}"/>
            </a:ext>
          </a:extLst>
        </cdr:cNvPr>
        <cdr:cNvSpPr txBox="1"/>
      </cdr:nvSpPr>
      <cdr:spPr>
        <a:xfrm xmlns:a="http://schemas.openxmlformats.org/drawingml/2006/main">
          <a:off x="2338047" y="1266484"/>
          <a:ext cx="685823" cy="609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5%</a:t>
          </a:r>
        </a:p>
      </cdr:txBody>
    </cdr:sp>
  </cdr:relSizeAnchor>
  <cdr:relSizeAnchor xmlns:cdr="http://schemas.openxmlformats.org/drawingml/2006/chartDrawing">
    <cdr:from>
      <cdr:x>0.44002</cdr:x>
      <cdr:y>0.12033</cdr:y>
    </cdr:from>
    <cdr:to>
      <cdr:x>0.50318</cdr:x>
      <cdr:y>0.2147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BEF0EF1E-C2DA-4139-967F-84C07F7DCA55}"/>
            </a:ext>
          </a:extLst>
        </cdr:cNvPr>
        <cdr:cNvSpPr txBox="1"/>
      </cdr:nvSpPr>
      <cdr:spPr>
        <a:xfrm xmlns:a="http://schemas.openxmlformats.org/drawingml/2006/main">
          <a:off x="3185322" y="580694"/>
          <a:ext cx="457215" cy="45543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5%</a:t>
          </a:r>
        </a:p>
      </cdr:txBody>
    </cdr:sp>
  </cdr:relSizeAnchor>
  <cdr:relSizeAnchor xmlns:cdr="http://schemas.openxmlformats.org/drawingml/2006/chartDrawing">
    <cdr:from>
      <cdr:x>0.54404</cdr:x>
      <cdr:y>0.62783</cdr:y>
    </cdr:from>
    <cdr:to>
      <cdr:x>0.63878</cdr:x>
      <cdr:y>0.75415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BEF0EF1E-C2DA-4139-967F-84C07F7DCA55}"/>
            </a:ext>
          </a:extLst>
        </cdr:cNvPr>
        <cdr:cNvSpPr txBox="1"/>
      </cdr:nvSpPr>
      <cdr:spPr>
        <a:xfrm xmlns:a="http://schemas.openxmlformats.org/drawingml/2006/main">
          <a:off x="3938270" y="3029914"/>
          <a:ext cx="685823" cy="609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7%</a:t>
          </a:r>
        </a:p>
      </cdr:txBody>
    </cdr:sp>
  </cdr:relSizeAnchor>
  <cdr:relSizeAnchor xmlns:cdr="http://schemas.openxmlformats.org/drawingml/2006/chartDrawing">
    <cdr:from>
      <cdr:x>0.56509</cdr:x>
      <cdr:y>0.4</cdr:y>
    </cdr:from>
    <cdr:to>
      <cdr:x>0.65983</cdr:x>
      <cdr:y>0.52631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CD836AEE-64FF-4C6E-9965-E54370339EAD}"/>
            </a:ext>
          </a:extLst>
        </cdr:cNvPr>
        <cdr:cNvSpPr txBox="1"/>
      </cdr:nvSpPr>
      <cdr:spPr>
        <a:xfrm xmlns:a="http://schemas.openxmlformats.org/drawingml/2006/main">
          <a:off x="4090670" y="1930400"/>
          <a:ext cx="685823" cy="609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41%</a:t>
          </a:r>
        </a:p>
      </cdr:txBody>
    </cdr:sp>
  </cdr:relSizeAnchor>
  <cdr:relSizeAnchor xmlns:cdr="http://schemas.openxmlformats.org/drawingml/2006/chartDrawing">
    <cdr:from>
      <cdr:x>0.37035</cdr:x>
      <cdr:y>0.16769</cdr:y>
    </cdr:from>
    <cdr:to>
      <cdr:x>0.46508</cdr:x>
      <cdr:y>0.29401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78AF8B0-23C3-45A4-8C7B-22AC8777C614}"/>
            </a:ext>
          </a:extLst>
        </cdr:cNvPr>
        <cdr:cNvSpPr txBox="1"/>
      </cdr:nvSpPr>
      <cdr:spPr>
        <a:xfrm xmlns:a="http://schemas.openxmlformats.org/drawingml/2006/main">
          <a:off x="2680995" y="809294"/>
          <a:ext cx="685750" cy="6096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400" b="1" dirty="0">
              <a:solidFill>
                <a:schemeClr val="bg1"/>
              </a:solidFill>
            </a:rPr>
            <a:t>10%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CF4138-4EE6-4F57-82DC-F0E7E4BBE3E4}" type="datetimeFigureOut">
              <a:rPr lang="en-US" smtClean="0"/>
              <a:t>4/6/2021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2F3FB0-6C50-4593-9445-666A1720FE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44078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2F3FB0-6C50-4593-9445-666A1720FE2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164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2F3FB0-6C50-4593-9445-666A1720FE2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2255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2F3FB0-6C50-4593-9445-666A1720FE2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3635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2F3FB0-6C50-4593-9445-666A1720FE2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4026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2F3FB0-6C50-4593-9445-666A1720FE2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865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62F3FB0-6C50-4593-9445-666A1720FE2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599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4/6/2021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4/6/2021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4/6/2021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9143999" cy="6857999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40248" y="180563"/>
            <a:ext cx="6263503" cy="16383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600" b="0" i="0">
                <a:solidFill>
                  <a:schemeClr val="tx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0932" y="1339136"/>
            <a:ext cx="8142135" cy="39630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4/6/2021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544786" y="6442297"/>
            <a:ext cx="128270" cy="1778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8A8A8A"/>
                </a:solidFill>
                <a:latin typeface="Calibri"/>
                <a:cs typeface="Calibri"/>
              </a:defRPr>
            </a:lvl1pPr>
          </a:lstStyle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784943" y="2778166"/>
            <a:ext cx="5798820" cy="135001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0435" marR="5080" indent="-928369">
              <a:lnSpc>
                <a:spcPts val="5180"/>
              </a:lnSpc>
            </a:pPr>
            <a:r>
              <a:rPr sz="4800" b="0" spc="-40" dirty="0">
                <a:latin typeface="Calibri Light"/>
                <a:cs typeface="Calibri Light"/>
              </a:rPr>
              <a:t>Credit </a:t>
            </a:r>
            <a:r>
              <a:rPr sz="4800" b="0" spc="-60" dirty="0">
                <a:latin typeface="Calibri Light"/>
                <a:cs typeface="Calibri Light"/>
              </a:rPr>
              <a:t>for </a:t>
            </a:r>
            <a:r>
              <a:rPr sz="4800" b="0" spc="-35" dirty="0">
                <a:latin typeface="Calibri Light"/>
                <a:cs typeface="Calibri Light"/>
              </a:rPr>
              <a:t>Prior</a:t>
            </a:r>
            <a:r>
              <a:rPr sz="4800" b="0" spc="-204" dirty="0">
                <a:latin typeface="Calibri Light"/>
                <a:cs typeface="Calibri Light"/>
              </a:rPr>
              <a:t> </a:t>
            </a:r>
            <a:r>
              <a:rPr sz="4800" b="0" spc="-35" dirty="0">
                <a:latin typeface="Calibri Light"/>
                <a:cs typeface="Calibri Light"/>
              </a:rPr>
              <a:t>Learning  </a:t>
            </a:r>
            <a:r>
              <a:rPr sz="4800" b="0" spc="-45" dirty="0">
                <a:latin typeface="Calibri Light"/>
                <a:cs typeface="Calibri Light"/>
              </a:rPr>
              <a:t>Academic </a:t>
            </a:r>
            <a:r>
              <a:rPr sz="4800" b="0" spc="-105" dirty="0">
                <a:latin typeface="Calibri Light"/>
                <a:cs typeface="Calibri Light"/>
              </a:rPr>
              <a:t>Year</a:t>
            </a:r>
            <a:r>
              <a:rPr sz="4800" b="0" spc="-245" dirty="0">
                <a:latin typeface="Calibri Light"/>
                <a:cs typeface="Calibri Light"/>
              </a:rPr>
              <a:t> </a:t>
            </a:r>
            <a:r>
              <a:rPr sz="4800" b="0" spc="-35" dirty="0">
                <a:latin typeface="Calibri Light"/>
                <a:cs typeface="Calibri Light"/>
              </a:rPr>
              <a:t>20</a:t>
            </a:r>
            <a:r>
              <a:rPr lang="en-US" sz="4800" b="0" spc="-35" dirty="0">
                <a:latin typeface="Calibri Light"/>
                <a:cs typeface="Calibri Light"/>
              </a:rPr>
              <a:t>20</a:t>
            </a:r>
            <a:endParaRPr sz="48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691204" y="4869178"/>
            <a:ext cx="972185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800" b="1" i="1" spc="-5" dirty="0">
                <a:latin typeface="Calibri"/>
                <a:cs typeface="Calibri"/>
              </a:rPr>
              <a:t>May 2021</a:t>
            </a:r>
            <a:endParaRPr sz="18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1724" rIns="0" bIns="0" rtlCol="0">
            <a:spAutoFit/>
          </a:bodyPr>
          <a:lstStyle/>
          <a:p>
            <a:pPr marL="1788160" marR="5080" indent="-184785">
              <a:lnSpc>
                <a:spcPts val="3890"/>
              </a:lnSpc>
            </a:pPr>
            <a:r>
              <a:rPr spc="-10" dirty="0"/>
              <a:t>Credit </a:t>
            </a:r>
            <a:r>
              <a:rPr spc="-30" dirty="0"/>
              <a:t>for </a:t>
            </a:r>
            <a:r>
              <a:rPr spc="-15" dirty="0"/>
              <a:t>Prior </a:t>
            </a:r>
            <a:r>
              <a:rPr spc="-5" dirty="0"/>
              <a:t>Learning  </a:t>
            </a:r>
            <a:r>
              <a:rPr spc="-10" dirty="0"/>
              <a:t>Credit </a:t>
            </a:r>
            <a:r>
              <a:rPr spc="-20" dirty="0"/>
              <a:t>Hours</a:t>
            </a:r>
            <a:r>
              <a:rPr spc="-70" dirty="0"/>
              <a:t> </a:t>
            </a:r>
            <a:r>
              <a:rPr spc="-25" dirty="0"/>
              <a:t>Awarded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10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93047"/>
              </p:ext>
            </p:extLst>
          </p:nvPr>
        </p:nvGraphicFramePr>
        <p:xfrm>
          <a:off x="2041207" y="2057400"/>
          <a:ext cx="6169686" cy="35331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5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200" b="1" spc="-3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Technical </a:t>
                      </a:r>
                      <a:r>
                        <a:rPr sz="22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Colleges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937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629">
                <a:tc>
                  <a:txBody>
                    <a:bodyPr/>
                    <a:lstStyle/>
                    <a:p>
                      <a:pPr marL="215265">
                        <a:lnSpc>
                          <a:spcPts val="2405"/>
                        </a:lnSpc>
                      </a:pPr>
                      <a:r>
                        <a:rPr sz="2200" spc="-15" dirty="0">
                          <a:latin typeface="Calibri"/>
                          <a:cs typeface="Calibri"/>
                        </a:rPr>
                        <a:t>Flint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Hills </a:t>
                      </a:r>
                      <a:r>
                        <a:rPr sz="2200" spc="-30" dirty="0">
                          <a:latin typeface="Calibri"/>
                          <a:cs typeface="Calibri"/>
                        </a:rPr>
                        <a:t>Technical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College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4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23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5" dirty="0">
                          <a:latin typeface="Calibri"/>
                          <a:cs typeface="Calibri"/>
                        </a:rPr>
                        <a:t>Manhattan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Area </a:t>
                      </a:r>
                      <a:r>
                        <a:rPr sz="2200" spc="-30" dirty="0">
                          <a:latin typeface="Calibri"/>
                          <a:cs typeface="Calibri"/>
                        </a:rPr>
                        <a:t>Technical</a:t>
                      </a:r>
                      <a:r>
                        <a:rPr sz="2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College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154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North Central Kansas Technical College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^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49965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Northwest Kansas Technical College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^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782011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5" dirty="0">
                          <a:latin typeface="Calibri"/>
                          <a:cs typeface="Calibri"/>
                        </a:rPr>
                        <a:t>Salina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Area </a:t>
                      </a:r>
                      <a:r>
                        <a:rPr sz="2200" spc="-30" dirty="0">
                          <a:latin typeface="Calibri"/>
                          <a:cs typeface="Calibri"/>
                        </a:rPr>
                        <a:t>Technical</a:t>
                      </a:r>
                      <a:r>
                        <a:rPr sz="2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College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194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9731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Washburn Institute of Technology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^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5483840"/>
                  </a:ext>
                </a:extLst>
              </a:tr>
              <a:tr h="676909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Wichita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State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University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Campus</a:t>
                      </a:r>
                      <a:r>
                        <a:rPr sz="22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lang="en-US"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Applied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Sciences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5" dirty="0">
                          <a:latin typeface="Calibri"/>
                          <a:cs typeface="Calibri"/>
                        </a:rPr>
                        <a:t>Technology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50" dirty="0">
                        <a:latin typeface="Times New Roman"/>
                        <a:cs typeface="Times New Roman"/>
                      </a:endParaRPr>
                    </a:p>
                    <a:p>
                      <a:pPr marR="77470" algn="r"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1,848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>
                        <a:lnSpc>
                          <a:spcPts val="2505"/>
                        </a:lnSpc>
                      </a:pPr>
                      <a:r>
                        <a:rPr sz="2200" b="1" spc="-3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Technical </a:t>
                      </a:r>
                      <a:r>
                        <a:rPr sz="22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Colleges</a:t>
                      </a:r>
                      <a:r>
                        <a:rPr sz="2200" b="1" spc="2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2,219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537868" y="397479"/>
            <a:ext cx="5414645" cy="1238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477010" marR="5080" indent="-1464945">
              <a:lnSpc>
                <a:spcPts val="4750"/>
              </a:lnSpc>
            </a:pPr>
            <a:r>
              <a:rPr sz="4400" spc="-10" dirty="0"/>
              <a:t>Credit </a:t>
            </a:r>
            <a:r>
              <a:rPr sz="4400" spc="-40" dirty="0"/>
              <a:t>for </a:t>
            </a:r>
            <a:r>
              <a:rPr sz="4400" spc="-10" dirty="0"/>
              <a:t>Prior </a:t>
            </a:r>
            <a:r>
              <a:rPr sz="4400" dirty="0"/>
              <a:t>Learning  </a:t>
            </a:r>
            <a:r>
              <a:rPr sz="4400" spc="-15" dirty="0"/>
              <a:t>Headcount</a:t>
            </a:r>
            <a:endParaRPr sz="4400" dirty="0"/>
          </a:p>
        </p:txBody>
      </p:sp>
      <p:sp>
        <p:nvSpPr>
          <p:cNvPr id="5" name="object 5"/>
          <p:cNvSpPr txBox="1"/>
          <p:nvPr/>
        </p:nvSpPr>
        <p:spPr>
          <a:xfrm>
            <a:off x="8479763" y="6442297"/>
            <a:ext cx="18097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240"/>
              </a:lnSpc>
            </a:pPr>
            <a:r>
              <a:rPr sz="1200" dirty="0">
                <a:solidFill>
                  <a:srgbClr val="8A8A8A"/>
                </a:solidFill>
                <a:latin typeface="Calibri"/>
                <a:cs typeface="Calibri"/>
              </a:rPr>
              <a:t>10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6184185"/>
              </p:ext>
            </p:extLst>
          </p:nvPr>
        </p:nvGraphicFramePr>
        <p:xfrm>
          <a:off x="1743171" y="1902837"/>
          <a:ext cx="6426200" cy="29650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13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13100">
                  <a:extLst>
                    <a:ext uri="{9D8B030D-6E8A-4147-A177-3AD203B41FA5}">
                      <a16:colId xmlns:a16="http://schemas.microsoft.com/office/drawing/2014/main" val="1972074568"/>
                    </a:ext>
                  </a:extLst>
                </a:gridCol>
              </a:tblGrid>
              <a:tr h="475621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200" b="1" spc="-2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SECTOR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937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5622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70"/>
                        </a:spcBef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Universities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88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4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4,090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6991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Municipal</a:t>
                      </a:r>
                      <a:r>
                        <a:rPr sz="22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University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104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75622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2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22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Colleges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1,441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5621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200" spc="-30" dirty="0">
                          <a:latin typeface="Calibri"/>
                          <a:cs typeface="Calibri"/>
                        </a:rPr>
                        <a:t>Technical</a:t>
                      </a:r>
                      <a:r>
                        <a:rPr sz="22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Colleges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794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22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70"/>
                        </a:spcBef>
                      </a:pPr>
                      <a:r>
                        <a:rPr sz="2200" b="1" spc="-5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159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+mn-lt"/>
                          <a:cs typeface="Calibri"/>
                        </a:rPr>
                        <a:t>6,429</a:t>
                      </a:r>
                    </a:p>
                  </a:txBody>
                  <a:tcPr marL="0" marR="0" marT="222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4" name="object 4"/>
          <p:cNvSpPr txBox="1"/>
          <p:nvPr/>
        </p:nvSpPr>
        <p:spPr>
          <a:xfrm>
            <a:off x="1743172" y="5447236"/>
            <a:ext cx="6426200" cy="98488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99085" algn="l"/>
                <a:tab pos="299720" algn="l"/>
              </a:tabLst>
            </a:pPr>
            <a:r>
              <a:rPr lang="en-US" sz="2200" spc="-25" dirty="0">
                <a:latin typeface="Calibri"/>
                <a:cs typeface="Calibri"/>
              </a:rPr>
              <a:t>*</a:t>
            </a:r>
            <a:r>
              <a:rPr sz="2200" spc="-25" dirty="0">
                <a:latin typeface="Calibri"/>
                <a:cs typeface="Calibri"/>
              </a:rPr>
              <a:t>Average </a:t>
            </a:r>
            <a:r>
              <a:rPr sz="2200" spc="-10" dirty="0">
                <a:latin typeface="Calibri"/>
                <a:cs typeface="Calibri"/>
              </a:rPr>
              <a:t>number </a:t>
            </a:r>
            <a:r>
              <a:rPr sz="2200" dirty="0">
                <a:latin typeface="Calibri"/>
                <a:cs typeface="Calibri"/>
              </a:rPr>
              <a:t>of </a:t>
            </a:r>
            <a:r>
              <a:rPr sz="2200" spc="-10" dirty="0">
                <a:latin typeface="Calibri"/>
                <a:cs typeface="Calibri"/>
              </a:rPr>
              <a:t>credit hours </a:t>
            </a:r>
            <a:r>
              <a:rPr sz="2200" spc="-15" dirty="0">
                <a:latin typeface="Calibri"/>
                <a:cs typeface="Calibri"/>
              </a:rPr>
              <a:t>awarded </a:t>
            </a:r>
            <a:r>
              <a:rPr sz="2200" spc="-10" dirty="0">
                <a:latin typeface="Calibri"/>
                <a:cs typeface="Calibri"/>
              </a:rPr>
              <a:t>per </a:t>
            </a:r>
            <a:r>
              <a:rPr sz="2200" spc="-15" dirty="0">
                <a:latin typeface="Calibri"/>
                <a:cs typeface="Calibri"/>
              </a:rPr>
              <a:t>student</a:t>
            </a:r>
            <a:r>
              <a:rPr lang="en-US" sz="2200" spc="-15" dirty="0">
                <a:latin typeface="Calibri"/>
                <a:cs typeface="Calibri"/>
              </a:rPr>
              <a:t> in 2019</a:t>
            </a:r>
            <a:r>
              <a:rPr sz="2200" spc="-15" dirty="0">
                <a:latin typeface="Calibri"/>
                <a:cs typeface="Calibri"/>
              </a:rPr>
              <a:t>  </a:t>
            </a:r>
            <a:r>
              <a:rPr sz="2200" spc="-10" dirty="0">
                <a:latin typeface="Calibri"/>
                <a:cs typeface="Calibri"/>
              </a:rPr>
              <a:t>comes </a:t>
            </a:r>
            <a:r>
              <a:rPr sz="2200" spc="-20" dirty="0">
                <a:latin typeface="Calibri"/>
                <a:cs typeface="Calibri"/>
              </a:rPr>
              <a:t>to </a:t>
            </a:r>
            <a:r>
              <a:rPr sz="2200" spc="-5" dirty="0">
                <a:latin typeface="Calibri"/>
                <a:cs typeface="Calibri"/>
              </a:rPr>
              <a:t>about 1</a:t>
            </a:r>
            <a:r>
              <a:rPr lang="en-US" sz="2200" spc="-5" dirty="0">
                <a:latin typeface="Calibri"/>
                <a:cs typeface="Calibri"/>
              </a:rPr>
              <a:t>1.5</a:t>
            </a:r>
            <a:r>
              <a:rPr sz="2200" spc="-5" dirty="0">
                <a:latin typeface="Calibri"/>
                <a:cs typeface="Calibri"/>
              </a:rPr>
              <a:t> hour</a:t>
            </a:r>
            <a:r>
              <a:rPr sz="2000" spc="-5" dirty="0">
                <a:latin typeface="Calibri"/>
                <a:cs typeface="Calibri"/>
              </a:rPr>
              <a:t>s </a:t>
            </a:r>
            <a:r>
              <a:rPr sz="2000" dirty="0">
                <a:latin typeface="Calibri"/>
                <a:cs typeface="Calibri"/>
              </a:rPr>
              <a:t>(</a:t>
            </a:r>
            <a:r>
              <a:rPr lang="en-US" sz="2000" dirty="0">
                <a:latin typeface="Calibri"/>
                <a:cs typeface="Calibri"/>
              </a:rPr>
              <a:t>73,258</a:t>
            </a:r>
            <a:r>
              <a:rPr sz="200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hours </a:t>
            </a:r>
            <a:r>
              <a:rPr sz="2000" dirty="0">
                <a:latin typeface="Calibri"/>
                <a:cs typeface="Calibri"/>
              </a:rPr>
              <a:t>/ </a:t>
            </a:r>
            <a:r>
              <a:rPr lang="en-US" sz="2000" dirty="0">
                <a:latin typeface="Calibri"/>
                <a:cs typeface="Calibri"/>
              </a:rPr>
              <a:t>6,429</a:t>
            </a:r>
            <a:r>
              <a:rPr sz="2000" spc="-10" dirty="0">
                <a:latin typeface="Calibri"/>
                <a:cs typeface="Calibri"/>
              </a:rPr>
              <a:t> students)</a:t>
            </a:r>
            <a:endParaRPr sz="20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BB202949-CB76-498A-89DB-9B7D4724CEF2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2762151"/>
            <a:ext cx="8142288" cy="6668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940435" marR="5080" indent="-928369" algn="ctr">
              <a:lnSpc>
                <a:spcPts val="5180"/>
              </a:lnSpc>
            </a:pPr>
            <a:r>
              <a:rPr lang="en-US" sz="4800" b="1" spc="-40" dirty="0">
                <a:latin typeface="Calibri Light"/>
                <a:cs typeface="Calibri Light"/>
              </a:rPr>
              <a:t>Military Initiatives</a:t>
            </a:r>
            <a:endParaRPr sz="4800" b="1" dirty="0">
              <a:latin typeface="Calibri Light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543607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C0F127-BA60-4611-94C0-7A4568527B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6732" y="533400"/>
            <a:ext cx="6263503" cy="1107996"/>
          </a:xfrm>
        </p:spPr>
        <p:txBody>
          <a:bodyPr/>
          <a:lstStyle/>
          <a:p>
            <a:pPr algn="ctr"/>
            <a:r>
              <a:rPr lang="en-US" dirty="0"/>
              <a:t>Current Military Articulations</a:t>
            </a:r>
            <a:br>
              <a:rPr lang="en-US" dirty="0"/>
            </a:br>
            <a:r>
              <a:rPr lang="en-US" dirty="0"/>
              <a:t>as of 3/18/2021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22D5B06-8C8F-4B26-9FEB-9227E7DCC0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2709345"/>
              </p:ext>
            </p:extLst>
          </p:nvPr>
        </p:nvGraphicFramePr>
        <p:xfrm>
          <a:off x="1600200" y="1676400"/>
          <a:ext cx="6553199" cy="41859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38600">
                  <a:extLst>
                    <a:ext uri="{9D8B030D-6E8A-4147-A177-3AD203B41FA5}">
                      <a16:colId xmlns:a16="http://schemas.microsoft.com/office/drawing/2014/main" val="95704588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3091455973"/>
                    </a:ext>
                  </a:extLst>
                </a:gridCol>
                <a:gridCol w="1295399">
                  <a:extLst>
                    <a:ext uri="{9D8B030D-6E8A-4147-A177-3AD203B41FA5}">
                      <a16:colId xmlns:a16="http://schemas.microsoft.com/office/drawing/2014/main" val="1398672233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2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Universities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Courses</a:t>
                      </a:r>
                      <a:endParaRPr sz="2200" b="1" dirty="0">
                        <a:solidFill>
                          <a:srgbClr val="FFE29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*MOCs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7412772"/>
                  </a:ext>
                </a:extLst>
              </a:tr>
              <a:tr h="341629">
                <a:tc>
                  <a:txBody>
                    <a:bodyPr/>
                    <a:lstStyle/>
                    <a:p>
                      <a:pPr marL="215265">
                        <a:lnSpc>
                          <a:spcPts val="2405"/>
                        </a:lnSpc>
                      </a:pPr>
                      <a:r>
                        <a:rPr sz="2200" spc="-5" dirty="0">
                          <a:latin typeface="Calibri"/>
                          <a:cs typeface="Calibri"/>
                        </a:rPr>
                        <a:t>Emporia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State</a:t>
                      </a:r>
                      <a:r>
                        <a:rPr sz="2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University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4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4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2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343586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Fort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Hays State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University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13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4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5288078"/>
                  </a:ext>
                </a:extLst>
              </a:tr>
              <a:tr h="341629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Kansas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State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 University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2034501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Pittsburg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State</a:t>
                      </a:r>
                      <a:r>
                        <a:rPr sz="22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University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976255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University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Kansas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2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37332504"/>
                  </a:ext>
                </a:extLst>
              </a:tr>
              <a:tr h="684532">
                <a:tc>
                  <a:txBody>
                    <a:bodyPr/>
                    <a:lstStyle/>
                    <a:p>
                      <a:pPr marL="22161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University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Kansas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  <a:p>
                      <a:pPr marL="221615">
                        <a:lnSpc>
                          <a:spcPct val="100000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Medical</a:t>
                      </a:r>
                      <a:r>
                        <a:rPr sz="2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Center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ct val="100000"/>
                        </a:lnSpc>
                      </a:pPr>
                      <a:endParaRPr lang="en-US" sz="2200" dirty="0">
                        <a:latin typeface="Calibri"/>
                        <a:cs typeface="Calibri"/>
                      </a:endParaRPr>
                    </a:p>
                    <a:p>
                      <a:pPr marR="78105" algn="r"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50" dirty="0">
                        <a:latin typeface="Times New Roman"/>
                        <a:cs typeface="Times New Roman"/>
                      </a:endParaRPr>
                    </a:p>
                    <a:p>
                      <a:pPr marR="78105" algn="r"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9457785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Wichita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State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University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12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2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03182427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>
                        <a:lnSpc>
                          <a:spcPts val="2505"/>
                        </a:lnSpc>
                      </a:pPr>
                      <a:r>
                        <a:rPr sz="2200" b="1" spc="-2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State </a:t>
                      </a:r>
                      <a:r>
                        <a:rPr sz="22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Universities</a:t>
                      </a:r>
                      <a:r>
                        <a:rPr sz="2200" b="1" spc="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28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lang="en-US"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5931831"/>
                  </a:ext>
                </a:extLst>
              </a:tr>
              <a:tr h="341629">
                <a:tc>
                  <a:txBody>
                    <a:bodyPr/>
                    <a:lstStyle/>
                    <a:p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0387480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88265">
                        <a:lnSpc>
                          <a:spcPts val="2505"/>
                        </a:lnSpc>
                      </a:pPr>
                      <a:r>
                        <a:rPr sz="2200" spc="-15" dirty="0">
                          <a:latin typeface="Calibri"/>
                          <a:cs typeface="Calibri"/>
                        </a:rPr>
                        <a:t>Washburn</a:t>
                      </a:r>
                      <a:r>
                        <a:rPr sz="22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University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4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7126113"/>
                  </a:ext>
                </a:extLst>
              </a:tr>
            </a:tbl>
          </a:graphicData>
        </a:graphic>
      </p:graphicFrame>
      <p:sp>
        <p:nvSpPr>
          <p:cNvPr id="4" name="object 4">
            <a:extLst>
              <a:ext uri="{FF2B5EF4-FFF2-40B4-BE49-F238E27FC236}">
                <a16:creationId xmlns:a16="http://schemas.microsoft.com/office/drawing/2014/main" id="{D13A250C-A62F-4747-8303-6C6B42B467D6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544785" y="6473332"/>
            <a:ext cx="218213" cy="156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13</a:t>
            </a:fld>
            <a:endParaRPr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E8FC2A-EA1A-4D13-BFF2-5157E93CE163}"/>
              </a:ext>
            </a:extLst>
          </p:cNvPr>
          <p:cNvSpPr/>
          <p:nvPr/>
        </p:nvSpPr>
        <p:spPr>
          <a:xfrm>
            <a:off x="1600199" y="6104000"/>
            <a:ext cx="6553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99085" algn="l"/>
                <a:tab pos="299720" algn="l"/>
              </a:tabLst>
            </a:pPr>
            <a:r>
              <a:rPr lang="en-US" spc="-25" dirty="0">
                <a:cs typeface="Calibri"/>
              </a:rPr>
              <a:t>*MOC = Military Occupation Code</a:t>
            </a:r>
            <a:endParaRPr lang="en-US" sz="1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1044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66CED9-3E49-460B-A698-853DED9139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63604"/>
            <a:ext cx="6263503" cy="1107996"/>
          </a:xfrm>
        </p:spPr>
        <p:txBody>
          <a:bodyPr/>
          <a:lstStyle/>
          <a:p>
            <a:pPr algn="ctr"/>
            <a:r>
              <a:rPr lang="en-US" dirty="0"/>
              <a:t>Current Military Articulations</a:t>
            </a:r>
            <a:br>
              <a:rPr lang="en-US" dirty="0"/>
            </a:br>
            <a:r>
              <a:rPr lang="en-US" dirty="0"/>
              <a:t>as of 3/18/2021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818B5355-0458-4A5A-9BAA-FCF9117610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107606"/>
              </p:ext>
            </p:extLst>
          </p:nvPr>
        </p:nvGraphicFramePr>
        <p:xfrm>
          <a:off x="1676400" y="1371600"/>
          <a:ext cx="6781800" cy="499364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70248">
                  <a:extLst>
                    <a:ext uri="{9D8B030D-6E8A-4147-A177-3AD203B41FA5}">
                      <a16:colId xmlns:a16="http://schemas.microsoft.com/office/drawing/2014/main" val="535848154"/>
                    </a:ext>
                  </a:extLst>
                </a:gridCol>
                <a:gridCol w="2611552">
                  <a:extLst>
                    <a:ext uri="{9D8B030D-6E8A-4147-A177-3AD203B41FA5}">
                      <a16:colId xmlns:a16="http://schemas.microsoft.com/office/drawing/2014/main" val="1196936618"/>
                    </a:ext>
                  </a:extLst>
                </a:gridCol>
              </a:tblGrid>
              <a:tr h="462563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200" b="1" spc="-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2200" b="1" spc="-7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Colleges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*MOCs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5010075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5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Allen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15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2657238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Barton Community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7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336630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Butler Community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5082492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Cloud County Community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15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3959956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Coffeyville Community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9049209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Colby Community College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569301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Cowley Community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9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5440620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Dodge City Community 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6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695365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Fort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Scott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479263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Garden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City Community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3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7869732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Highland Community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20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33391950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Hutchinson Community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6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99273821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Independence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22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9879404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Johnson County Community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11777538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Kansas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City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Kansas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3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27231586"/>
                  </a:ext>
                </a:extLst>
              </a:tr>
              <a:tr h="280393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Labette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16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8099382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Neosho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County Community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50259789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Pratt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3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6907610"/>
                  </a:ext>
                </a:extLst>
              </a:tr>
              <a:tr h="295919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Seward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County Community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10741749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>
                        <a:lnSpc>
                          <a:spcPts val="1595"/>
                        </a:lnSpc>
                      </a:pP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Community </a:t>
                      </a:r>
                      <a:r>
                        <a:rPr sz="1400" b="1" spc="-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Colleges</a:t>
                      </a:r>
                      <a:r>
                        <a:rPr sz="1400" b="1" spc="-12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80010" algn="r">
                        <a:lnSpc>
                          <a:spcPts val="1595"/>
                        </a:lnSpc>
                      </a:pPr>
                      <a:r>
                        <a:rPr lang="en-US"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139</a:t>
                      </a:r>
                      <a:endParaRPr sz="1400" b="1" dirty="0">
                        <a:solidFill>
                          <a:srgbClr val="FFE29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98080497"/>
                  </a:ext>
                </a:extLst>
              </a:tr>
            </a:tbl>
          </a:graphicData>
        </a:graphic>
      </p:graphicFrame>
      <p:sp>
        <p:nvSpPr>
          <p:cNvPr id="5" name="object 4">
            <a:extLst>
              <a:ext uri="{FF2B5EF4-FFF2-40B4-BE49-F238E27FC236}">
                <a16:creationId xmlns:a16="http://schemas.microsoft.com/office/drawing/2014/main" id="{B9740725-8B20-4C94-9E34-1177E606C8F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544786" y="6442296"/>
            <a:ext cx="294414" cy="156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14</a:t>
            </a:fld>
            <a:endParaRPr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84E89AB-1E7E-4E9F-8E3C-8FAF11ABC16B}"/>
              </a:ext>
            </a:extLst>
          </p:cNvPr>
          <p:cNvSpPr/>
          <p:nvPr/>
        </p:nvSpPr>
        <p:spPr>
          <a:xfrm>
            <a:off x="1524000" y="6413698"/>
            <a:ext cx="6553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99085" algn="l"/>
                <a:tab pos="299720" algn="l"/>
              </a:tabLst>
            </a:pPr>
            <a:r>
              <a:rPr lang="en-US" spc="-25" dirty="0">
                <a:cs typeface="Calibri"/>
              </a:rPr>
              <a:t>*MOC = Military Occupation Code</a:t>
            </a:r>
            <a:endParaRPr lang="en-US" sz="1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872278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EB56C-5E85-4A11-B582-90813790BE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94298" y="381000"/>
            <a:ext cx="6263503" cy="1107996"/>
          </a:xfrm>
        </p:spPr>
        <p:txBody>
          <a:bodyPr/>
          <a:lstStyle/>
          <a:p>
            <a:pPr algn="ctr"/>
            <a:r>
              <a:rPr lang="en-US" dirty="0"/>
              <a:t>Current Military Articulations</a:t>
            </a:r>
            <a:br>
              <a:rPr lang="en-US" dirty="0"/>
            </a:br>
            <a:r>
              <a:rPr lang="en-US" dirty="0"/>
              <a:t>as of 3/18/2021</a:t>
            </a:r>
          </a:p>
        </p:txBody>
      </p:sp>
      <p:sp>
        <p:nvSpPr>
          <p:cNvPr id="3" name="object 4">
            <a:extLst>
              <a:ext uri="{FF2B5EF4-FFF2-40B4-BE49-F238E27FC236}">
                <a16:creationId xmlns:a16="http://schemas.microsoft.com/office/drawing/2014/main" id="{51A4FBA1-B154-4C59-AC74-72E49C4BE8B3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544786" y="6400800"/>
            <a:ext cx="294414" cy="156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15</a:t>
            </a:fld>
            <a:endParaRPr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AC7A6FD1-15C5-4F4F-8E77-88FCDE60736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8371182"/>
              </p:ext>
            </p:extLst>
          </p:nvPr>
        </p:nvGraphicFramePr>
        <p:xfrm>
          <a:off x="2023485" y="1600200"/>
          <a:ext cx="6169686" cy="349503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90590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637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200" b="1" spc="-3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Technical </a:t>
                      </a:r>
                      <a:r>
                        <a:rPr sz="22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Colleges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937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*MOCs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629">
                <a:tc>
                  <a:txBody>
                    <a:bodyPr/>
                    <a:lstStyle/>
                    <a:p>
                      <a:pPr marL="215265">
                        <a:lnSpc>
                          <a:spcPts val="2405"/>
                        </a:lnSpc>
                      </a:pPr>
                      <a:r>
                        <a:rPr sz="2200" spc="-15" dirty="0">
                          <a:latin typeface="Calibri"/>
                          <a:cs typeface="Calibri"/>
                        </a:rPr>
                        <a:t>Flint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Hills </a:t>
                      </a:r>
                      <a:r>
                        <a:rPr sz="2200" spc="-30" dirty="0">
                          <a:latin typeface="Calibri"/>
                          <a:cs typeface="Calibri"/>
                        </a:rPr>
                        <a:t>Technical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College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4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3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5" dirty="0">
                          <a:latin typeface="Calibri"/>
                          <a:cs typeface="Calibri"/>
                        </a:rPr>
                        <a:t>Manhattan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Area </a:t>
                      </a:r>
                      <a:r>
                        <a:rPr sz="2200" spc="-30" dirty="0">
                          <a:latin typeface="Calibri"/>
                          <a:cs typeface="Calibri"/>
                        </a:rPr>
                        <a:t>Technical</a:t>
                      </a:r>
                      <a:r>
                        <a:rPr sz="22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College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>
                        <a:alpha val="9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3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>
                        <a:alpha val="9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North Central Kansas Technical College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649965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Northwest Kansas Technical College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782011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5" dirty="0">
                          <a:latin typeface="Calibri"/>
                          <a:cs typeface="Calibri"/>
                        </a:rPr>
                        <a:t>Salina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Area </a:t>
                      </a:r>
                      <a:r>
                        <a:rPr sz="2200" spc="-30" dirty="0">
                          <a:latin typeface="Calibri"/>
                          <a:cs typeface="Calibri"/>
                        </a:rPr>
                        <a:t>Technical</a:t>
                      </a:r>
                      <a:r>
                        <a:rPr sz="22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College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3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Washburn Institute of Technology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E292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2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2547809"/>
                  </a:ext>
                </a:extLst>
              </a:tr>
              <a:tr h="676909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Wichita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State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University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Campus</a:t>
                      </a:r>
                      <a:r>
                        <a:rPr sz="22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lang="en-US" sz="22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Applied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Sciences 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&amp;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25" dirty="0">
                          <a:latin typeface="Calibri"/>
                          <a:cs typeface="Calibri"/>
                        </a:rPr>
                        <a:t>Technology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50" dirty="0">
                        <a:latin typeface="Times New Roman"/>
                        <a:cs typeface="Times New Roman"/>
                      </a:endParaRPr>
                    </a:p>
                    <a:p>
                      <a:pPr marR="77470" algn="r"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7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>
                        <a:lnSpc>
                          <a:spcPts val="2505"/>
                        </a:lnSpc>
                      </a:pPr>
                      <a:r>
                        <a:rPr sz="2200" b="1" spc="-3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Technical </a:t>
                      </a:r>
                      <a:r>
                        <a:rPr sz="22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Colleges</a:t>
                      </a:r>
                      <a:r>
                        <a:rPr sz="2200" b="1" spc="2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ts val="2505"/>
                        </a:lnSpc>
                      </a:pP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2200" b="1" dirty="0">
                        <a:solidFill>
                          <a:srgbClr val="FFE292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4B01DA3A-ED4F-464A-9A26-41FFFF09FD9C}"/>
              </a:ext>
            </a:extLst>
          </p:cNvPr>
          <p:cNvSpPr/>
          <p:nvPr/>
        </p:nvSpPr>
        <p:spPr>
          <a:xfrm>
            <a:off x="1991587" y="5280837"/>
            <a:ext cx="655319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5080">
              <a:lnSpc>
                <a:spcPct val="100000"/>
              </a:lnSpc>
              <a:tabLst>
                <a:tab pos="299085" algn="l"/>
                <a:tab pos="299720" algn="l"/>
              </a:tabLst>
            </a:pPr>
            <a:r>
              <a:rPr lang="en-US" spc="-25" dirty="0">
                <a:cs typeface="Calibri"/>
              </a:rPr>
              <a:t>*MOC = Military Occupation Code</a:t>
            </a:r>
            <a:endParaRPr lang="en-US" sz="1600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241838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13E3-79DB-4819-9934-AB82D750A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248" y="180563"/>
            <a:ext cx="6263503" cy="553998"/>
          </a:xfrm>
        </p:spPr>
        <p:txBody>
          <a:bodyPr/>
          <a:lstStyle/>
          <a:p>
            <a:r>
              <a:rPr lang="en-US" dirty="0"/>
              <a:t>Military Credentialing Initiative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28EB03-1C1B-43AC-A829-047962C4681E}"/>
              </a:ext>
            </a:extLst>
          </p:cNvPr>
          <p:cNvSpPr/>
          <p:nvPr/>
        </p:nvSpPr>
        <p:spPr>
          <a:xfrm>
            <a:off x="1295400" y="838200"/>
            <a:ext cx="6934200" cy="5655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Kansas invited by Lumina foundation to apply for funding to create new pathways for service members and veterans</a:t>
            </a:r>
          </a:p>
          <a:p>
            <a:pPr marL="685800" marR="0" lvl="1" indent="-228600" defTabSz="91440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2400" kern="0" dirty="0">
                <a:solidFill>
                  <a:prstClr val="black"/>
                </a:solidFill>
              </a:rPr>
              <a:t>Focus on four occupational areas: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Supply Administration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Combined Personnel and Administration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Warehousing and Equipment Handling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Food Service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Provides funding to create innovative pathways leading to stackable credentials which  recognize military-based learning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Focus on universities who are required to have two-year college partners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Project funds extended through December 2021</a:t>
            </a:r>
          </a:p>
          <a:p>
            <a:pPr marL="1143000" lvl="2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Enhancements to military portal included</a:t>
            </a:r>
          </a:p>
        </p:txBody>
      </p:sp>
    </p:spTree>
    <p:extLst>
      <p:ext uri="{BB962C8B-B14F-4D97-AF65-F5344CB8AC3E}">
        <p14:creationId xmlns:p14="http://schemas.microsoft.com/office/powerpoint/2010/main" val="3102126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5E13E3-79DB-4819-9934-AB82D750A0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0248" y="180563"/>
            <a:ext cx="6263503" cy="553998"/>
          </a:xfrm>
        </p:spPr>
        <p:txBody>
          <a:bodyPr/>
          <a:lstStyle/>
          <a:p>
            <a:r>
              <a:rPr lang="en-US" dirty="0"/>
              <a:t>Progress Check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628EB03-1C1B-43AC-A829-047962C4681E}"/>
              </a:ext>
            </a:extLst>
          </p:cNvPr>
          <p:cNvSpPr/>
          <p:nvPr/>
        </p:nvSpPr>
        <p:spPr>
          <a:xfrm>
            <a:off x="1406794" y="1323871"/>
            <a:ext cx="6934200" cy="56553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FHSU:  Two MOC’s; Partners: Barton and Pratt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KSU:  Four MOC’s; Partners: Butler, JCCC, Barton, Pratt, Cowley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WSU:  Four MOC’s; Partners: Butler, Cowley, Pratt, WSU Tech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PSU:  Two MOC’s; Partners:  TBD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WU:  Four MOC’s; Partners: Washburn Tech, Allen?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KU:  One MOC; Partner: Allen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2400" kern="0" dirty="0">
                <a:solidFill>
                  <a:prstClr val="black"/>
                </a:solidFill>
              </a:rPr>
              <a:t>ESU:  One MOC; Partners: Cowley, Allen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400" kern="0" dirty="0">
              <a:solidFill>
                <a:prstClr val="black"/>
              </a:solidFill>
            </a:endParaRP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400" kern="0" dirty="0">
                <a:solidFill>
                  <a:prstClr val="black"/>
                </a:solidFill>
              </a:rPr>
              <a:t>All have indicated that they plan to continue this effort with broadened articulation paths and partners!</a:t>
            </a:r>
          </a:p>
          <a:p>
            <a:pPr marL="685800" lvl="1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pPr>
            <a:endParaRPr lang="en-US" sz="2400" kern="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7374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207760" rIns="0" bIns="0" rtlCol="0">
            <a:spAutoFit/>
          </a:bodyPr>
          <a:lstStyle/>
          <a:p>
            <a:pPr marL="1358265">
              <a:lnSpc>
                <a:spcPct val="100000"/>
              </a:lnSpc>
            </a:pPr>
            <a:r>
              <a:rPr sz="4000" spc="-15" dirty="0"/>
              <a:t>Credit </a:t>
            </a:r>
            <a:r>
              <a:rPr sz="4000" spc="-35" dirty="0"/>
              <a:t>for </a:t>
            </a:r>
            <a:r>
              <a:rPr sz="4000" spc="-10" dirty="0"/>
              <a:t>Prior</a:t>
            </a:r>
            <a:r>
              <a:rPr sz="4000" spc="-30" dirty="0"/>
              <a:t> </a:t>
            </a:r>
            <a:r>
              <a:rPr sz="4000" spc="-5" dirty="0"/>
              <a:t>Learning</a:t>
            </a:r>
            <a:endParaRPr sz="4000"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2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500932" y="1339136"/>
            <a:ext cx="8142135" cy="487312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569085" marR="5080" indent="-228600">
              <a:lnSpc>
                <a:spcPct val="100000"/>
              </a:lnSpc>
              <a:buFont typeface="Arial"/>
              <a:buChar char="•"/>
              <a:tabLst>
                <a:tab pos="1569085" algn="l"/>
              </a:tabLst>
            </a:pPr>
            <a:r>
              <a:rPr spc="-15" dirty="0"/>
              <a:t>Credit </a:t>
            </a:r>
            <a:r>
              <a:rPr spc="-25" dirty="0"/>
              <a:t>for </a:t>
            </a:r>
            <a:r>
              <a:rPr spc="-10" dirty="0"/>
              <a:t>Prior </a:t>
            </a:r>
            <a:r>
              <a:rPr spc="-5" dirty="0"/>
              <a:t>Learning (CPL) </a:t>
            </a:r>
            <a:r>
              <a:rPr spc="-10" dirty="0"/>
              <a:t>is </a:t>
            </a:r>
            <a:r>
              <a:rPr lang="en-US" spc="-10" dirty="0"/>
              <a:t>credit awarded </a:t>
            </a:r>
            <a:r>
              <a:rPr lang="en-US" i="1" spc="-10" dirty="0"/>
              <a:t>for</a:t>
            </a:r>
            <a:r>
              <a:rPr lang="en-US" spc="-10" dirty="0"/>
              <a:t> </a:t>
            </a:r>
            <a:r>
              <a:rPr lang="en-US" i="1" spc="-10" dirty="0"/>
              <a:t>learning gained outside of a traditional postsecondary academic environment</a:t>
            </a:r>
            <a:endParaRPr i="1" spc="-10" dirty="0">
              <a:latin typeface="Calibri"/>
              <a:cs typeface="Calibri"/>
            </a:endParaRPr>
          </a:p>
          <a:p>
            <a:pPr marL="1569085" marR="164465" indent="-228600">
              <a:lnSpc>
                <a:spcPct val="100000"/>
              </a:lnSpc>
              <a:spcBef>
                <a:spcPts val="2160"/>
              </a:spcBef>
              <a:buFont typeface="Arial"/>
              <a:buChar char="•"/>
              <a:tabLst>
                <a:tab pos="1569085" algn="l"/>
              </a:tabLst>
            </a:pPr>
            <a:r>
              <a:rPr spc="-35" dirty="0"/>
              <a:t>Ideally, </a:t>
            </a:r>
            <a:r>
              <a:rPr spc="-10" dirty="0"/>
              <a:t>the knowledge </a:t>
            </a:r>
            <a:r>
              <a:rPr spc="-5" dirty="0"/>
              <a:t>and </a:t>
            </a:r>
            <a:r>
              <a:rPr spc="-10" dirty="0"/>
              <a:t>skills line </a:t>
            </a:r>
            <a:r>
              <a:rPr spc="-5" dirty="0"/>
              <a:t>up with  </a:t>
            </a:r>
            <a:r>
              <a:rPr spc="-10" dirty="0"/>
              <a:t>learning </a:t>
            </a:r>
            <a:r>
              <a:rPr spc="-15" dirty="0"/>
              <a:t>outcomes </a:t>
            </a:r>
            <a:r>
              <a:rPr i="1" spc="-15" dirty="0">
                <a:latin typeface="Calibri"/>
                <a:cs typeface="Calibri"/>
              </a:rPr>
              <a:t>for </a:t>
            </a:r>
            <a:r>
              <a:rPr i="1" spc="-20" dirty="0">
                <a:latin typeface="Calibri"/>
                <a:cs typeface="Calibri"/>
              </a:rPr>
              <a:t>existing </a:t>
            </a:r>
            <a:r>
              <a:rPr i="1" spc="-10" dirty="0">
                <a:latin typeface="Calibri"/>
                <a:cs typeface="Calibri"/>
              </a:rPr>
              <a:t>courses </a:t>
            </a:r>
            <a:r>
              <a:rPr spc="-25" dirty="0"/>
              <a:t>at  </a:t>
            </a:r>
            <a:r>
              <a:rPr spc="-5" dirty="0"/>
              <a:t>each</a:t>
            </a:r>
            <a:r>
              <a:rPr spc="-35" dirty="0"/>
              <a:t> </a:t>
            </a:r>
            <a:r>
              <a:rPr spc="-15" dirty="0"/>
              <a:t>institution</a:t>
            </a:r>
          </a:p>
          <a:p>
            <a:pPr marL="1569085" marR="86995" indent="-228600">
              <a:lnSpc>
                <a:spcPct val="100000"/>
              </a:lnSpc>
              <a:spcBef>
                <a:spcPts val="2160"/>
              </a:spcBef>
              <a:buFont typeface="Arial"/>
              <a:buChar char="•"/>
              <a:tabLst>
                <a:tab pos="1569085" algn="l"/>
              </a:tabLst>
            </a:pPr>
            <a:r>
              <a:rPr spc="-15" dirty="0"/>
              <a:t>Awarding </a:t>
            </a:r>
            <a:r>
              <a:rPr spc="-10" dirty="0"/>
              <a:t>CPL supports the </a:t>
            </a:r>
            <a:r>
              <a:rPr spc="-35" dirty="0"/>
              <a:t>Board’s </a:t>
            </a:r>
            <a:r>
              <a:rPr spc="-10" dirty="0"/>
              <a:t>goal </a:t>
            </a:r>
            <a:r>
              <a:rPr spc="-15" dirty="0"/>
              <a:t>to  </a:t>
            </a:r>
            <a:r>
              <a:rPr spc="-10" dirty="0"/>
              <a:t>increase </a:t>
            </a:r>
            <a:r>
              <a:rPr spc="-5" dirty="0"/>
              <a:t>higher </a:t>
            </a:r>
            <a:r>
              <a:rPr spc="-10" dirty="0"/>
              <a:t>education </a:t>
            </a:r>
            <a:r>
              <a:rPr spc="-20" dirty="0"/>
              <a:t>attainment </a:t>
            </a:r>
            <a:r>
              <a:rPr spc="-5" dirty="0"/>
              <a:t>among  </a:t>
            </a:r>
            <a:r>
              <a:rPr spc="-15" dirty="0"/>
              <a:t>Kansans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0248" y="-145495"/>
            <a:ext cx="6263503" cy="1440895"/>
          </a:xfrm>
          <a:prstGeom prst="rect">
            <a:avLst/>
          </a:prstGeom>
        </p:spPr>
        <p:txBody>
          <a:bodyPr vert="horz" wrap="square" lIns="0" tIns="207760" rIns="0" bIns="0" rtlCol="0">
            <a:spAutoFit/>
          </a:bodyPr>
          <a:lstStyle/>
          <a:p>
            <a:pPr marL="1358265" algn="ctr">
              <a:lnSpc>
                <a:spcPct val="100000"/>
              </a:lnSpc>
            </a:pPr>
            <a:r>
              <a:rPr sz="4000" spc="-15" dirty="0"/>
              <a:t>Credit </a:t>
            </a:r>
            <a:r>
              <a:rPr sz="4000" spc="-35" dirty="0"/>
              <a:t>for </a:t>
            </a:r>
            <a:r>
              <a:rPr sz="4000" spc="-10" dirty="0"/>
              <a:t>Prior</a:t>
            </a:r>
            <a:r>
              <a:rPr sz="4000" spc="-30" dirty="0"/>
              <a:t> </a:t>
            </a:r>
            <a:r>
              <a:rPr sz="4000" spc="-5" dirty="0"/>
              <a:t>Learning</a:t>
            </a:r>
            <a:br>
              <a:rPr lang="en-US" sz="4000" spc="-5" dirty="0"/>
            </a:br>
            <a:endParaRPr sz="4000"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3</a:t>
            </a:fld>
            <a:endParaRPr dirty="0"/>
          </a:p>
        </p:txBody>
      </p:sp>
      <p:sp>
        <p:nvSpPr>
          <p:cNvPr id="3" name="object 3"/>
          <p:cNvSpPr txBox="1"/>
          <p:nvPr/>
        </p:nvSpPr>
        <p:spPr>
          <a:xfrm>
            <a:off x="1863697" y="810290"/>
            <a:ext cx="6393815" cy="861774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2400" spc="-65" dirty="0">
                <a:latin typeface="Calibri"/>
                <a:cs typeface="Calibri"/>
              </a:rPr>
              <a:t>KBOR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lang="en-US" sz="2400" spc="-15" dirty="0">
                <a:latin typeface="Calibri"/>
                <a:cs typeface="Calibri"/>
              </a:rPr>
              <a:t>tracks </a:t>
            </a:r>
            <a:r>
              <a:rPr lang="en-US" sz="2400" spc="-5" dirty="0">
                <a:latin typeface="Calibri"/>
                <a:cs typeface="Calibri"/>
              </a:rPr>
              <a:t>15 </a:t>
            </a:r>
            <a:r>
              <a:rPr lang="en-US" sz="2400" spc="-25" dirty="0">
                <a:latin typeface="Calibri"/>
                <a:cs typeface="Calibri"/>
              </a:rPr>
              <a:t>different </a:t>
            </a:r>
            <a:r>
              <a:rPr lang="en-US" sz="2400" spc="-10" dirty="0">
                <a:latin typeface="Calibri"/>
                <a:cs typeface="Calibri"/>
              </a:rPr>
              <a:t>types </a:t>
            </a:r>
            <a:r>
              <a:rPr lang="en-US" sz="2400" spc="-5" dirty="0">
                <a:latin typeface="Calibri"/>
                <a:cs typeface="Calibri"/>
              </a:rPr>
              <a:t>of </a:t>
            </a:r>
            <a:r>
              <a:rPr lang="en-US" sz="2400" dirty="0">
                <a:latin typeface="Calibri"/>
                <a:cs typeface="Calibri"/>
              </a:rPr>
              <a:t>CPL,</a:t>
            </a:r>
            <a:r>
              <a:rPr lang="en-US" sz="2400" spc="195" dirty="0">
                <a:latin typeface="Calibri"/>
                <a:cs typeface="Calibri"/>
              </a:rPr>
              <a:t> </a:t>
            </a:r>
            <a:r>
              <a:rPr lang="en-US" sz="2400" spc="-10" dirty="0">
                <a:latin typeface="Calibri"/>
                <a:cs typeface="Calibri"/>
              </a:rPr>
              <a:t>including:</a:t>
            </a:r>
          </a:p>
          <a:p>
            <a:pPr marL="12700">
              <a:lnSpc>
                <a:spcPct val="100000"/>
              </a:lnSpc>
            </a:pPr>
            <a:endParaRPr lang="en-US" sz="1200" b="1" spc="-1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spc="-20" dirty="0">
                <a:latin typeface="Calibri"/>
                <a:cs typeface="Calibri"/>
              </a:rPr>
              <a:t>Standardized </a:t>
            </a:r>
            <a:r>
              <a:rPr sz="2000" b="1" spc="-25" dirty="0">
                <a:latin typeface="Calibri"/>
                <a:cs typeface="Calibri"/>
              </a:rPr>
              <a:t>exams</a:t>
            </a:r>
            <a:endParaRPr sz="2000" b="1" dirty="0">
              <a:latin typeface="Calibri"/>
              <a:cs typeface="Calibri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695301"/>
              </p:ext>
            </p:extLst>
          </p:nvPr>
        </p:nvGraphicFramePr>
        <p:xfrm>
          <a:off x="1879100" y="1715099"/>
          <a:ext cx="6655300" cy="2057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639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13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480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CLEP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AP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dirty="0">
                          <a:latin typeface="Calibri"/>
                          <a:cs typeface="Calibri"/>
                        </a:rPr>
                        <a:t>ACT</a:t>
                      </a: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spc="-135" dirty="0">
                          <a:latin typeface="Calibri"/>
                          <a:cs typeface="Calibri"/>
                        </a:rPr>
                        <a:t>SAT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84455" marR="246379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spc="-5" dirty="0">
                          <a:latin typeface="Calibri"/>
                          <a:cs typeface="Calibri"/>
                        </a:rPr>
                        <a:t>Cambridge</a:t>
                      </a:r>
                      <a:r>
                        <a:rPr sz="20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International  Exams</a:t>
                      </a:r>
                      <a:r>
                        <a:rPr sz="20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(CIE)</a:t>
                      </a:r>
                      <a:endParaRPr sz="200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4455" marR="102870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2000" spc="-15" dirty="0">
                          <a:latin typeface="Calibri"/>
                          <a:cs typeface="Calibri"/>
                        </a:rPr>
                        <a:t>DANTES </a:t>
                      </a:r>
                      <a:r>
                        <a:rPr sz="2000" dirty="0">
                          <a:latin typeface="Calibri"/>
                          <a:cs typeface="Calibri"/>
                        </a:rPr>
                        <a:t>Subject  </a:t>
                      </a:r>
                      <a:r>
                        <a:rPr sz="2000" spc="-10" dirty="0">
                          <a:latin typeface="Calibri"/>
                          <a:cs typeface="Calibri"/>
                        </a:rPr>
                        <a:t>Standardized </a:t>
                      </a:r>
                      <a:r>
                        <a:rPr sz="2000" spc="-50" dirty="0">
                          <a:latin typeface="Calibri"/>
                          <a:cs typeface="Calibri"/>
                        </a:rPr>
                        <a:t>Tests</a:t>
                      </a:r>
                      <a:r>
                        <a:rPr sz="2000" spc="-1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(DSST)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84455" marR="111887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sz="2000" spc="-10" dirty="0">
                          <a:latin typeface="Calibri"/>
                          <a:cs typeface="Calibri"/>
                        </a:rPr>
                        <a:t>International  Baccalaureate</a:t>
                      </a:r>
                      <a:r>
                        <a:rPr sz="2000" spc="-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000" spc="-5" dirty="0">
                          <a:latin typeface="Calibri"/>
                          <a:cs typeface="Calibri"/>
                        </a:rPr>
                        <a:t>(IB</a:t>
                      </a:r>
                      <a:r>
                        <a:rPr lang="en-US" sz="2000" spc="-5" dirty="0">
                          <a:latin typeface="Calibri"/>
                          <a:cs typeface="Calibri"/>
                        </a:rPr>
                        <a:t>)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196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Calibri"/>
                          <a:cs typeface="Calibri"/>
                        </a:rPr>
                        <a:t> </a:t>
                      </a:r>
                      <a:endParaRPr sz="20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FA33EC3A-4FED-4026-AF41-88EC45ACA45C}"/>
              </a:ext>
            </a:extLst>
          </p:cNvPr>
          <p:cNvSpPr txBox="1"/>
          <p:nvPr/>
        </p:nvSpPr>
        <p:spPr>
          <a:xfrm>
            <a:off x="1816943" y="3849298"/>
            <a:ext cx="6727843" cy="12362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2700">
              <a:spcBef>
                <a:spcPts val="2160"/>
              </a:spcBef>
              <a:tabLst>
                <a:tab pos="241300" algn="l"/>
              </a:tabLst>
            </a:pPr>
            <a:r>
              <a:rPr lang="en-US" sz="2000" b="1" spc="-20" dirty="0">
                <a:cs typeface="Calibri"/>
              </a:rPr>
              <a:t>Other</a:t>
            </a:r>
            <a:endParaRPr lang="en-US" sz="2000" b="1" dirty="0">
              <a:cs typeface="Calibri"/>
            </a:endParaRPr>
          </a:p>
          <a:p>
            <a:pPr fontAlgn="t"/>
            <a:r>
              <a:rPr lang="en-US" dirty="0"/>
              <a:t> </a:t>
            </a:r>
          </a:p>
          <a:p>
            <a:pPr marL="12700">
              <a:lnSpc>
                <a:spcPct val="100000"/>
              </a:lnSpc>
              <a:spcBef>
                <a:spcPts val="2160"/>
              </a:spcBef>
              <a:tabLst>
                <a:tab pos="241300" algn="l"/>
              </a:tabLst>
            </a:pPr>
            <a:endParaRPr lang="en-US" dirty="0"/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F2D79C51-31F6-49A4-8079-1BEA3CCBCA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0105322"/>
              </p:ext>
            </p:extLst>
          </p:nvPr>
        </p:nvGraphicFramePr>
        <p:xfrm>
          <a:off x="1892050" y="4267200"/>
          <a:ext cx="6642350" cy="24993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352800">
                  <a:extLst>
                    <a:ext uri="{9D8B030D-6E8A-4147-A177-3AD203B41FA5}">
                      <a16:colId xmlns:a16="http://schemas.microsoft.com/office/drawing/2014/main" val="951677930"/>
                    </a:ext>
                  </a:extLst>
                </a:gridCol>
                <a:gridCol w="3289550">
                  <a:extLst>
                    <a:ext uri="{9D8B030D-6E8A-4147-A177-3AD203B41FA5}">
                      <a16:colId xmlns:a16="http://schemas.microsoft.com/office/drawing/2014/main" val="392942228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Institutional Exams (“testing out”)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Groupings of Advanced Secondary Courses (“Career Pathways”)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5669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Credit for Military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Apprenticeships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43399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Industry-Recognized Credentials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Retroactive Credit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396229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/>
                        <a:t>Corporate Training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/>
                        <a:t>Portfolio Review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3871479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786311" y="180563"/>
            <a:ext cx="4917440" cy="16383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ts val="4320"/>
              </a:lnSpc>
            </a:pPr>
            <a:r>
              <a:rPr sz="4000" spc="-15" dirty="0"/>
              <a:t>Credit </a:t>
            </a:r>
            <a:r>
              <a:rPr sz="4000" spc="-35" dirty="0"/>
              <a:t>for </a:t>
            </a:r>
            <a:r>
              <a:rPr sz="4000" spc="-10" dirty="0"/>
              <a:t>Prior </a:t>
            </a:r>
            <a:r>
              <a:rPr sz="4000" spc="-5" dirty="0"/>
              <a:t>Learning  </a:t>
            </a:r>
            <a:r>
              <a:rPr sz="4000" u="sng" spc="-15" dirty="0"/>
              <a:t>Credit</a:t>
            </a:r>
            <a:r>
              <a:rPr sz="4000" u="sng" spc="-85" dirty="0"/>
              <a:t> </a:t>
            </a:r>
            <a:r>
              <a:rPr sz="4000" u="sng" spc="-20" dirty="0"/>
              <a:t>Hours</a:t>
            </a:r>
            <a:endParaRPr sz="4000" u="sng" dirty="0"/>
          </a:p>
          <a:p>
            <a:pPr algn="ctr">
              <a:lnSpc>
                <a:spcPts val="4255"/>
              </a:lnSpc>
            </a:pPr>
            <a:r>
              <a:rPr sz="4000" spc="-10" dirty="0"/>
              <a:t>Academic </a:t>
            </a:r>
            <a:r>
              <a:rPr sz="4000" spc="-70" dirty="0"/>
              <a:t>Year</a:t>
            </a:r>
            <a:r>
              <a:rPr sz="4000" spc="-75" dirty="0"/>
              <a:t> </a:t>
            </a:r>
            <a:r>
              <a:rPr sz="4000" spc="-5" dirty="0"/>
              <a:t>20</a:t>
            </a:r>
            <a:r>
              <a:rPr lang="en-US" sz="4000" spc="-5" dirty="0"/>
              <a:t>20</a:t>
            </a:r>
            <a:endParaRPr sz="4000" dirty="0"/>
          </a:p>
        </p:txBody>
      </p:sp>
      <p:sp>
        <p:nvSpPr>
          <p:cNvPr id="4" name="object 4"/>
          <p:cNvSpPr txBox="1"/>
          <p:nvPr/>
        </p:nvSpPr>
        <p:spPr>
          <a:xfrm>
            <a:off x="2035813" y="1732918"/>
            <a:ext cx="6406683" cy="35394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2300" b="0" spc="-70" dirty="0">
                <a:latin typeface="Calibri Light"/>
                <a:cs typeface="Calibri Light"/>
              </a:rPr>
              <a:t>Top </a:t>
            </a:r>
            <a:r>
              <a:rPr sz="2300" b="0" dirty="0">
                <a:latin typeface="Calibri Light"/>
                <a:cs typeface="Calibri Light"/>
              </a:rPr>
              <a:t>5 </a:t>
            </a:r>
            <a:r>
              <a:rPr sz="2300" b="0" spc="-15" dirty="0">
                <a:latin typeface="Calibri Light"/>
                <a:cs typeface="Calibri Light"/>
              </a:rPr>
              <a:t>Sources/Types Represent </a:t>
            </a:r>
            <a:r>
              <a:rPr lang="en-US" sz="2300" b="0" spc="-5" dirty="0">
                <a:latin typeface="Calibri Light"/>
                <a:cs typeface="Calibri Light"/>
              </a:rPr>
              <a:t>89.1</a:t>
            </a:r>
            <a:r>
              <a:rPr sz="2300" b="0" spc="-5" dirty="0">
                <a:latin typeface="Calibri Light"/>
                <a:cs typeface="Calibri Light"/>
              </a:rPr>
              <a:t>% of </a:t>
            </a:r>
            <a:r>
              <a:rPr sz="2300" b="0" dirty="0">
                <a:latin typeface="Calibri Light"/>
                <a:cs typeface="Calibri Light"/>
              </a:rPr>
              <a:t>CPL</a:t>
            </a:r>
            <a:r>
              <a:rPr sz="2300" b="0" spc="35" dirty="0">
                <a:latin typeface="Calibri Light"/>
                <a:cs typeface="Calibri Light"/>
              </a:rPr>
              <a:t> </a:t>
            </a:r>
            <a:r>
              <a:rPr sz="2300" b="0" spc="-10" dirty="0">
                <a:latin typeface="Calibri Light"/>
                <a:cs typeface="Calibri Light"/>
              </a:rPr>
              <a:t>Reported</a:t>
            </a:r>
            <a:endParaRPr sz="2300" dirty="0">
              <a:latin typeface="Calibri Light"/>
              <a:cs typeface="Calibri Light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8557486" y="6400800"/>
            <a:ext cx="281714" cy="184666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200" dirty="0">
                <a:solidFill>
                  <a:schemeClr val="bg1">
                    <a:lumMod val="65000"/>
                  </a:schemeClr>
                </a:solidFill>
                <a:latin typeface="Calibri"/>
                <a:cs typeface="Calibri"/>
              </a:rPr>
              <a:t>4</a:t>
            </a:r>
            <a:endParaRPr sz="1200" dirty="0">
              <a:solidFill>
                <a:schemeClr val="bg1">
                  <a:lumMod val="6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614BF3D-001E-47DF-B94B-2B7FCFF7C29A}"/>
              </a:ext>
            </a:extLst>
          </p:cNvPr>
          <p:cNvSpPr txBox="1"/>
          <p:nvPr/>
        </p:nvSpPr>
        <p:spPr>
          <a:xfrm>
            <a:off x="1430914" y="5595374"/>
            <a:ext cx="75864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*Totals may not add up due to rounding</a:t>
            </a:r>
            <a:br>
              <a:rPr lang="en-US" dirty="0"/>
            </a:br>
            <a:endParaRPr lang="en-US" dirty="0"/>
          </a:p>
          <a:p>
            <a:r>
              <a:rPr lang="en-US" dirty="0"/>
              <a:t>*</a:t>
            </a:r>
            <a:r>
              <a:rPr lang="en-US" b="1" dirty="0"/>
              <a:t>BOLD</a:t>
            </a:r>
            <a:r>
              <a:rPr lang="en-US" dirty="0"/>
              <a:t> numbers indicate the highest number of credit hours awarded per CPL type for each sector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411ACE4-8AA1-4A1C-BA36-A0B4F6378BF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1120800"/>
              </p:ext>
            </p:extLst>
          </p:nvPr>
        </p:nvGraphicFramePr>
        <p:xfrm>
          <a:off x="1430914" y="2218942"/>
          <a:ext cx="7408286" cy="3376432"/>
        </p:xfrm>
        <a:graphic>
          <a:graphicData uri="http://schemas.openxmlformats.org/drawingml/2006/table">
            <a:tbl>
              <a:tblPr firstRow="1" bandRow="1"/>
              <a:tblGrid>
                <a:gridCol w="1506770">
                  <a:extLst>
                    <a:ext uri="{9D8B030D-6E8A-4147-A177-3AD203B41FA5}">
                      <a16:colId xmlns:a16="http://schemas.microsoft.com/office/drawing/2014/main" val="2857804651"/>
                    </a:ext>
                  </a:extLst>
                </a:gridCol>
                <a:gridCol w="841280">
                  <a:extLst>
                    <a:ext uri="{9D8B030D-6E8A-4147-A177-3AD203B41FA5}">
                      <a16:colId xmlns:a16="http://schemas.microsoft.com/office/drawing/2014/main" val="355732364"/>
                    </a:ext>
                  </a:extLst>
                </a:gridCol>
                <a:gridCol w="803611">
                  <a:extLst>
                    <a:ext uri="{9D8B030D-6E8A-4147-A177-3AD203B41FA5}">
                      <a16:colId xmlns:a16="http://schemas.microsoft.com/office/drawing/2014/main" val="633312112"/>
                    </a:ext>
                  </a:extLst>
                </a:gridCol>
                <a:gridCol w="966844">
                  <a:extLst>
                    <a:ext uri="{9D8B030D-6E8A-4147-A177-3AD203B41FA5}">
                      <a16:colId xmlns:a16="http://schemas.microsoft.com/office/drawing/2014/main" val="1083935748"/>
                    </a:ext>
                  </a:extLst>
                </a:gridCol>
                <a:gridCol w="1293311">
                  <a:extLst>
                    <a:ext uri="{9D8B030D-6E8A-4147-A177-3AD203B41FA5}">
                      <a16:colId xmlns:a16="http://schemas.microsoft.com/office/drawing/2014/main" val="2703398772"/>
                    </a:ext>
                  </a:extLst>
                </a:gridCol>
                <a:gridCol w="602708">
                  <a:extLst>
                    <a:ext uri="{9D8B030D-6E8A-4147-A177-3AD203B41FA5}">
                      <a16:colId xmlns:a16="http://schemas.microsoft.com/office/drawing/2014/main" val="1625687167"/>
                    </a:ext>
                  </a:extLst>
                </a:gridCol>
                <a:gridCol w="791054">
                  <a:extLst>
                    <a:ext uri="{9D8B030D-6E8A-4147-A177-3AD203B41FA5}">
                      <a16:colId xmlns:a16="http://schemas.microsoft.com/office/drawing/2014/main" val="1942895231"/>
                    </a:ext>
                  </a:extLst>
                </a:gridCol>
                <a:gridCol w="602708">
                  <a:extLst>
                    <a:ext uri="{9D8B030D-6E8A-4147-A177-3AD203B41FA5}">
                      <a16:colId xmlns:a16="http://schemas.microsoft.com/office/drawing/2014/main" val="802045810"/>
                    </a:ext>
                  </a:extLst>
                </a:gridCol>
              </a:tblGrid>
              <a:tr h="92025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SECTOR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Advanced  Placement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Military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Industry-  Recognized  Credentials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Institutional  Exams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IB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All Other  Types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1877853"/>
                  </a:ext>
                </a:extLst>
              </a:tr>
              <a:tr h="361475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Universities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28,636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8,826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3,465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2,381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3,253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5,311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51,872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3096174"/>
                  </a:ext>
                </a:extLst>
              </a:tr>
              <a:tr h="695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Municipal  University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1,865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3560005"/>
                  </a:ext>
                </a:extLst>
              </a:tr>
              <a:tr h="695144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Community  Colleges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1,527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12,445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632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2,044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16,825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37237512"/>
                  </a:ext>
                </a:extLst>
              </a:tr>
              <a:tr h="3522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Technical  Colleges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1,514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2,219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39773262"/>
                  </a:ext>
                </a:extLst>
              </a:tr>
              <a:tr h="352207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*Totals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1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30,886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22,274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4,263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4,058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3,343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7,957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b="0" i="0" u="none" strike="noStrike" dirty="0">
                          <a:solidFill>
                            <a:srgbClr val="FFE292"/>
                          </a:solidFill>
                          <a:effectLst/>
                          <a:latin typeface="Calibri" panose="020F0502020204030204" pitchFamily="34" charset="0"/>
                        </a:rPr>
                        <a:t>72,781</a:t>
                      </a: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380445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7D28B1-A747-41C4-91AA-05C072935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81200" y="228600"/>
            <a:ext cx="6263503" cy="1846659"/>
          </a:xfrm>
        </p:spPr>
        <p:txBody>
          <a:bodyPr/>
          <a:lstStyle/>
          <a:p>
            <a:pPr algn="ctr"/>
            <a:r>
              <a:rPr lang="en-US" sz="4000" dirty="0"/>
              <a:t>Top CPL Across All Kansas Public Institutions</a:t>
            </a:r>
            <a:br>
              <a:rPr lang="en-US" sz="4000" dirty="0"/>
            </a:br>
            <a:r>
              <a:rPr lang="en-US" sz="4000" dirty="0"/>
              <a:t>AY2019 / AY2020 Comparison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C2B2D18-8E18-4E9E-B0B2-15B8D6D2EF9A}"/>
              </a:ext>
            </a:extLst>
          </p:cNvPr>
          <p:cNvSpPr txBox="1"/>
          <p:nvPr/>
        </p:nvSpPr>
        <p:spPr>
          <a:xfrm>
            <a:off x="1600200" y="6191027"/>
            <a:ext cx="5501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*Totals may not add up due to rounding</a:t>
            </a:r>
          </a:p>
        </p:txBody>
      </p:sp>
      <p:sp>
        <p:nvSpPr>
          <p:cNvPr id="5" name="object 4">
            <a:extLst>
              <a:ext uri="{FF2B5EF4-FFF2-40B4-BE49-F238E27FC236}">
                <a16:creationId xmlns:a16="http://schemas.microsoft.com/office/drawing/2014/main" id="{FF0FFF0E-A8A6-464C-92DF-D157DD013099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610600" y="6482325"/>
            <a:ext cx="294414" cy="15606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5</a:t>
            </a:fld>
            <a:endParaRPr dirty="0"/>
          </a:p>
        </p:txBody>
      </p:sp>
      <p:graphicFrame>
        <p:nvGraphicFramePr>
          <p:cNvPr id="6" name="object 3">
            <a:extLst>
              <a:ext uri="{FF2B5EF4-FFF2-40B4-BE49-F238E27FC236}">
                <a16:creationId xmlns:a16="http://schemas.microsoft.com/office/drawing/2014/main" id="{0BBA456F-CE57-4DD2-8039-56903CEC94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6344791"/>
              </p:ext>
            </p:extLst>
          </p:nvPr>
        </p:nvGraphicFramePr>
        <p:xfrm>
          <a:off x="1371600" y="2923011"/>
          <a:ext cx="7662700" cy="19058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696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965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05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44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7751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3875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9189">
                  <a:extLst>
                    <a:ext uri="{9D8B030D-6E8A-4147-A177-3AD203B41FA5}">
                      <a16:colId xmlns:a16="http://schemas.microsoft.com/office/drawing/2014/main" val="1433574885"/>
                    </a:ext>
                  </a:extLst>
                </a:gridCol>
                <a:gridCol w="75315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974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69339">
                <a:tc>
                  <a:txBody>
                    <a:bodyPr/>
                    <a:lstStyle/>
                    <a:p>
                      <a:pPr marL="2286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lang="en-US" sz="1400" b="1" spc="-10" dirty="0">
                        <a:solidFill>
                          <a:srgbClr val="FFE292"/>
                        </a:solidFill>
                        <a:latin typeface="Calibri"/>
                        <a:cs typeface="Calibri"/>
                      </a:endParaRPr>
                    </a:p>
                    <a:p>
                      <a:pPr marL="2286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n-US" sz="14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Years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10985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lang="en-US" sz="1400" b="1" spc="-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 </a:t>
                      </a:r>
                    </a:p>
                    <a:p>
                      <a:pPr marR="10985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spc="-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ili</a:t>
                      </a:r>
                      <a:r>
                        <a:rPr sz="14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spc="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y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L="85090" marR="76200" indent="254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lang="en-US" sz="1400" b="1" spc="-5" dirty="0">
                        <a:solidFill>
                          <a:srgbClr val="FFE292"/>
                        </a:solidFill>
                        <a:latin typeface="Calibri"/>
                        <a:cs typeface="Calibri"/>
                      </a:endParaRPr>
                    </a:p>
                    <a:p>
                      <a:pPr marL="85090" marR="76200" indent="2540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spc="-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Advanced  P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lace</a:t>
                      </a:r>
                      <a:r>
                        <a:rPr sz="1400" b="1" spc="-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m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L="310515" marR="85090" indent="-21971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endParaRPr lang="en-US" sz="1400" b="1" spc="-5" dirty="0">
                        <a:solidFill>
                          <a:srgbClr val="FFE292"/>
                        </a:solidFill>
                        <a:latin typeface="Calibri"/>
                        <a:cs typeface="Calibri"/>
                      </a:endParaRPr>
                    </a:p>
                    <a:p>
                      <a:pPr marL="310515" marR="85090" indent="-219710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spc="-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s</a:t>
                      </a:r>
                      <a:r>
                        <a:rPr sz="1400" b="1" spc="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u</a:t>
                      </a:r>
                      <a:r>
                        <a:rPr sz="1400" b="1" spc="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ion</a:t>
                      </a:r>
                      <a:r>
                        <a:rPr sz="14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l  </a:t>
                      </a:r>
                      <a:r>
                        <a:rPr sz="14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Exams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L="98425" marR="90805" indent="81915" algn="ctr">
                        <a:lnSpc>
                          <a:spcPct val="100000"/>
                        </a:lnSpc>
                        <a:spcBef>
                          <a:spcPts val="215"/>
                        </a:spcBef>
                      </a:pP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Industry-  </a:t>
                      </a:r>
                      <a:r>
                        <a:rPr sz="1400" b="1" spc="-2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e</a:t>
                      </a:r>
                      <a:r>
                        <a:rPr sz="1400" b="1" spc="-1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o</a:t>
                      </a:r>
                      <a:r>
                        <a:rPr sz="14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g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ni</a:t>
                      </a:r>
                      <a:r>
                        <a:rPr sz="1400" b="1" spc="-2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z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ed  C</a:t>
                      </a:r>
                      <a:r>
                        <a:rPr sz="14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r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ede</a:t>
                      </a:r>
                      <a:r>
                        <a:rPr sz="1400" b="1" spc="-2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n</a:t>
                      </a:r>
                      <a:r>
                        <a:rPr sz="1400" b="1" spc="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i</a:t>
                      </a:r>
                      <a:r>
                        <a:rPr sz="14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a</a:t>
                      </a: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ls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30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endParaRPr lang="en-US" sz="1400" b="1" spc="-30" dirty="0">
                        <a:solidFill>
                          <a:srgbClr val="FFE292"/>
                        </a:solidFill>
                        <a:latin typeface="Calibri"/>
                        <a:cs typeface="Calibri"/>
                      </a:endParaRPr>
                    </a:p>
                    <a:p>
                      <a:pPr marR="8445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US" sz="1400" b="1" spc="-3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IB</a:t>
                      </a:r>
                      <a:endParaRPr sz="1400" baseline="30000" dirty="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8445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lang="en-US" sz="1400" b="1" spc="-3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 Portfolio</a:t>
                      </a:r>
                      <a:endParaRPr sz="1400" baseline="30000" dirty="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L="225425" marR="95885" indent="-12255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All</a:t>
                      </a:r>
                      <a:endParaRPr lang="en-US" sz="1400" b="1" spc="-85" dirty="0">
                        <a:solidFill>
                          <a:srgbClr val="FFE292"/>
                        </a:solidFill>
                        <a:latin typeface="Calibri"/>
                        <a:cs typeface="Calibri"/>
                      </a:endParaRPr>
                    </a:p>
                    <a:p>
                      <a:pPr marL="225425" marR="95885" indent="-12255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Other</a:t>
                      </a:r>
                      <a:endParaRPr lang="en-US" sz="1400" b="1" dirty="0">
                        <a:solidFill>
                          <a:srgbClr val="FFE292"/>
                        </a:solidFill>
                        <a:latin typeface="Calibri"/>
                        <a:cs typeface="Calibri"/>
                      </a:endParaRPr>
                    </a:p>
                    <a:p>
                      <a:pPr marL="225425" marR="95885" indent="-122555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4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Types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L="208279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endParaRPr lang="en-US" sz="1400" b="1" spc="-20" dirty="0">
                        <a:solidFill>
                          <a:srgbClr val="FFE292"/>
                        </a:solidFill>
                        <a:latin typeface="Calibri"/>
                        <a:cs typeface="Calibri"/>
                      </a:endParaRPr>
                    </a:p>
                    <a:p>
                      <a:pPr marL="208279" algn="ctr">
                        <a:lnSpc>
                          <a:spcPct val="100000"/>
                        </a:lnSpc>
                        <a:spcBef>
                          <a:spcPts val="219"/>
                        </a:spcBef>
                      </a:pPr>
                      <a:r>
                        <a:rPr sz="1400" b="1" spc="-2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27939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233"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lang="en-US" sz="20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2019</a:t>
                      </a:r>
                      <a:endParaRPr sz="20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b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8105" algn="r">
                        <a:lnSpc>
                          <a:spcPct val="100000"/>
                        </a:lnSpc>
                      </a:pPr>
                      <a:r>
                        <a:rPr lang="en-US" sz="1400" b="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23,590</a:t>
                      </a:r>
                      <a:endParaRPr sz="14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7470" algn="r">
                        <a:lnSpc>
                          <a:spcPct val="100000"/>
                        </a:lnSpc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29,765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7470" algn="r" defTabSz="1079500">
                        <a:lnSpc>
                          <a:spcPct val="100000"/>
                        </a:lnSpc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  4,964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6835" algn="r">
                        <a:lnSpc>
                          <a:spcPct val="100000"/>
                        </a:lnSpc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3,406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6835" algn="r">
                        <a:lnSpc>
                          <a:spcPct val="100000"/>
                        </a:lnSpc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1,701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6835" algn="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3,973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8105" algn="r">
                        <a:lnSpc>
                          <a:spcPct val="100000"/>
                        </a:lnSpc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5,859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165100" marR="77470" indent="0" algn="r">
                        <a:lnSpc>
                          <a:spcPct val="100000"/>
                        </a:lnSpc>
                      </a:pPr>
                      <a:r>
                        <a:rPr lang="en-US" sz="1400" b="1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</a:t>
                      </a:r>
                    </a:p>
                    <a:p>
                      <a:pPr marL="165100" marR="77470" indent="0" algn="r">
                        <a:lnSpc>
                          <a:spcPct val="100000"/>
                        </a:lnSpc>
                      </a:pPr>
                      <a:r>
                        <a:rPr lang="en-US" sz="1400" b="1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*73,258</a:t>
                      </a:r>
                      <a:endParaRPr sz="14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8233">
                <a:tc>
                  <a:txBody>
                    <a:bodyPr/>
                    <a:lstStyle/>
                    <a:p>
                      <a:pPr marL="84455" algn="l">
                        <a:lnSpc>
                          <a:spcPct val="100000"/>
                        </a:lnSpc>
                      </a:pPr>
                      <a:r>
                        <a:rPr lang="en-US" sz="2000" b="1" spc="-2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2020</a:t>
                      </a:r>
                      <a:endParaRPr sz="20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b="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8105" algn="r">
                        <a:lnSpc>
                          <a:spcPct val="100000"/>
                        </a:lnSpc>
                      </a:pPr>
                      <a:r>
                        <a:rPr lang="en-US" sz="1400" b="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22,274</a:t>
                      </a:r>
                      <a:endParaRPr sz="1400" b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7470" algn="r">
                        <a:lnSpc>
                          <a:spcPct val="100000"/>
                        </a:lnSpc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30,886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7470" algn="r" defTabSz="1079500">
                        <a:lnSpc>
                          <a:spcPct val="100000"/>
                        </a:lnSpc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  4,058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6835" algn="r">
                        <a:lnSpc>
                          <a:spcPct val="100000"/>
                        </a:lnSpc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4,263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6835" algn="r">
                        <a:lnSpc>
                          <a:spcPct val="100000"/>
                        </a:lnSpc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3,343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6835" algn="r">
                        <a:lnSpc>
                          <a:spcPct val="100000"/>
                        </a:lnSpc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2,871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R="78105" algn="r">
                        <a:lnSpc>
                          <a:spcPct val="100000"/>
                        </a:lnSpc>
                      </a:pPr>
                      <a:r>
                        <a:rPr lang="en-US" sz="1400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5,086</a:t>
                      </a:r>
                      <a:endParaRPr sz="140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50" b="1" dirty="0">
                        <a:solidFill>
                          <a:schemeClr val="tx1"/>
                        </a:solidFill>
                        <a:latin typeface="Times New Roman"/>
                        <a:cs typeface="Times New Roman"/>
                      </a:endParaRPr>
                    </a:p>
                    <a:p>
                      <a:pPr marL="165100" marR="77470" indent="0" algn="r">
                        <a:lnSpc>
                          <a:spcPct val="100000"/>
                        </a:lnSpc>
                      </a:pPr>
                      <a:r>
                        <a:rPr lang="en-US" sz="1400" b="1" spc="-5" dirty="0">
                          <a:solidFill>
                            <a:schemeClr val="tx1"/>
                          </a:solidFill>
                          <a:latin typeface="Calibri"/>
                          <a:cs typeface="Calibri"/>
                        </a:rPr>
                        <a:t> *72,781</a:t>
                      </a:r>
                      <a:endParaRPr sz="1400" b="1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E292">
                        <a:alpha val="59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96529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84024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209800" y="152400"/>
            <a:ext cx="5915660" cy="178253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984250">
              <a:lnSpc>
                <a:spcPts val="3460"/>
              </a:lnSpc>
            </a:pPr>
            <a:r>
              <a:rPr sz="3200" spc="-10" dirty="0"/>
              <a:t>Credit </a:t>
            </a:r>
            <a:r>
              <a:rPr sz="3200" spc="-25" dirty="0"/>
              <a:t>for </a:t>
            </a:r>
            <a:r>
              <a:rPr sz="3200" spc="-10" dirty="0"/>
              <a:t>Prior </a:t>
            </a:r>
            <a:r>
              <a:rPr sz="3200" dirty="0"/>
              <a:t>Learning  </a:t>
            </a:r>
            <a:r>
              <a:rPr sz="3200" spc="-15" dirty="0"/>
              <a:t>Hours </a:t>
            </a:r>
            <a:r>
              <a:rPr sz="3200" spc="-20" dirty="0"/>
              <a:t>Awarded </a:t>
            </a:r>
            <a:r>
              <a:rPr sz="3200" spc="-5" dirty="0"/>
              <a:t>by </a:t>
            </a:r>
            <a:r>
              <a:rPr sz="3200" spc="-45" dirty="0"/>
              <a:t>Type</a:t>
            </a:r>
            <a:r>
              <a:rPr sz="3200" spc="-25" dirty="0"/>
              <a:t> </a:t>
            </a:r>
            <a:r>
              <a:rPr sz="3200" spc="-15" dirty="0"/>
              <a:t>Systemwide</a:t>
            </a:r>
            <a:br>
              <a:rPr lang="en-US" sz="3200" spc="-15" dirty="0"/>
            </a:br>
            <a:r>
              <a:rPr lang="en-US" sz="1000" spc="-15" dirty="0"/>
              <a:t>  </a:t>
            </a:r>
            <a:endParaRPr sz="1000" dirty="0"/>
          </a:p>
          <a:p>
            <a:pPr marL="1310640">
              <a:lnSpc>
                <a:spcPts val="3404"/>
              </a:lnSpc>
            </a:pPr>
            <a:r>
              <a:rPr sz="3200" spc="-5" dirty="0"/>
              <a:t>Academic </a:t>
            </a:r>
            <a:r>
              <a:rPr sz="3200" spc="-55" dirty="0"/>
              <a:t>Year</a:t>
            </a:r>
            <a:r>
              <a:rPr sz="3200" spc="-65" dirty="0"/>
              <a:t> </a:t>
            </a:r>
            <a:r>
              <a:rPr sz="3200" spc="-5" dirty="0"/>
              <a:t>20</a:t>
            </a:r>
            <a:r>
              <a:rPr lang="en-US" sz="3200" spc="-5" dirty="0"/>
              <a:t>20</a:t>
            </a:r>
            <a:endParaRPr sz="3200" dirty="0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46EA680C-2108-4BD3-B9B4-077E197EC99F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544786" y="6442297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8C5DDDA5-8248-4121-A324-EBE32ED41D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8431426"/>
              </p:ext>
            </p:extLst>
          </p:nvPr>
        </p:nvGraphicFramePr>
        <p:xfrm>
          <a:off x="2209799" y="1974850"/>
          <a:ext cx="6629401" cy="43497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153A26CB-B72E-4EF8-A619-17116E2E948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9012264"/>
              </p:ext>
            </p:extLst>
          </p:nvPr>
        </p:nvGraphicFramePr>
        <p:xfrm>
          <a:off x="1548130" y="1857706"/>
          <a:ext cx="7239000" cy="482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48130" y="174294"/>
            <a:ext cx="6781800" cy="134652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12700" algn="ctr">
              <a:lnSpc>
                <a:spcPts val="3460"/>
              </a:lnSpc>
            </a:pPr>
            <a:r>
              <a:rPr sz="3200" spc="-10" dirty="0"/>
              <a:t>Credit </a:t>
            </a:r>
            <a:r>
              <a:rPr sz="3200" spc="-25" dirty="0"/>
              <a:t>for </a:t>
            </a:r>
            <a:r>
              <a:rPr sz="3200" spc="-10" dirty="0"/>
              <a:t>Prior </a:t>
            </a:r>
            <a:r>
              <a:rPr sz="3200" dirty="0"/>
              <a:t>Learning  </a:t>
            </a:r>
            <a:br>
              <a:rPr lang="en-US" sz="3200" dirty="0"/>
            </a:br>
            <a:r>
              <a:rPr sz="3200" spc="-15" dirty="0"/>
              <a:t>Hours </a:t>
            </a:r>
            <a:r>
              <a:rPr sz="3200" spc="-20" dirty="0"/>
              <a:t>Awarded </a:t>
            </a:r>
            <a:r>
              <a:rPr sz="3200" spc="-5" dirty="0"/>
              <a:t>by </a:t>
            </a:r>
            <a:r>
              <a:rPr sz="3200" spc="-45" dirty="0"/>
              <a:t>Type</a:t>
            </a:r>
            <a:r>
              <a:rPr sz="3200" spc="-25" dirty="0"/>
              <a:t> </a:t>
            </a:r>
            <a:r>
              <a:rPr sz="3200" spc="-15" dirty="0"/>
              <a:t>Systemwide</a:t>
            </a:r>
            <a:br>
              <a:rPr lang="en-US" sz="3200" spc="-15" dirty="0"/>
            </a:br>
            <a:r>
              <a:rPr sz="3200" spc="-5" dirty="0"/>
              <a:t>Academic </a:t>
            </a:r>
            <a:r>
              <a:rPr sz="3200" spc="-55" dirty="0"/>
              <a:t>Year</a:t>
            </a:r>
            <a:r>
              <a:rPr sz="3200" spc="-65" dirty="0"/>
              <a:t> </a:t>
            </a:r>
            <a:r>
              <a:rPr sz="3200" spc="-5" dirty="0"/>
              <a:t>20</a:t>
            </a:r>
            <a:r>
              <a:rPr lang="en-US" sz="3200" spc="-5" dirty="0"/>
              <a:t>20</a:t>
            </a:r>
            <a:endParaRPr sz="3200" dirty="0"/>
          </a:p>
        </p:txBody>
      </p:sp>
      <p:sp>
        <p:nvSpPr>
          <p:cNvPr id="4" name="object 4">
            <a:extLst>
              <a:ext uri="{FF2B5EF4-FFF2-40B4-BE49-F238E27FC236}">
                <a16:creationId xmlns:a16="http://schemas.microsoft.com/office/drawing/2014/main" id="{46EA680C-2108-4BD3-B9B4-077E197EC99F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8544786" y="6442297"/>
            <a:ext cx="128270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7</a:t>
            </a:fld>
            <a:endParaRPr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31724" rIns="0" bIns="0" rtlCol="0">
            <a:spAutoFit/>
          </a:bodyPr>
          <a:lstStyle/>
          <a:p>
            <a:pPr marL="1788160" marR="5080" indent="-184785">
              <a:lnSpc>
                <a:spcPts val="3890"/>
              </a:lnSpc>
            </a:pPr>
            <a:r>
              <a:rPr spc="-10" dirty="0"/>
              <a:t>Credit </a:t>
            </a:r>
            <a:r>
              <a:rPr spc="-30" dirty="0"/>
              <a:t>for </a:t>
            </a:r>
            <a:r>
              <a:rPr spc="-15" dirty="0"/>
              <a:t>Prior </a:t>
            </a:r>
            <a:r>
              <a:rPr spc="-5" dirty="0"/>
              <a:t>Learning  </a:t>
            </a:r>
            <a:r>
              <a:rPr spc="-10" dirty="0"/>
              <a:t>Credit </a:t>
            </a:r>
            <a:r>
              <a:rPr spc="-20" dirty="0"/>
              <a:t>Hours</a:t>
            </a:r>
            <a:r>
              <a:rPr spc="-70" dirty="0"/>
              <a:t> </a:t>
            </a:r>
            <a:r>
              <a:rPr spc="-25" dirty="0"/>
              <a:t>Awarded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0891469"/>
              </p:ext>
            </p:extLst>
          </p:nvPr>
        </p:nvGraphicFramePr>
        <p:xfrm>
          <a:off x="1676400" y="1988185"/>
          <a:ext cx="6705600" cy="41782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2338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22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6720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2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Universities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20</a:t>
                      </a: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1629">
                <a:tc>
                  <a:txBody>
                    <a:bodyPr/>
                    <a:lstStyle/>
                    <a:p>
                      <a:pPr marL="215265">
                        <a:lnSpc>
                          <a:spcPts val="2405"/>
                        </a:lnSpc>
                      </a:pPr>
                      <a:r>
                        <a:rPr sz="2200" spc="-5" dirty="0">
                          <a:latin typeface="Calibri"/>
                          <a:cs typeface="Calibri"/>
                        </a:rPr>
                        <a:t>Emporia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State</a:t>
                      </a:r>
                      <a:r>
                        <a:rPr sz="22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University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4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595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Fort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Hays State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 University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8,548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1629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Kansas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State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 University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8,145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Pittsburg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State</a:t>
                      </a:r>
                      <a:r>
                        <a:rPr sz="2200" spc="-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University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2,672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University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Kansas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21,560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76909">
                <a:tc>
                  <a:txBody>
                    <a:bodyPr/>
                    <a:lstStyle/>
                    <a:p>
                      <a:pPr marL="22161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University </a:t>
                      </a:r>
                      <a:r>
                        <a:rPr sz="2200" dirty="0">
                          <a:latin typeface="Calibri"/>
                          <a:cs typeface="Calibri"/>
                        </a:rPr>
                        <a:t>of</a:t>
                      </a:r>
                      <a:r>
                        <a:rPr sz="2200" spc="-7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Kansas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  <a:p>
                      <a:pPr marL="221615">
                        <a:lnSpc>
                          <a:spcPct val="100000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Medical</a:t>
                      </a:r>
                      <a:r>
                        <a:rPr sz="2200" spc="-8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Center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"/>
                        </a:spcBef>
                      </a:pPr>
                      <a:endParaRPr sz="2150" dirty="0">
                        <a:latin typeface="Times New Roman"/>
                        <a:cs typeface="Times New Roman"/>
                      </a:endParaRPr>
                    </a:p>
                    <a:p>
                      <a:pPr marR="78105" algn="r">
                        <a:lnSpc>
                          <a:spcPct val="100000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2,084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381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215265">
                        <a:lnSpc>
                          <a:spcPts val="2505"/>
                        </a:lnSpc>
                      </a:pPr>
                      <a:r>
                        <a:rPr sz="2200" spc="-10" dirty="0">
                          <a:latin typeface="Calibri"/>
                          <a:cs typeface="Calibri"/>
                        </a:rPr>
                        <a:t>Wichita </a:t>
                      </a:r>
                      <a:r>
                        <a:rPr sz="2200" spc="-20" dirty="0">
                          <a:latin typeface="Calibri"/>
                          <a:cs typeface="Calibri"/>
                        </a:rPr>
                        <a:t>State</a:t>
                      </a:r>
                      <a:r>
                        <a:rPr sz="22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5" dirty="0">
                          <a:latin typeface="Calibri"/>
                          <a:cs typeface="Calibri"/>
                        </a:rPr>
                        <a:t>University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8,268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>
                        <a:lnSpc>
                          <a:spcPts val="2505"/>
                        </a:lnSpc>
                      </a:pPr>
                      <a:r>
                        <a:rPr sz="2200" b="1" spc="-2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State </a:t>
                      </a:r>
                      <a:r>
                        <a:rPr sz="22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Universities</a:t>
                      </a:r>
                      <a:r>
                        <a:rPr sz="2200" b="1" spc="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5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51,872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1629">
                <a:tc>
                  <a:txBody>
                    <a:bodyPr/>
                    <a:lstStyle/>
                    <a:p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1630">
                <a:tc>
                  <a:txBody>
                    <a:bodyPr/>
                    <a:lstStyle/>
                    <a:p>
                      <a:pPr marL="88265">
                        <a:lnSpc>
                          <a:spcPts val="2505"/>
                        </a:lnSpc>
                      </a:pPr>
                      <a:r>
                        <a:rPr sz="2200" spc="-15" dirty="0">
                          <a:latin typeface="Calibri"/>
                          <a:cs typeface="Calibri"/>
                        </a:rPr>
                        <a:t>Washburn</a:t>
                      </a:r>
                      <a:r>
                        <a:rPr sz="2200" spc="-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2200" spc="-10" dirty="0">
                          <a:latin typeface="Calibri"/>
                          <a:cs typeface="Calibri"/>
                        </a:rPr>
                        <a:t>University</a:t>
                      </a:r>
                      <a:endParaRPr sz="22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2505"/>
                        </a:lnSpc>
                      </a:pPr>
                      <a:r>
                        <a:rPr lang="en-US" sz="2200" dirty="0">
                          <a:latin typeface="Calibri"/>
                          <a:cs typeface="Calibri"/>
                        </a:rPr>
                        <a:t>1,865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40248" y="0"/>
            <a:ext cx="6263503" cy="1638300"/>
          </a:xfrm>
          <a:prstGeom prst="rect">
            <a:avLst/>
          </a:prstGeom>
        </p:spPr>
        <p:txBody>
          <a:bodyPr vert="horz" wrap="square" lIns="0" tIns="331724" rIns="0" bIns="0" rtlCol="0">
            <a:spAutoFit/>
          </a:bodyPr>
          <a:lstStyle/>
          <a:p>
            <a:pPr marL="1788160" marR="5080" indent="-184785">
              <a:lnSpc>
                <a:spcPts val="3890"/>
              </a:lnSpc>
            </a:pPr>
            <a:r>
              <a:rPr spc="-10" dirty="0"/>
              <a:t>Credit </a:t>
            </a:r>
            <a:r>
              <a:rPr spc="-30" dirty="0"/>
              <a:t>for </a:t>
            </a:r>
            <a:r>
              <a:rPr spc="-15" dirty="0"/>
              <a:t>Prior </a:t>
            </a:r>
            <a:r>
              <a:rPr spc="-5" dirty="0"/>
              <a:t>Learning  </a:t>
            </a:r>
            <a:r>
              <a:rPr spc="-10" dirty="0"/>
              <a:t>Credit </a:t>
            </a:r>
            <a:r>
              <a:rPr spc="-20" dirty="0"/>
              <a:t>Hours</a:t>
            </a:r>
            <a:r>
              <a:rPr spc="-70" dirty="0"/>
              <a:t> </a:t>
            </a:r>
            <a:r>
              <a:rPr spc="-25" dirty="0"/>
              <a:t>Awarded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240"/>
              </a:lnSpc>
            </a:pPr>
            <a:fld id="{81D60167-4931-47E6-BA6A-407CBD079E47}" type="slidenum">
              <a:rPr dirty="0"/>
              <a:t>9</a:t>
            </a:fld>
            <a:endParaRPr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5267687"/>
              </p:ext>
            </p:extLst>
          </p:nvPr>
        </p:nvGraphicFramePr>
        <p:xfrm>
          <a:off x="1655163" y="1295400"/>
          <a:ext cx="6582909" cy="493296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4794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49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2563">
                <a:tc>
                  <a:txBody>
                    <a:bodyPr/>
                    <a:lstStyle/>
                    <a:p>
                      <a:pPr marL="85090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sz="2200" b="1" spc="-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2200" b="1" spc="-7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2200" b="1" spc="-10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Colleges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77470" algn="r">
                        <a:lnSpc>
                          <a:spcPct val="100000"/>
                        </a:lnSpc>
                        <a:spcBef>
                          <a:spcPts val="175"/>
                        </a:spcBef>
                      </a:pPr>
                      <a:r>
                        <a:rPr lang="en-US" sz="22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2020</a:t>
                      </a:r>
                      <a:endParaRPr sz="2200" dirty="0">
                        <a:latin typeface="Calibri"/>
                        <a:cs typeface="Calibri"/>
                      </a:endParaRPr>
                    </a:p>
                  </a:txBody>
                  <a:tcPr marL="0" marR="0" marT="2222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500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Allen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00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82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Barton Community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1</a:t>
                      </a:r>
                      <a:r>
                        <a:rPr lang="en-US" sz="1400" spc="-5" dirty="0">
                          <a:latin typeface="Calibri"/>
                          <a:cs typeface="Calibri"/>
                        </a:rPr>
                        <a:t>2,299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Butler Community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416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Cloud County Community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210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Coffeyville Community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8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Colby Community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24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Cowley Community</a:t>
                      </a:r>
                      <a:r>
                        <a:rPr sz="14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567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Dodge City Community</a:t>
                      </a:r>
                      <a:r>
                        <a:rPr sz="14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304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Fort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Scott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137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600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Garden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City Community</a:t>
                      </a:r>
                      <a:r>
                        <a:rPr sz="14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600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261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Highland Community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25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Hutchinson Community</a:t>
                      </a:r>
                      <a:r>
                        <a:rPr sz="14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431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Independence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56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5" dirty="0">
                          <a:latin typeface="Calibri"/>
                          <a:cs typeface="Calibri"/>
                        </a:rPr>
                        <a:t>Johnson County Community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1,046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Kansas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City </a:t>
                      </a:r>
                      <a:r>
                        <a:rPr sz="1400" spc="-10" dirty="0">
                          <a:latin typeface="Calibri"/>
                          <a:cs typeface="Calibri"/>
                        </a:rPr>
                        <a:t>Kansas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353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Labette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105" algn="r">
                        <a:lnSpc>
                          <a:spcPts val="1595"/>
                        </a:lnSpc>
                      </a:pPr>
                      <a:r>
                        <a:rPr lang="en-US" sz="1400" dirty="0">
                          <a:latin typeface="Calibri"/>
                          <a:cs typeface="Calibri"/>
                        </a:rPr>
                        <a:t>10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dirty="0">
                          <a:latin typeface="Calibri"/>
                          <a:cs typeface="Calibri"/>
                        </a:rPr>
                        <a:t>Neosho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County Community</a:t>
                      </a:r>
                      <a:r>
                        <a:rPr sz="14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11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9709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15" dirty="0">
                          <a:latin typeface="Calibri"/>
                          <a:cs typeface="Calibri"/>
                        </a:rPr>
                        <a:t>Pratt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Community</a:t>
                      </a:r>
                      <a:r>
                        <a:rPr sz="14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FF0C5"/>
                    </a:solidFill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9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95919">
                <a:tc>
                  <a:txBody>
                    <a:bodyPr/>
                    <a:lstStyle/>
                    <a:p>
                      <a:pPr marL="167640">
                        <a:lnSpc>
                          <a:spcPts val="1595"/>
                        </a:lnSpc>
                      </a:pPr>
                      <a:r>
                        <a:rPr sz="1400" spc="-10" dirty="0">
                          <a:latin typeface="Calibri"/>
                          <a:cs typeface="Calibri"/>
                        </a:rPr>
                        <a:t>Seward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County Community</a:t>
                      </a:r>
                      <a:r>
                        <a:rPr sz="14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400" spc="-5" dirty="0">
                          <a:latin typeface="Calibri"/>
                          <a:cs typeface="Calibri"/>
                        </a:rPr>
                        <a:t>College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78740" algn="r">
                        <a:lnSpc>
                          <a:spcPts val="1595"/>
                        </a:lnSpc>
                      </a:pPr>
                      <a:r>
                        <a:rPr lang="en-US" sz="1400" spc="-5" dirty="0">
                          <a:latin typeface="Calibri"/>
                          <a:cs typeface="Calibri"/>
                        </a:rPr>
                        <a:t>576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9710">
                <a:tc>
                  <a:txBody>
                    <a:bodyPr/>
                    <a:lstStyle/>
                    <a:p>
                      <a:pPr>
                        <a:lnSpc>
                          <a:spcPts val="1595"/>
                        </a:lnSpc>
                      </a:pPr>
                      <a:r>
                        <a:rPr sz="1400" b="1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Community </a:t>
                      </a:r>
                      <a:r>
                        <a:rPr sz="1400" b="1" spc="-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Colleges</a:t>
                      </a:r>
                      <a:r>
                        <a:rPr sz="1400" b="1" spc="-12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 </a:t>
                      </a:r>
                      <a:r>
                        <a:rPr sz="1400" b="1" spc="-2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Total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tc>
                  <a:txBody>
                    <a:bodyPr/>
                    <a:lstStyle/>
                    <a:p>
                      <a:pPr marR="80010" algn="r">
                        <a:lnSpc>
                          <a:spcPts val="1595"/>
                        </a:lnSpc>
                      </a:pPr>
                      <a:r>
                        <a:rPr lang="en-US" sz="1400" b="1" spc="-5" dirty="0">
                          <a:solidFill>
                            <a:srgbClr val="FFE292"/>
                          </a:solidFill>
                          <a:latin typeface="Calibri"/>
                          <a:cs typeface="Calibri"/>
                        </a:rPr>
                        <a:t>16,825</a:t>
                      </a:r>
                      <a:endParaRPr sz="1400" dirty="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003A6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3323</TotalTime>
  <Words>1019</Words>
  <Application>Microsoft Office PowerPoint</Application>
  <PresentationFormat>On-screen Show (4:3)</PresentationFormat>
  <Paragraphs>384</Paragraphs>
  <Slides>17</Slides>
  <Notes>6</Notes>
  <HiddenSlides>1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Credit for Prior Learning</vt:lpstr>
      <vt:lpstr>Credit for Prior Learning </vt:lpstr>
      <vt:lpstr>Credit for Prior Learning  Credit Hours Academic Year 2020</vt:lpstr>
      <vt:lpstr>Top CPL Across All Kansas Public Institutions AY2019 / AY2020 Comparison</vt:lpstr>
      <vt:lpstr>Credit for Prior Learning  Hours Awarded by Type Systemwide    Academic Year 2020</vt:lpstr>
      <vt:lpstr>Credit for Prior Learning   Hours Awarded by Type Systemwide Academic Year 2020</vt:lpstr>
      <vt:lpstr>Credit for Prior Learning  Credit Hours Awarded</vt:lpstr>
      <vt:lpstr>Credit for Prior Learning  Credit Hours Awarded</vt:lpstr>
      <vt:lpstr>Credit for Prior Learning  Credit Hours Awarded</vt:lpstr>
      <vt:lpstr>Credit for Prior Learning  Headcount</vt:lpstr>
      <vt:lpstr>PowerPoint Presentation</vt:lpstr>
      <vt:lpstr>Current Military Articulations as of 3/18/2021</vt:lpstr>
      <vt:lpstr>Current Military Articulations as of 3/18/2021</vt:lpstr>
      <vt:lpstr>Current Military Articulations as of 3/18/2021</vt:lpstr>
      <vt:lpstr>Military Credentialing Initiative</vt:lpstr>
      <vt:lpstr>Progress Check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Credit for Prior Learning  Update June 19, 2019</dc:title>
  <dc:creator>Christy-Dangermond, Samantha</dc:creator>
  <cp:lastModifiedBy>Lebar, Tara</cp:lastModifiedBy>
  <cp:revision>94</cp:revision>
  <dcterms:created xsi:type="dcterms:W3CDTF">2020-04-03T07:49:42Z</dcterms:created>
  <dcterms:modified xsi:type="dcterms:W3CDTF">2021-04-07T20:32:24Z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2019-08-07T00:00:00Z</vt:filetime>
  </property>
  <property fmtid="{D5CDD505-2E9C-101B-9397-08002B2CF9AE}" pid="3" name="Creator">
    <vt:lpwstr>Acrobat PDFMaker 15 for PowerPoint</vt:lpwstr>
  </property>
  <property fmtid="{D5CDD505-2E9C-101B-9397-08002B2CF9AE}" pid="4" name="LastSaved">
    <vt:filetime>2020-04-03T00:00:00Z</vt:filetime>
  </property>
</Properties>
</file>