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367" r:id="rId3"/>
    <p:sldId id="475" r:id="rId4"/>
    <p:sldId id="486" r:id="rId5"/>
    <p:sldId id="482" r:id="rId6"/>
    <p:sldId id="491" r:id="rId7"/>
    <p:sldId id="477" r:id="rId8"/>
    <p:sldId id="483" r:id="rId9"/>
    <p:sldId id="476" r:id="rId10"/>
    <p:sldId id="479" r:id="rId11"/>
    <p:sldId id="481" r:id="rId12"/>
    <p:sldId id="489" r:id="rId13"/>
    <p:sldId id="480" r:id="rId14"/>
    <p:sldId id="484" r:id="rId15"/>
    <p:sldId id="478" r:id="rId16"/>
    <p:sldId id="488" r:id="rId17"/>
    <p:sldId id="487" r:id="rId18"/>
    <p:sldId id="490" r:id="rId19"/>
    <p:sldId id="485"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 id="{0C9A317A-B6C8-4844-9DB7-0A334D7DF667}">
          <p14:sldIdLst>
            <p14:sldId id="256"/>
          </p14:sldIdLst>
        </p14:section>
        <p14:section name="Presentation" id="{30BF749C-8AA7-4932-AD55-03DDDA4FB7DF}">
          <p14:sldIdLst>
            <p14:sldId id="367"/>
            <p14:sldId id="475"/>
            <p14:sldId id="486"/>
            <p14:sldId id="482"/>
            <p14:sldId id="491"/>
            <p14:sldId id="477"/>
            <p14:sldId id="483"/>
            <p14:sldId id="476"/>
            <p14:sldId id="479"/>
            <p14:sldId id="481"/>
            <p14:sldId id="489"/>
            <p14:sldId id="480"/>
            <p14:sldId id="484"/>
            <p14:sldId id="478"/>
            <p14:sldId id="488"/>
            <p14:sldId id="487"/>
            <p14:sldId id="490"/>
            <p14:sldId id="485"/>
          </p14:sldIdLst>
        </p14:section>
        <p14:section name="Untitled Section" id="{7C482D66-178F-4B1D-825F-59529978741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ith, Matt" initials="KM" lastIdx="3" clrIdx="0">
    <p:extLst>
      <p:ext uri="{19B8F6BF-5375-455C-9EA6-DF929625EA0E}">
        <p15:presenceInfo xmlns:p15="http://schemas.microsoft.com/office/powerpoint/2012/main" userId="S::mkeith@ksbor.org::b7596ac1-1e51-40fe-befa-01e9ad1e8a1e" providerId="AD"/>
      </p:ext>
    </p:extLst>
  </p:cmAuthor>
  <p:cmAuthor id="2" name="Miller, Julene" initials="MJ" lastIdx="1" clrIdx="1">
    <p:extLst>
      <p:ext uri="{19B8F6BF-5375-455C-9EA6-DF929625EA0E}">
        <p15:presenceInfo xmlns:p15="http://schemas.microsoft.com/office/powerpoint/2012/main" userId="S::jmiller@ksbor.org::4417935c-6e29-481d-b80a-1eb06f1e4459" providerId="AD"/>
      </p:ext>
    </p:extLst>
  </p:cmAuthor>
  <p:cmAuthor id="3" name="Frisbie, Elaine" initials="FE" lastIdx="2" clrIdx="2">
    <p:extLst>
      <p:ext uri="{19B8F6BF-5375-455C-9EA6-DF929625EA0E}">
        <p15:presenceInfo xmlns:p15="http://schemas.microsoft.com/office/powerpoint/2012/main" userId="S::efrisbie@ksbor.org::ec0e32f1-0625-423a-92c6-42666a89edc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9587"/>
    <a:srgbClr val="003A63"/>
    <a:srgbClr val="D59F0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B15604-4324-4FDD-A0D5-C366A4AC2702}" v="4" dt="2024-06-26T14:37:08.1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5" autoAdjust="0"/>
    <p:restoredTop sz="81494" autoAdjust="0"/>
  </p:normalViewPr>
  <p:slideViewPr>
    <p:cSldViewPr snapToGrid="0">
      <p:cViewPr varScale="1">
        <p:scale>
          <a:sx n="79" d="100"/>
          <a:sy n="79" d="100"/>
        </p:scale>
        <p:origin x="566" y="6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2600"/>
    </p:cViewPr>
  </p:sorterViewPr>
  <p:notesViewPr>
    <p:cSldViewPr snapToGrid="0">
      <p:cViewPr varScale="1">
        <p:scale>
          <a:sx n="50" d="100"/>
          <a:sy n="50" d="100"/>
        </p:scale>
        <p:origin x="2684"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mbers, Charmine" userId="db2d49cd-e67e-4ed5-8270-b5b5e7e9facf" providerId="ADAL" clId="{E0B15604-4324-4FDD-A0D5-C366A4AC2702}"/>
    <pc:docChg chg="undo custSel addSld modSld sldOrd modSection">
      <pc:chgData name="Chambers, Charmine" userId="db2d49cd-e67e-4ed5-8270-b5b5e7e9facf" providerId="ADAL" clId="{E0B15604-4324-4FDD-A0D5-C366A4AC2702}" dt="2024-06-27T15:28:55.293" v="6525" actId="20577"/>
      <pc:docMkLst>
        <pc:docMk/>
      </pc:docMkLst>
      <pc:sldChg chg="modSp mod">
        <pc:chgData name="Chambers, Charmine" userId="db2d49cd-e67e-4ed5-8270-b5b5e7e9facf" providerId="ADAL" clId="{E0B15604-4324-4FDD-A0D5-C366A4AC2702}" dt="2024-06-26T16:26:15.944" v="6514" actId="20577"/>
        <pc:sldMkLst>
          <pc:docMk/>
          <pc:sldMk cId="544820626" sldId="367"/>
        </pc:sldMkLst>
        <pc:spChg chg="mod">
          <ac:chgData name="Chambers, Charmine" userId="db2d49cd-e67e-4ed5-8270-b5b5e7e9facf" providerId="ADAL" clId="{E0B15604-4324-4FDD-A0D5-C366A4AC2702}" dt="2024-06-26T16:26:15.944" v="6514" actId="20577"/>
          <ac:spMkLst>
            <pc:docMk/>
            <pc:sldMk cId="544820626" sldId="367"/>
            <ac:spMk id="5" creationId="{A7EEF581-27CB-4B14-9A5C-90E1E76D33AA}"/>
          </ac:spMkLst>
        </pc:spChg>
      </pc:sldChg>
      <pc:sldChg chg="modSp mod">
        <pc:chgData name="Chambers, Charmine" userId="db2d49cd-e67e-4ed5-8270-b5b5e7e9facf" providerId="ADAL" clId="{E0B15604-4324-4FDD-A0D5-C366A4AC2702}" dt="2024-06-26T14:42:47.680" v="5353" actId="27636"/>
        <pc:sldMkLst>
          <pc:docMk/>
          <pc:sldMk cId="48683029" sldId="475"/>
        </pc:sldMkLst>
        <pc:spChg chg="mod">
          <ac:chgData name="Chambers, Charmine" userId="db2d49cd-e67e-4ed5-8270-b5b5e7e9facf" providerId="ADAL" clId="{E0B15604-4324-4FDD-A0D5-C366A4AC2702}" dt="2024-06-26T14:42:47.680" v="5353" actId="27636"/>
          <ac:spMkLst>
            <pc:docMk/>
            <pc:sldMk cId="48683029" sldId="475"/>
            <ac:spMk id="3" creationId="{7A221A5B-792F-8027-7B65-97C106271B86}"/>
          </ac:spMkLst>
        </pc:spChg>
      </pc:sldChg>
      <pc:sldChg chg="modSp mod">
        <pc:chgData name="Chambers, Charmine" userId="db2d49cd-e67e-4ed5-8270-b5b5e7e9facf" providerId="ADAL" clId="{E0B15604-4324-4FDD-A0D5-C366A4AC2702}" dt="2024-06-26T15:20:48.476" v="6143" actId="27636"/>
        <pc:sldMkLst>
          <pc:docMk/>
          <pc:sldMk cId="1897805128" sldId="476"/>
        </pc:sldMkLst>
        <pc:spChg chg="mod">
          <ac:chgData name="Chambers, Charmine" userId="db2d49cd-e67e-4ed5-8270-b5b5e7e9facf" providerId="ADAL" clId="{E0B15604-4324-4FDD-A0D5-C366A4AC2702}" dt="2024-06-26T15:20:48.476" v="6143" actId="27636"/>
          <ac:spMkLst>
            <pc:docMk/>
            <pc:sldMk cId="1897805128" sldId="476"/>
            <ac:spMk id="3" creationId="{B2C0C42B-9138-2B38-18BC-AFA4BE52B266}"/>
          </ac:spMkLst>
        </pc:spChg>
      </pc:sldChg>
      <pc:sldChg chg="modSp mod">
        <pc:chgData name="Chambers, Charmine" userId="db2d49cd-e67e-4ed5-8270-b5b5e7e9facf" providerId="ADAL" clId="{E0B15604-4324-4FDD-A0D5-C366A4AC2702}" dt="2024-06-27T15:28:55.293" v="6525" actId="20577"/>
        <pc:sldMkLst>
          <pc:docMk/>
          <pc:sldMk cId="2293116679" sldId="477"/>
        </pc:sldMkLst>
        <pc:spChg chg="mod">
          <ac:chgData name="Chambers, Charmine" userId="db2d49cd-e67e-4ed5-8270-b5b5e7e9facf" providerId="ADAL" clId="{E0B15604-4324-4FDD-A0D5-C366A4AC2702}" dt="2024-06-27T15:28:55.293" v="6525" actId="20577"/>
          <ac:spMkLst>
            <pc:docMk/>
            <pc:sldMk cId="2293116679" sldId="477"/>
            <ac:spMk id="3" creationId="{60BA310A-52CE-F752-1603-1BBC46C71DCE}"/>
          </ac:spMkLst>
        </pc:spChg>
      </pc:sldChg>
      <pc:sldChg chg="modSp mod">
        <pc:chgData name="Chambers, Charmine" userId="db2d49cd-e67e-4ed5-8270-b5b5e7e9facf" providerId="ADAL" clId="{E0B15604-4324-4FDD-A0D5-C366A4AC2702}" dt="2024-06-26T15:55:51.149" v="6344" actId="20577"/>
        <pc:sldMkLst>
          <pc:docMk/>
          <pc:sldMk cId="430562947" sldId="478"/>
        </pc:sldMkLst>
        <pc:spChg chg="mod">
          <ac:chgData name="Chambers, Charmine" userId="db2d49cd-e67e-4ed5-8270-b5b5e7e9facf" providerId="ADAL" clId="{E0B15604-4324-4FDD-A0D5-C366A4AC2702}" dt="2024-06-26T15:55:51.149" v="6344" actId="20577"/>
          <ac:spMkLst>
            <pc:docMk/>
            <pc:sldMk cId="430562947" sldId="478"/>
            <ac:spMk id="3" creationId="{8D2AC50A-590F-F423-12E8-3753287CC1A3}"/>
          </ac:spMkLst>
        </pc:spChg>
      </pc:sldChg>
      <pc:sldChg chg="modSp mod">
        <pc:chgData name="Chambers, Charmine" userId="db2d49cd-e67e-4ed5-8270-b5b5e7e9facf" providerId="ADAL" clId="{E0B15604-4324-4FDD-A0D5-C366A4AC2702}" dt="2024-06-26T12:28:52.259" v="2791" actId="20577"/>
        <pc:sldMkLst>
          <pc:docMk/>
          <pc:sldMk cId="2744256159" sldId="479"/>
        </pc:sldMkLst>
        <pc:spChg chg="mod">
          <ac:chgData name="Chambers, Charmine" userId="db2d49cd-e67e-4ed5-8270-b5b5e7e9facf" providerId="ADAL" clId="{E0B15604-4324-4FDD-A0D5-C366A4AC2702}" dt="2024-06-26T12:28:52.259" v="2791" actId="20577"/>
          <ac:spMkLst>
            <pc:docMk/>
            <pc:sldMk cId="2744256159" sldId="479"/>
            <ac:spMk id="3" creationId="{E45077E7-B1E7-D481-EAAD-9712C5D8D1CB}"/>
          </ac:spMkLst>
        </pc:spChg>
      </pc:sldChg>
      <pc:sldChg chg="modSp mod">
        <pc:chgData name="Chambers, Charmine" userId="db2d49cd-e67e-4ed5-8270-b5b5e7e9facf" providerId="ADAL" clId="{E0B15604-4324-4FDD-A0D5-C366A4AC2702}" dt="2024-06-25T00:21:24.583" v="1814" actId="6549"/>
        <pc:sldMkLst>
          <pc:docMk/>
          <pc:sldMk cId="1991212801" sldId="480"/>
        </pc:sldMkLst>
        <pc:spChg chg="mod">
          <ac:chgData name="Chambers, Charmine" userId="db2d49cd-e67e-4ed5-8270-b5b5e7e9facf" providerId="ADAL" clId="{E0B15604-4324-4FDD-A0D5-C366A4AC2702}" dt="2024-06-25T00:21:24.583" v="1814" actId="6549"/>
          <ac:spMkLst>
            <pc:docMk/>
            <pc:sldMk cId="1991212801" sldId="480"/>
            <ac:spMk id="3" creationId="{0F9CB61E-89E9-E779-44EE-177E357EE80E}"/>
          </ac:spMkLst>
        </pc:spChg>
      </pc:sldChg>
      <pc:sldChg chg="modSp mod">
        <pc:chgData name="Chambers, Charmine" userId="db2d49cd-e67e-4ed5-8270-b5b5e7e9facf" providerId="ADAL" clId="{E0B15604-4324-4FDD-A0D5-C366A4AC2702}" dt="2024-06-26T15:41:46.624" v="6188" actId="20577"/>
        <pc:sldMkLst>
          <pc:docMk/>
          <pc:sldMk cId="4251878266" sldId="481"/>
        </pc:sldMkLst>
        <pc:spChg chg="mod">
          <ac:chgData name="Chambers, Charmine" userId="db2d49cd-e67e-4ed5-8270-b5b5e7e9facf" providerId="ADAL" clId="{E0B15604-4324-4FDD-A0D5-C366A4AC2702}" dt="2024-06-26T15:41:46.624" v="6188" actId="20577"/>
          <ac:spMkLst>
            <pc:docMk/>
            <pc:sldMk cId="4251878266" sldId="481"/>
            <ac:spMk id="3" creationId="{81291E9A-7CDD-76E7-1EDC-D9F1924BE993}"/>
          </ac:spMkLst>
        </pc:spChg>
      </pc:sldChg>
      <pc:sldChg chg="modSp mod ord">
        <pc:chgData name="Chambers, Charmine" userId="db2d49cd-e67e-4ed5-8270-b5b5e7e9facf" providerId="ADAL" clId="{E0B15604-4324-4FDD-A0D5-C366A4AC2702}" dt="2024-06-26T17:00:42.262" v="6524" actId="114"/>
        <pc:sldMkLst>
          <pc:docMk/>
          <pc:sldMk cId="3413220149" sldId="482"/>
        </pc:sldMkLst>
        <pc:spChg chg="mod">
          <ac:chgData name="Chambers, Charmine" userId="db2d49cd-e67e-4ed5-8270-b5b5e7e9facf" providerId="ADAL" clId="{E0B15604-4324-4FDD-A0D5-C366A4AC2702}" dt="2024-06-26T17:00:42.262" v="6524" actId="114"/>
          <ac:spMkLst>
            <pc:docMk/>
            <pc:sldMk cId="3413220149" sldId="482"/>
            <ac:spMk id="3" creationId="{7191E36D-EC11-5AA6-D3E0-31550A73CA32}"/>
          </ac:spMkLst>
        </pc:spChg>
      </pc:sldChg>
      <pc:sldChg chg="modSp mod">
        <pc:chgData name="Chambers, Charmine" userId="db2d49cd-e67e-4ed5-8270-b5b5e7e9facf" providerId="ADAL" clId="{E0B15604-4324-4FDD-A0D5-C366A4AC2702}" dt="2024-06-26T15:17:56.816" v="6046" actId="20577"/>
        <pc:sldMkLst>
          <pc:docMk/>
          <pc:sldMk cId="3427194542" sldId="483"/>
        </pc:sldMkLst>
        <pc:spChg chg="mod">
          <ac:chgData name="Chambers, Charmine" userId="db2d49cd-e67e-4ed5-8270-b5b5e7e9facf" providerId="ADAL" clId="{E0B15604-4324-4FDD-A0D5-C366A4AC2702}" dt="2024-06-26T15:17:56.816" v="6046" actId="20577"/>
          <ac:spMkLst>
            <pc:docMk/>
            <pc:sldMk cId="3427194542" sldId="483"/>
            <ac:spMk id="3" creationId="{8D5B48B4-2C17-0F80-A003-9B87FD8F1A5F}"/>
          </ac:spMkLst>
        </pc:spChg>
      </pc:sldChg>
      <pc:sldChg chg="modSp mod">
        <pc:chgData name="Chambers, Charmine" userId="db2d49cd-e67e-4ed5-8270-b5b5e7e9facf" providerId="ADAL" clId="{E0B15604-4324-4FDD-A0D5-C366A4AC2702}" dt="2024-06-26T15:52:30.893" v="6311" actId="20577"/>
        <pc:sldMkLst>
          <pc:docMk/>
          <pc:sldMk cId="4285683304" sldId="484"/>
        </pc:sldMkLst>
        <pc:spChg chg="mod">
          <ac:chgData name="Chambers, Charmine" userId="db2d49cd-e67e-4ed5-8270-b5b5e7e9facf" providerId="ADAL" clId="{E0B15604-4324-4FDD-A0D5-C366A4AC2702}" dt="2024-06-26T15:52:30.893" v="6311" actId="20577"/>
          <ac:spMkLst>
            <pc:docMk/>
            <pc:sldMk cId="4285683304" sldId="484"/>
            <ac:spMk id="3" creationId="{B18F58BD-CFFA-61A2-92E1-705C74C8E7B3}"/>
          </ac:spMkLst>
        </pc:spChg>
      </pc:sldChg>
      <pc:sldChg chg="modSp new mod ord">
        <pc:chgData name="Chambers, Charmine" userId="db2d49cd-e67e-4ed5-8270-b5b5e7e9facf" providerId="ADAL" clId="{E0B15604-4324-4FDD-A0D5-C366A4AC2702}" dt="2024-06-26T14:47:53.031" v="5464" actId="6549"/>
        <pc:sldMkLst>
          <pc:docMk/>
          <pc:sldMk cId="2331910980" sldId="486"/>
        </pc:sldMkLst>
        <pc:spChg chg="mod">
          <ac:chgData name="Chambers, Charmine" userId="db2d49cd-e67e-4ed5-8270-b5b5e7e9facf" providerId="ADAL" clId="{E0B15604-4324-4FDD-A0D5-C366A4AC2702}" dt="2024-06-25T00:08:10.460" v="1117" actId="5793"/>
          <ac:spMkLst>
            <pc:docMk/>
            <pc:sldMk cId="2331910980" sldId="486"/>
            <ac:spMk id="2" creationId="{C193A817-BD77-8471-3FC6-5C4B98691688}"/>
          </ac:spMkLst>
        </pc:spChg>
        <pc:spChg chg="mod">
          <ac:chgData name="Chambers, Charmine" userId="db2d49cd-e67e-4ed5-8270-b5b5e7e9facf" providerId="ADAL" clId="{E0B15604-4324-4FDD-A0D5-C366A4AC2702}" dt="2024-06-26T14:47:53.031" v="5464" actId="6549"/>
          <ac:spMkLst>
            <pc:docMk/>
            <pc:sldMk cId="2331910980" sldId="486"/>
            <ac:spMk id="3" creationId="{43D14AED-BCF6-9B14-54FC-07FB922AA343}"/>
          </ac:spMkLst>
        </pc:spChg>
      </pc:sldChg>
      <pc:sldChg chg="modSp new mod">
        <pc:chgData name="Chambers, Charmine" userId="db2d49cd-e67e-4ed5-8270-b5b5e7e9facf" providerId="ADAL" clId="{E0B15604-4324-4FDD-A0D5-C366A4AC2702}" dt="2024-06-26T16:13:03.259" v="6387" actId="113"/>
        <pc:sldMkLst>
          <pc:docMk/>
          <pc:sldMk cId="1646232348" sldId="487"/>
        </pc:sldMkLst>
        <pc:spChg chg="mod">
          <ac:chgData name="Chambers, Charmine" userId="db2d49cd-e67e-4ed5-8270-b5b5e7e9facf" providerId="ADAL" clId="{E0B15604-4324-4FDD-A0D5-C366A4AC2702}" dt="2024-06-25T00:13:59.485" v="1187" actId="20577"/>
          <ac:spMkLst>
            <pc:docMk/>
            <pc:sldMk cId="1646232348" sldId="487"/>
            <ac:spMk id="2" creationId="{1DFA91B3-468E-38D4-2EA3-CD1D9B1E6D77}"/>
          </ac:spMkLst>
        </pc:spChg>
        <pc:spChg chg="mod">
          <ac:chgData name="Chambers, Charmine" userId="db2d49cd-e67e-4ed5-8270-b5b5e7e9facf" providerId="ADAL" clId="{E0B15604-4324-4FDD-A0D5-C366A4AC2702}" dt="2024-06-26T16:13:03.259" v="6387" actId="113"/>
          <ac:spMkLst>
            <pc:docMk/>
            <pc:sldMk cId="1646232348" sldId="487"/>
            <ac:spMk id="3" creationId="{3AFE4777-6B31-AC66-B323-932BAA1659E2}"/>
          </ac:spMkLst>
        </pc:spChg>
      </pc:sldChg>
      <pc:sldChg chg="modSp new mod">
        <pc:chgData name="Chambers, Charmine" userId="db2d49cd-e67e-4ed5-8270-b5b5e7e9facf" providerId="ADAL" clId="{E0B15604-4324-4FDD-A0D5-C366A4AC2702}" dt="2024-06-26T12:52:14.244" v="3652" actId="20577"/>
        <pc:sldMkLst>
          <pc:docMk/>
          <pc:sldMk cId="1825579145" sldId="488"/>
        </pc:sldMkLst>
        <pc:spChg chg="mod">
          <ac:chgData name="Chambers, Charmine" userId="db2d49cd-e67e-4ed5-8270-b5b5e7e9facf" providerId="ADAL" clId="{E0B15604-4324-4FDD-A0D5-C366A4AC2702}" dt="2024-06-26T12:17:29.824" v="1948" actId="20577"/>
          <ac:spMkLst>
            <pc:docMk/>
            <pc:sldMk cId="1825579145" sldId="488"/>
            <ac:spMk id="2" creationId="{984A1D63-8C7E-8F8D-95BF-E97725F801D1}"/>
          </ac:spMkLst>
        </pc:spChg>
        <pc:spChg chg="mod">
          <ac:chgData name="Chambers, Charmine" userId="db2d49cd-e67e-4ed5-8270-b5b5e7e9facf" providerId="ADAL" clId="{E0B15604-4324-4FDD-A0D5-C366A4AC2702}" dt="2024-06-26T12:52:14.244" v="3652" actId="20577"/>
          <ac:spMkLst>
            <pc:docMk/>
            <pc:sldMk cId="1825579145" sldId="488"/>
            <ac:spMk id="3" creationId="{EEF6A607-5E15-A4F0-F294-89C2A5B12EA0}"/>
          </ac:spMkLst>
        </pc:spChg>
      </pc:sldChg>
      <pc:sldChg chg="modSp new mod">
        <pc:chgData name="Chambers, Charmine" userId="db2d49cd-e67e-4ed5-8270-b5b5e7e9facf" providerId="ADAL" clId="{E0B15604-4324-4FDD-A0D5-C366A4AC2702}" dt="2024-06-26T12:37:46.174" v="3468" actId="27107"/>
        <pc:sldMkLst>
          <pc:docMk/>
          <pc:sldMk cId="711495223" sldId="489"/>
        </pc:sldMkLst>
        <pc:spChg chg="mod">
          <ac:chgData name="Chambers, Charmine" userId="db2d49cd-e67e-4ed5-8270-b5b5e7e9facf" providerId="ADAL" clId="{E0B15604-4324-4FDD-A0D5-C366A4AC2702}" dt="2024-06-26T12:33:31.769" v="2922" actId="5793"/>
          <ac:spMkLst>
            <pc:docMk/>
            <pc:sldMk cId="711495223" sldId="489"/>
            <ac:spMk id="2" creationId="{381E7BFD-6BEC-CBD0-2367-0E15B6BFAB26}"/>
          </ac:spMkLst>
        </pc:spChg>
        <pc:spChg chg="mod">
          <ac:chgData name="Chambers, Charmine" userId="db2d49cd-e67e-4ed5-8270-b5b5e7e9facf" providerId="ADAL" clId="{E0B15604-4324-4FDD-A0D5-C366A4AC2702}" dt="2024-06-26T12:37:46.174" v="3468" actId="27107"/>
          <ac:spMkLst>
            <pc:docMk/>
            <pc:sldMk cId="711495223" sldId="489"/>
            <ac:spMk id="3" creationId="{89584989-FFFF-9E5A-110A-D23D6805DD58}"/>
          </ac:spMkLst>
        </pc:spChg>
      </pc:sldChg>
      <pc:sldChg chg="modSp new mod">
        <pc:chgData name="Chambers, Charmine" userId="db2d49cd-e67e-4ed5-8270-b5b5e7e9facf" providerId="ADAL" clId="{E0B15604-4324-4FDD-A0D5-C366A4AC2702}" dt="2024-06-26T16:04:24.631" v="6384" actId="113"/>
        <pc:sldMkLst>
          <pc:docMk/>
          <pc:sldMk cId="139250211" sldId="490"/>
        </pc:sldMkLst>
        <pc:spChg chg="mod">
          <ac:chgData name="Chambers, Charmine" userId="db2d49cd-e67e-4ed5-8270-b5b5e7e9facf" providerId="ADAL" clId="{E0B15604-4324-4FDD-A0D5-C366A4AC2702}" dt="2024-06-26T12:57:49.807" v="3977" actId="20577"/>
          <ac:spMkLst>
            <pc:docMk/>
            <pc:sldMk cId="139250211" sldId="490"/>
            <ac:spMk id="2" creationId="{D5F061C5-0391-2EF2-907D-68E659F84D2E}"/>
          </ac:spMkLst>
        </pc:spChg>
        <pc:spChg chg="mod">
          <ac:chgData name="Chambers, Charmine" userId="db2d49cd-e67e-4ed5-8270-b5b5e7e9facf" providerId="ADAL" clId="{E0B15604-4324-4FDD-A0D5-C366A4AC2702}" dt="2024-06-26T16:04:24.631" v="6384" actId="113"/>
          <ac:spMkLst>
            <pc:docMk/>
            <pc:sldMk cId="139250211" sldId="490"/>
            <ac:spMk id="3" creationId="{D12BF8A6-D00A-1AEC-DAB5-6F33D2C1E39E}"/>
          </ac:spMkLst>
        </pc:spChg>
      </pc:sldChg>
      <pc:sldChg chg="modSp new mod">
        <pc:chgData name="Chambers, Charmine" userId="db2d49cd-e67e-4ed5-8270-b5b5e7e9facf" providerId="ADAL" clId="{E0B15604-4324-4FDD-A0D5-C366A4AC2702}" dt="2024-06-26T15:13:53.525" v="5992" actId="20577"/>
        <pc:sldMkLst>
          <pc:docMk/>
          <pc:sldMk cId="1392445792" sldId="491"/>
        </pc:sldMkLst>
        <pc:spChg chg="mod">
          <ac:chgData name="Chambers, Charmine" userId="db2d49cd-e67e-4ed5-8270-b5b5e7e9facf" providerId="ADAL" clId="{E0B15604-4324-4FDD-A0D5-C366A4AC2702}" dt="2024-06-26T13:06:18.623" v="4759" actId="5793"/>
          <ac:spMkLst>
            <pc:docMk/>
            <pc:sldMk cId="1392445792" sldId="491"/>
            <ac:spMk id="2" creationId="{B782A838-A99F-1C29-93DD-B7EA51C087AA}"/>
          </ac:spMkLst>
        </pc:spChg>
        <pc:spChg chg="mod">
          <ac:chgData name="Chambers, Charmine" userId="db2d49cd-e67e-4ed5-8270-b5b5e7e9facf" providerId="ADAL" clId="{E0B15604-4324-4FDD-A0D5-C366A4AC2702}" dt="2024-06-26T15:13:53.525" v="5992" actId="20577"/>
          <ac:spMkLst>
            <pc:docMk/>
            <pc:sldMk cId="1392445792" sldId="491"/>
            <ac:spMk id="3" creationId="{2614FB18-1F8E-27CD-103A-3529ABC49C5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9D27E11-C00C-45B8-9D4D-EF27E8E11E7A}" type="datetimeFigureOut">
              <a:rPr lang="en-US" smtClean="0"/>
              <a:t>6/27/2024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C021585-860D-4E40-8744-A8DFB307F7C8}" type="slidenum">
              <a:rPr lang="en-US" smtClean="0"/>
              <a:t>‹#›</a:t>
            </a:fld>
            <a:endParaRPr lang="en-US" dirty="0"/>
          </a:p>
        </p:txBody>
      </p:sp>
    </p:spTree>
    <p:extLst>
      <p:ext uri="{BB962C8B-B14F-4D97-AF65-F5344CB8AC3E}">
        <p14:creationId xmlns:p14="http://schemas.microsoft.com/office/powerpoint/2010/main" val="3189790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5"/>
          </p:nvPr>
        </p:nvSpPr>
        <p:spPr/>
        <p:txBody>
          <a:bodyPr/>
          <a:lstStyle/>
          <a:p>
            <a:fld id="{3C021585-860D-4E40-8744-A8DFB307F7C8}" type="slidenum">
              <a:rPr lang="en-US" smtClean="0"/>
              <a:t>1</a:t>
            </a:fld>
            <a:endParaRPr lang="en-US" dirty="0"/>
          </a:p>
        </p:txBody>
      </p:sp>
    </p:spTree>
    <p:extLst>
      <p:ext uri="{BB962C8B-B14F-4D97-AF65-F5344CB8AC3E}">
        <p14:creationId xmlns:p14="http://schemas.microsoft.com/office/powerpoint/2010/main" val="1383134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5"/>
          </p:nvPr>
        </p:nvSpPr>
        <p:spPr/>
        <p:txBody>
          <a:bodyPr/>
          <a:lstStyle/>
          <a:p>
            <a:fld id="{3C021585-860D-4E40-8744-A8DFB307F7C8}" type="slidenum">
              <a:rPr lang="en-US" smtClean="0"/>
              <a:t>2</a:t>
            </a:fld>
            <a:endParaRPr lang="en-US" dirty="0"/>
          </a:p>
        </p:txBody>
      </p:sp>
    </p:spTree>
    <p:extLst>
      <p:ext uri="{BB962C8B-B14F-4D97-AF65-F5344CB8AC3E}">
        <p14:creationId xmlns:p14="http://schemas.microsoft.com/office/powerpoint/2010/main" val="1109986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F5AAB-C59B-44B2-BF91-A9BC83935655}"/>
              </a:ext>
            </a:extLst>
          </p:cNvPr>
          <p:cNvSpPr>
            <a:spLocks noGrp="1"/>
          </p:cNvSpPr>
          <p:nvPr>
            <p:ph type="ctrTitle"/>
          </p:nvPr>
        </p:nvSpPr>
        <p:spPr>
          <a:xfrm>
            <a:off x="1524000" y="1122364"/>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BB386E-A599-446D-A88C-E2476C231771}"/>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6F50D2-EDC7-4680-B5FF-E61A398CE21B}"/>
              </a:ext>
            </a:extLst>
          </p:cNvPr>
          <p:cNvSpPr>
            <a:spLocks noGrp="1"/>
          </p:cNvSpPr>
          <p:nvPr>
            <p:ph type="dt" sz="half" idx="10"/>
          </p:nvPr>
        </p:nvSpPr>
        <p:spPr/>
        <p:txBody>
          <a:bodyPr/>
          <a:lstStyle/>
          <a:p>
            <a:fld id="{EB153B1C-2C94-4D4A-87A3-8C4024D4A079}" type="datetime1">
              <a:rPr lang="en-US" smtClean="0"/>
              <a:t>6/27/2024</a:t>
            </a:fld>
            <a:endParaRPr lang="en-US" dirty="0"/>
          </a:p>
        </p:txBody>
      </p:sp>
      <p:sp>
        <p:nvSpPr>
          <p:cNvPr id="5" name="Footer Placeholder 4">
            <a:extLst>
              <a:ext uri="{FF2B5EF4-FFF2-40B4-BE49-F238E27FC236}">
                <a16:creationId xmlns:a16="http://schemas.microsoft.com/office/drawing/2014/main" id="{FAE53EA6-E18B-4988-853A-C0C785780A1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7DA9F7-CAFE-45AB-A418-EBBDDE60BC16}"/>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4192019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45F1-8BC8-49EA-85F7-A0413EE641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500BFA-1D93-4190-AF75-DD3E6BADD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9621B-8FF7-4922-B8F3-835C24E788C6}"/>
              </a:ext>
            </a:extLst>
          </p:cNvPr>
          <p:cNvSpPr>
            <a:spLocks noGrp="1"/>
          </p:cNvSpPr>
          <p:nvPr>
            <p:ph type="dt" sz="half" idx="10"/>
          </p:nvPr>
        </p:nvSpPr>
        <p:spPr/>
        <p:txBody>
          <a:bodyPr/>
          <a:lstStyle/>
          <a:p>
            <a:fld id="{1C408194-EDE2-468F-B5DF-2FDA68D9B8FD}" type="datetime1">
              <a:rPr lang="en-US" smtClean="0"/>
              <a:t>6/27/2024</a:t>
            </a:fld>
            <a:endParaRPr lang="en-US" dirty="0"/>
          </a:p>
        </p:txBody>
      </p:sp>
      <p:sp>
        <p:nvSpPr>
          <p:cNvPr id="5" name="Footer Placeholder 4">
            <a:extLst>
              <a:ext uri="{FF2B5EF4-FFF2-40B4-BE49-F238E27FC236}">
                <a16:creationId xmlns:a16="http://schemas.microsoft.com/office/drawing/2014/main" id="{CDFF7D6E-1947-4307-A413-1EE6C301CB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2244FD-FA08-4615-8651-F1E31804E481}"/>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1923752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44C42F-79C3-4D98-8F79-1314845E556C}"/>
              </a:ext>
            </a:extLst>
          </p:cNvPr>
          <p:cNvSpPr>
            <a:spLocks noGrp="1"/>
          </p:cNvSpPr>
          <p:nvPr>
            <p:ph type="title" orient="vert"/>
          </p:nvPr>
        </p:nvSpPr>
        <p:spPr>
          <a:xfrm>
            <a:off x="8724899" y="365126"/>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F433CA-8A15-4985-8536-326A796A0A9B}"/>
              </a:ext>
            </a:extLst>
          </p:cNvPr>
          <p:cNvSpPr>
            <a:spLocks noGrp="1"/>
          </p:cNvSpPr>
          <p:nvPr>
            <p:ph type="body" orient="vert" idx="1"/>
          </p:nvPr>
        </p:nvSpPr>
        <p:spPr>
          <a:xfrm>
            <a:off x="838199" y="365126"/>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79456-DD3A-4AEB-A3C5-069DF9EA9849}"/>
              </a:ext>
            </a:extLst>
          </p:cNvPr>
          <p:cNvSpPr>
            <a:spLocks noGrp="1"/>
          </p:cNvSpPr>
          <p:nvPr>
            <p:ph type="dt" sz="half" idx="10"/>
          </p:nvPr>
        </p:nvSpPr>
        <p:spPr/>
        <p:txBody>
          <a:bodyPr/>
          <a:lstStyle/>
          <a:p>
            <a:fld id="{E630D19C-FA2F-40CE-A890-47FDAF99DFA7}" type="datetime1">
              <a:rPr lang="en-US" smtClean="0"/>
              <a:t>6/27/2024</a:t>
            </a:fld>
            <a:endParaRPr lang="en-US" dirty="0"/>
          </a:p>
        </p:txBody>
      </p:sp>
      <p:sp>
        <p:nvSpPr>
          <p:cNvPr id="5" name="Footer Placeholder 4">
            <a:extLst>
              <a:ext uri="{FF2B5EF4-FFF2-40B4-BE49-F238E27FC236}">
                <a16:creationId xmlns:a16="http://schemas.microsoft.com/office/drawing/2014/main" id="{3BD5E8DA-6E3D-4FC1-8886-73E006039A7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560C3C-4205-4DD6-9DDC-5392FD045773}"/>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5048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B485F-A949-4D1D-A593-9353976CC7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8B345E-3E95-4887-A528-C79626AE6E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4C4E1D-5007-44C7-A6DB-8F98D61F3950}"/>
              </a:ext>
            </a:extLst>
          </p:cNvPr>
          <p:cNvSpPr>
            <a:spLocks noGrp="1"/>
          </p:cNvSpPr>
          <p:nvPr>
            <p:ph type="dt" sz="half" idx="10"/>
          </p:nvPr>
        </p:nvSpPr>
        <p:spPr>
          <a:xfrm>
            <a:off x="838201" y="6381065"/>
            <a:ext cx="2743200" cy="365125"/>
          </a:xfrm>
        </p:spPr>
        <p:txBody>
          <a:bodyPr/>
          <a:lstStyle>
            <a:lvl1pPr>
              <a:defRPr baseline="0">
                <a:solidFill>
                  <a:srgbClr val="003A63"/>
                </a:solidFill>
              </a:defRPr>
            </a:lvl1pPr>
          </a:lstStyle>
          <a:p>
            <a:fld id="{E95FF63B-EEB7-4CA6-A3BA-2EC5B5C5E0F2}" type="datetime1">
              <a:rPr lang="en-US" smtClean="0"/>
              <a:t>6/27/2024</a:t>
            </a:fld>
            <a:endParaRPr lang="en-US" dirty="0"/>
          </a:p>
        </p:txBody>
      </p:sp>
      <p:sp>
        <p:nvSpPr>
          <p:cNvPr id="5" name="Footer Placeholder 4">
            <a:extLst>
              <a:ext uri="{FF2B5EF4-FFF2-40B4-BE49-F238E27FC236}">
                <a16:creationId xmlns:a16="http://schemas.microsoft.com/office/drawing/2014/main" id="{E6F5D779-E9A1-49A4-9326-56DC531877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BD456-E567-4270-AB58-EBBEFBE3B3ED}"/>
              </a:ext>
            </a:extLst>
          </p:cNvPr>
          <p:cNvSpPr>
            <a:spLocks noGrp="1"/>
          </p:cNvSpPr>
          <p:nvPr>
            <p:ph type="sldNum" sz="quarter" idx="12"/>
          </p:nvPr>
        </p:nvSpPr>
        <p:spPr>
          <a:xfrm>
            <a:off x="8610601" y="6381065"/>
            <a:ext cx="2743200" cy="365125"/>
          </a:xfrm>
        </p:spPr>
        <p:txBody>
          <a:bodyPr/>
          <a:lstStyle>
            <a:lvl1pPr>
              <a:defRPr baseline="0">
                <a:solidFill>
                  <a:srgbClr val="003A63"/>
                </a:solidFill>
              </a:defRPr>
            </a:lvl1pPr>
          </a:lstStyle>
          <a:p>
            <a:fld id="{A70DEF81-83BD-4947-8AFC-3B6E194E089D}" type="slidenum">
              <a:rPr lang="en-US" smtClean="0"/>
              <a:pPr/>
              <a:t>‹#›</a:t>
            </a:fld>
            <a:endParaRPr lang="en-US" dirty="0"/>
          </a:p>
        </p:txBody>
      </p:sp>
    </p:spTree>
    <p:extLst>
      <p:ext uri="{BB962C8B-B14F-4D97-AF65-F5344CB8AC3E}">
        <p14:creationId xmlns:p14="http://schemas.microsoft.com/office/powerpoint/2010/main" val="62984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9988-CDF3-4D5C-BDC4-0461118EC366}"/>
              </a:ext>
            </a:extLst>
          </p:cNvPr>
          <p:cNvSpPr>
            <a:spLocks noGrp="1"/>
          </p:cNvSpPr>
          <p:nvPr>
            <p:ph type="title"/>
          </p:nvPr>
        </p:nvSpPr>
        <p:spPr>
          <a:xfrm>
            <a:off x="831852"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FB4CC0-7921-4822-A164-A6792E0A001D}"/>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726D13-6DCF-4833-82E7-0E165ADDEE10}"/>
              </a:ext>
            </a:extLst>
          </p:cNvPr>
          <p:cNvSpPr>
            <a:spLocks noGrp="1"/>
          </p:cNvSpPr>
          <p:nvPr>
            <p:ph type="dt" sz="half" idx="10"/>
          </p:nvPr>
        </p:nvSpPr>
        <p:spPr/>
        <p:txBody>
          <a:bodyPr/>
          <a:lstStyle/>
          <a:p>
            <a:fld id="{8CDB03DA-761F-4831-8A35-4E15C6BA79AF}" type="datetime1">
              <a:rPr lang="en-US" smtClean="0"/>
              <a:t>6/27/2024</a:t>
            </a:fld>
            <a:endParaRPr lang="en-US" dirty="0"/>
          </a:p>
        </p:txBody>
      </p:sp>
      <p:sp>
        <p:nvSpPr>
          <p:cNvPr id="5" name="Footer Placeholder 4">
            <a:extLst>
              <a:ext uri="{FF2B5EF4-FFF2-40B4-BE49-F238E27FC236}">
                <a16:creationId xmlns:a16="http://schemas.microsoft.com/office/drawing/2014/main" id="{1991E329-5572-47CF-9CF0-7790DE5537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8E656D-FBAA-49E6-9C71-11481CF9E2B8}"/>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60150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19820-3D8B-4DE3-8958-1741266ED0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1196EB-FFA1-4842-B886-968B1D2ADD43}"/>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54D9F3-2140-4A6A-8C50-23377ABE5281}"/>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3E82D9-0047-4CA5-995E-EF8CD3FA1E48}"/>
              </a:ext>
            </a:extLst>
          </p:cNvPr>
          <p:cNvSpPr>
            <a:spLocks noGrp="1"/>
          </p:cNvSpPr>
          <p:nvPr>
            <p:ph type="dt" sz="half" idx="10"/>
          </p:nvPr>
        </p:nvSpPr>
        <p:spPr/>
        <p:txBody>
          <a:bodyPr/>
          <a:lstStyle/>
          <a:p>
            <a:fld id="{6A8685B1-BB78-4BB7-B790-A3FF1F9149A9}" type="datetime1">
              <a:rPr lang="en-US" smtClean="0"/>
              <a:t>6/27/2024</a:t>
            </a:fld>
            <a:endParaRPr lang="en-US" dirty="0"/>
          </a:p>
        </p:txBody>
      </p:sp>
      <p:sp>
        <p:nvSpPr>
          <p:cNvPr id="6" name="Footer Placeholder 5">
            <a:extLst>
              <a:ext uri="{FF2B5EF4-FFF2-40B4-BE49-F238E27FC236}">
                <a16:creationId xmlns:a16="http://schemas.microsoft.com/office/drawing/2014/main" id="{85F9AF8D-AB42-4C6A-A0DB-CFED40B418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5C5F75-2562-4D0B-B225-0324763B789E}"/>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065435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98B0-F0F1-493A-85E0-AD084B7C5B0A}"/>
              </a:ext>
            </a:extLst>
          </p:cNvPr>
          <p:cNvSpPr>
            <a:spLocks noGrp="1"/>
          </p:cNvSpPr>
          <p:nvPr>
            <p:ph type="title"/>
          </p:nvPr>
        </p:nvSpPr>
        <p:spPr>
          <a:xfrm>
            <a:off x="839789"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14DAB1-0DAE-44EB-AD91-4E4ED9B1B5AF}"/>
              </a:ext>
            </a:extLst>
          </p:cNvPr>
          <p:cNvSpPr>
            <a:spLocks noGrp="1"/>
          </p:cNvSpPr>
          <p:nvPr>
            <p:ph type="body" idx="1"/>
          </p:nvPr>
        </p:nvSpPr>
        <p:spPr>
          <a:xfrm>
            <a:off x="839789" y="1681164"/>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DE010B-4FB6-446F-9BBC-9BEAC8046167}"/>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ED5963-6CB1-4980-8B89-C19A9891304C}"/>
              </a:ext>
            </a:extLst>
          </p:cNvPr>
          <p:cNvSpPr>
            <a:spLocks noGrp="1"/>
          </p:cNvSpPr>
          <p:nvPr>
            <p:ph type="body" sz="quarter" idx="3"/>
          </p:nvPr>
        </p:nvSpPr>
        <p:spPr>
          <a:xfrm>
            <a:off x="6172202" y="1681164"/>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1B8CCB-37F6-42DD-BD31-46BC613EFED4}"/>
              </a:ext>
            </a:extLst>
          </p:cNvPr>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232621-A5B6-4CA0-9DCD-CC16E074E891}"/>
              </a:ext>
            </a:extLst>
          </p:cNvPr>
          <p:cNvSpPr>
            <a:spLocks noGrp="1"/>
          </p:cNvSpPr>
          <p:nvPr>
            <p:ph type="dt" sz="half" idx="10"/>
          </p:nvPr>
        </p:nvSpPr>
        <p:spPr/>
        <p:txBody>
          <a:bodyPr/>
          <a:lstStyle/>
          <a:p>
            <a:fld id="{86A41447-A083-4528-9A14-7FC625623521}" type="datetime1">
              <a:rPr lang="en-US" smtClean="0"/>
              <a:t>6/27/2024</a:t>
            </a:fld>
            <a:endParaRPr lang="en-US" dirty="0"/>
          </a:p>
        </p:txBody>
      </p:sp>
      <p:sp>
        <p:nvSpPr>
          <p:cNvPr id="8" name="Footer Placeholder 7">
            <a:extLst>
              <a:ext uri="{FF2B5EF4-FFF2-40B4-BE49-F238E27FC236}">
                <a16:creationId xmlns:a16="http://schemas.microsoft.com/office/drawing/2014/main" id="{9D9F1649-66FD-495C-B96E-115DC9A8E36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713E7B6-38F9-4B12-B0F0-8B64759724A4}"/>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984381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24FCC-13F8-45CC-B8EB-4FCE22CDF6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5C98E7-D767-4F9C-A47B-4B17EDE0BFE9}"/>
              </a:ext>
            </a:extLst>
          </p:cNvPr>
          <p:cNvSpPr>
            <a:spLocks noGrp="1"/>
          </p:cNvSpPr>
          <p:nvPr>
            <p:ph type="dt" sz="half" idx="10"/>
          </p:nvPr>
        </p:nvSpPr>
        <p:spPr/>
        <p:txBody>
          <a:bodyPr/>
          <a:lstStyle/>
          <a:p>
            <a:fld id="{8FD15D33-0F7B-44D5-A14E-F2CDFEA220B9}" type="datetime1">
              <a:rPr lang="en-US" smtClean="0"/>
              <a:t>6/27/2024</a:t>
            </a:fld>
            <a:endParaRPr lang="en-US" dirty="0"/>
          </a:p>
        </p:txBody>
      </p:sp>
      <p:sp>
        <p:nvSpPr>
          <p:cNvPr id="4" name="Footer Placeholder 3">
            <a:extLst>
              <a:ext uri="{FF2B5EF4-FFF2-40B4-BE49-F238E27FC236}">
                <a16:creationId xmlns:a16="http://schemas.microsoft.com/office/drawing/2014/main" id="{1C137555-B532-4B7B-ACDC-66B13599575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1426E74-4755-4D8D-8021-655E700DAA67}"/>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2496758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E1F68D-A2DD-4530-B350-F8EC2E458FF1}"/>
              </a:ext>
            </a:extLst>
          </p:cNvPr>
          <p:cNvSpPr>
            <a:spLocks noGrp="1"/>
          </p:cNvSpPr>
          <p:nvPr>
            <p:ph type="dt" sz="half" idx="10"/>
          </p:nvPr>
        </p:nvSpPr>
        <p:spPr/>
        <p:txBody>
          <a:bodyPr/>
          <a:lstStyle/>
          <a:p>
            <a:fld id="{B7E055C3-3CC6-48CE-87DC-28D910B07CC5}" type="datetime1">
              <a:rPr lang="en-US" smtClean="0"/>
              <a:t>6/27/2024</a:t>
            </a:fld>
            <a:endParaRPr lang="en-US" dirty="0"/>
          </a:p>
        </p:txBody>
      </p:sp>
      <p:sp>
        <p:nvSpPr>
          <p:cNvPr id="3" name="Footer Placeholder 2">
            <a:extLst>
              <a:ext uri="{FF2B5EF4-FFF2-40B4-BE49-F238E27FC236}">
                <a16:creationId xmlns:a16="http://schemas.microsoft.com/office/drawing/2014/main" id="{CC0C00AE-FB9C-451A-99F7-BD689D287C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EF5F953-077B-45F8-99A0-B4B1158E2F7C}"/>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3771462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0B8CB-283D-4983-B8BE-95667D64AB60}"/>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EBD6F4-5ED5-4CEE-A72C-8951B585A78C}"/>
              </a:ext>
            </a:extLst>
          </p:cNvPr>
          <p:cNvSpPr>
            <a:spLocks noGrp="1"/>
          </p:cNvSpPr>
          <p:nvPr>
            <p:ph idx="1"/>
          </p:nvPr>
        </p:nvSpPr>
        <p:spPr>
          <a:xfrm>
            <a:off x="5183188" y="987426"/>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97E9EC-658B-423F-943D-FFDBACC9FAFE}"/>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B921EF15-5142-4865-B6A5-066CB4320A3B}"/>
              </a:ext>
            </a:extLst>
          </p:cNvPr>
          <p:cNvSpPr>
            <a:spLocks noGrp="1"/>
          </p:cNvSpPr>
          <p:nvPr>
            <p:ph type="dt" sz="half" idx="10"/>
          </p:nvPr>
        </p:nvSpPr>
        <p:spPr/>
        <p:txBody>
          <a:bodyPr/>
          <a:lstStyle/>
          <a:p>
            <a:fld id="{2BD4660E-ABC7-402C-BEC3-2FA44C223273}" type="datetime1">
              <a:rPr lang="en-US" smtClean="0"/>
              <a:t>6/27/2024</a:t>
            </a:fld>
            <a:endParaRPr lang="en-US" dirty="0"/>
          </a:p>
        </p:txBody>
      </p:sp>
      <p:sp>
        <p:nvSpPr>
          <p:cNvPr id="6" name="Footer Placeholder 5">
            <a:extLst>
              <a:ext uri="{FF2B5EF4-FFF2-40B4-BE49-F238E27FC236}">
                <a16:creationId xmlns:a16="http://schemas.microsoft.com/office/drawing/2014/main" id="{E137846E-843E-43A9-914F-AD94661225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163431-A0ED-46D1-B6A7-A0DF874F1C9C}"/>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280024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FB8A-058B-4C67-A423-74CA89D85935}"/>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DCA629-700D-4DF0-8979-AE6B76EC93FC}"/>
              </a:ext>
            </a:extLst>
          </p:cNvPr>
          <p:cNvSpPr>
            <a:spLocks noGrp="1"/>
          </p:cNvSpPr>
          <p:nvPr>
            <p:ph type="pic" idx="1"/>
          </p:nvPr>
        </p:nvSpPr>
        <p:spPr>
          <a:xfrm>
            <a:off x="5183188" y="987426"/>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dirty="0"/>
          </a:p>
        </p:txBody>
      </p:sp>
      <p:sp>
        <p:nvSpPr>
          <p:cNvPr id="4" name="Text Placeholder 3">
            <a:extLst>
              <a:ext uri="{FF2B5EF4-FFF2-40B4-BE49-F238E27FC236}">
                <a16:creationId xmlns:a16="http://schemas.microsoft.com/office/drawing/2014/main" id="{D54DB8DE-C934-48EB-9BC9-364AF9C56800}"/>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70AD72AB-5AB0-42BC-ACA3-3C2BA33B05B5}"/>
              </a:ext>
            </a:extLst>
          </p:cNvPr>
          <p:cNvSpPr>
            <a:spLocks noGrp="1"/>
          </p:cNvSpPr>
          <p:nvPr>
            <p:ph type="dt" sz="half" idx="10"/>
          </p:nvPr>
        </p:nvSpPr>
        <p:spPr/>
        <p:txBody>
          <a:bodyPr/>
          <a:lstStyle/>
          <a:p>
            <a:fld id="{9E397ABF-F4BE-43BB-94C1-2A703C4889C7}" type="datetime1">
              <a:rPr lang="en-US" smtClean="0"/>
              <a:t>6/27/2024</a:t>
            </a:fld>
            <a:endParaRPr lang="en-US" dirty="0"/>
          </a:p>
        </p:txBody>
      </p:sp>
      <p:sp>
        <p:nvSpPr>
          <p:cNvPr id="6" name="Footer Placeholder 5">
            <a:extLst>
              <a:ext uri="{FF2B5EF4-FFF2-40B4-BE49-F238E27FC236}">
                <a16:creationId xmlns:a16="http://schemas.microsoft.com/office/drawing/2014/main" id="{1C8CCEA6-3F8B-471D-8912-F40BB6C0BF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658F736-7D29-4966-A6FD-FA2DA99D0D94}"/>
              </a:ext>
            </a:extLst>
          </p:cNvPr>
          <p:cNvSpPr>
            <a:spLocks noGrp="1"/>
          </p:cNvSpPr>
          <p:nvPr>
            <p:ph type="sldNum" sz="quarter" idx="12"/>
          </p:nvPr>
        </p:nvSpPr>
        <p:spPr/>
        <p:txBody>
          <a:bodyPr/>
          <a:lstStyle/>
          <a:p>
            <a:fld id="{A70DEF81-83BD-4947-8AFC-3B6E194E089D}" type="slidenum">
              <a:rPr lang="en-US" smtClean="0"/>
              <a:t>‹#›</a:t>
            </a:fld>
            <a:endParaRPr lang="en-US" dirty="0"/>
          </a:p>
        </p:txBody>
      </p:sp>
    </p:spTree>
    <p:extLst>
      <p:ext uri="{BB962C8B-B14F-4D97-AF65-F5344CB8AC3E}">
        <p14:creationId xmlns:p14="http://schemas.microsoft.com/office/powerpoint/2010/main" val="2600624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7277F8-7E33-42C2-852C-2CD2104AAEF6}"/>
              </a:ext>
            </a:extLst>
          </p:cNvPr>
          <p:cNvSpPr>
            <a:spLocks noGrp="1"/>
          </p:cNvSpPr>
          <p:nvPr>
            <p:ph type="title"/>
          </p:nvPr>
        </p:nvSpPr>
        <p:spPr>
          <a:xfrm>
            <a:off x="838202"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D372D0-7FBB-412E-BFCB-FA3D74375471}"/>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F80B8-E1D2-489E-A076-AD34DCFD093A}"/>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12FCD-3CE8-4345-9C8A-62B16F1B5F53}" type="datetime1">
              <a:rPr lang="en-US" smtClean="0"/>
              <a:t>6/27/2024</a:t>
            </a:fld>
            <a:endParaRPr lang="en-US" dirty="0"/>
          </a:p>
        </p:txBody>
      </p:sp>
      <p:sp>
        <p:nvSpPr>
          <p:cNvPr id="5" name="Footer Placeholder 4">
            <a:extLst>
              <a:ext uri="{FF2B5EF4-FFF2-40B4-BE49-F238E27FC236}">
                <a16:creationId xmlns:a16="http://schemas.microsoft.com/office/drawing/2014/main" id="{58291396-9107-48F6-B388-E4424A77ACE3}"/>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9FB170F-FF3C-4997-A004-AF5DF2EC3EB4}"/>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EF81-83BD-4947-8AFC-3B6E194E089D}" type="slidenum">
              <a:rPr lang="en-US" smtClean="0"/>
              <a:t>‹#›</a:t>
            </a:fld>
            <a:endParaRPr lang="en-US" dirty="0"/>
          </a:p>
        </p:txBody>
      </p:sp>
    </p:spTree>
    <p:extLst>
      <p:ext uri="{BB962C8B-B14F-4D97-AF65-F5344CB8AC3E}">
        <p14:creationId xmlns:p14="http://schemas.microsoft.com/office/powerpoint/2010/main" val="199176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kansasregents.org/workforce_development/k-tip-repor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kansasregents.org/workforce_development/program-alignmen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klic.dol.ks.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cchambers@ksbor.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kansasregents.org/resources/Programs_moving_from_Technical_to_Non-Technical_Statu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kansasregents.org/academic_affairs/new_program_approva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kansasregents.org/workforce_development/technical_education_author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netonline.org/" TargetMode="External"/><Relationship Id="rId2" Type="http://schemas.openxmlformats.org/officeDocument/2006/relationships/hyperlink" Target="https://nces.ed.gov/ipeds/cipcode/browse.aspx?y=5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klic.dol.ks.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196FB-A243-4004-8138-6134A00B02CA}"/>
              </a:ext>
            </a:extLst>
          </p:cNvPr>
          <p:cNvSpPr>
            <a:spLocks noGrp="1"/>
          </p:cNvSpPr>
          <p:nvPr>
            <p:ph type="ctrTitle"/>
          </p:nvPr>
        </p:nvSpPr>
        <p:spPr>
          <a:xfrm>
            <a:off x="262569" y="2059183"/>
            <a:ext cx="11666862" cy="2038879"/>
          </a:xfrm>
        </p:spPr>
        <p:txBody>
          <a:bodyPr>
            <a:normAutofit/>
          </a:bodyPr>
          <a:lstStyle/>
          <a:p>
            <a:pPr>
              <a:lnSpc>
                <a:spcPct val="100000"/>
              </a:lnSpc>
            </a:pPr>
            <a:r>
              <a:rPr lang="en-US" sz="4000" b="1" dirty="0">
                <a:solidFill>
                  <a:srgbClr val="003A63"/>
                </a:solidFill>
              </a:rPr>
              <a:t>Submitting New Program Proposals </a:t>
            </a:r>
            <a:br>
              <a:rPr lang="en-US" sz="3200" dirty="0">
                <a:solidFill>
                  <a:srgbClr val="003A63"/>
                </a:solidFill>
              </a:rPr>
            </a:br>
            <a:endParaRPr lang="en-US" sz="3200" dirty="0">
              <a:solidFill>
                <a:srgbClr val="003A63"/>
              </a:solidFill>
            </a:endParaRPr>
          </a:p>
        </p:txBody>
      </p:sp>
      <p:sp>
        <p:nvSpPr>
          <p:cNvPr id="3" name="Subtitle 2">
            <a:extLst>
              <a:ext uri="{FF2B5EF4-FFF2-40B4-BE49-F238E27FC236}">
                <a16:creationId xmlns:a16="http://schemas.microsoft.com/office/drawing/2014/main" id="{1E9A739C-06C3-4C3A-8C7E-EA908CF09C61}"/>
              </a:ext>
            </a:extLst>
          </p:cNvPr>
          <p:cNvSpPr>
            <a:spLocks noGrp="1"/>
          </p:cNvSpPr>
          <p:nvPr>
            <p:ph type="subTitle" idx="1"/>
          </p:nvPr>
        </p:nvSpPr>
        <p:spPr>
          <a:xfrm>
            <a:off x="1524000" y="4339868"/>
            <a:ext cx="9144000" cy="873305"/>
          </a:xfrm>
        </p:spPr>
        <p:txBody>
          <a:bodyPr>
            <a:noAutofit/>
          </a:bodyPr>
          <a:lstStyle/>
          <a:p>
            <a:r>
              <a:rPr lang="en-US" dirty="0">
                <a:solidFill>
                  <a:srgbClr val="003A63"/>
                </a:solidFill>
              </a:rPr>
              <a:t>Charmine Chambers, Director, Workforce Development</a:t>
            </a:r>
          </a:p>
          <a:p>
            <a:r>
              <a:rPr lang="en-US" dirty="0">
                <a:solidFill>
                  <a:srgbClr val="003A63"/>
                </a:solidFill>
              </a:rPr>
              <a:t>June 26, 2024</a:t>
            </a:r>
          </a:p>
        </p:txBody>
      </p:sp>
    </p:spTree>
    <p:extLst>
      <p:ext uri="{BB962C8B-B14F-4D97-AF65-F5344CB8AC3E}">
        <p14:creationId xmlns:p14="http://schemas.microsoft.com/office/powerpoint/2010/main" val="3586855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A3B26-04F8-A069-8DD4-8307BC029BA3}"/>
              </a:ext>
            </a:extLst>
          </p:cNvPr>
          <p:cNvSpPr>
            <a:spLocks noGrp="1"/>
          </p:cNvSpPr>
          <p:nvPr>
            <p:ph type="title"/>
          </p:nvPr>
        </p:nvSpPr>
        <p:spPr/>
        <p:txBody>
          <a:bodyPr/>
          <a:lstStyle/>
          <a:p>
            <a:r>
              <a:rPr lang="en-US" dirty="0"/>
              <a:t>Demand for the Program</a:t>
            </a:r>
          </a:p>
        </p:txBody>
      </p:sp>
      <p:sp>
        <p:nvSpPr>
          <p:cNvPr id="3" name="Content Placeholder 2">
            <a:extLst>
              <a:ext uri="{FF2B5EF4-FFF2-40B4-BE49-F238E27FC236}">
                <a16:creationId xmlns:a16="http://schemas.microsoft.com/office/drawing/2014/main" id="{E45077E7-B1E7-D481-EAAD-9712C5D8D1CB}"/>
              </a:ext>
            </a:extLst>
          </p:cNvPr>
          <p:cNvSpPr>
            <a:spLocks noGrp="1"/>
          </p:cNvSpPr>
          <p:nvPr>
            <p:ph idx="1"/>
          </p:nvPr>
        </p:nvSpPr>
        <p:spPr/>
        <p:txBody>
          <a:bodyPr>
            <a:normAutofit lnSpcReduction="10000"/>
          </a:bodyPr>
          <a:lstStyle/>
          <a:p>
            <a:r>
              <a:rPr lang="en-US" dirty="0"/>
              <a:t>Kansas Labor Information Center (KLIC) link on CA1 takes you to the Kansas Department of Labor home page</a:t>
            </a:r>
          </a:p>
          <a:p>
            <a:pPr lvl="1"/>
            <a:r>
              <a:rPr lang="en-US" dirty="0"/>
              <a:t>Employment Outlook takes you to the 2-year and 10-year Occupational Projections. Please use the 10-year Occupational Outlook report</a:t>
            </a:r>
          </a:p>
          <a:p>
            <a:pPr lvl="1"/>
            <a:r>
              <a:rPr lang="en-US" dirty="0"/>
              <a:t>Staff uses the following in the issue paper to introduce your program</a:t>
            </a:r>
          </a:p>
          <a:p>
            <a:pPr lvl="2"/>
            <a:r>
              <a:rPr lang="en-US" dirty="0"/>
              <a:t>Change in Employment: Percent: Annual</a:t>
            </a:r>
          </a:p>
          <a:p>
            <a:pPr lvl="2"/>
            <a:r>
              <a:rPr lang="en-US" dirty="0"/>
              <a:t>Openings: Annual</a:t>
            </a:r>
          </a:p>
          <a:p>
            <a:pPr lvl="2"/>
            <a:r>
              <a:rPr lang="en-US" dirty="0"/>
              <a:t>Annual Median Wage</a:t>
            </a:r>
          </a:p>
          <a:p>
            <a:pPr lvl="2"/>
            <a:r>
              <a:rPr lang="en-US" dirty="0"/>
              <a:t>Typical Education Needed for Entry</a:t>
            </a:r>
          </a:p>
          <a:p>
            <a:r>
              <a:rPr lang="en-US" dirty="0"/>
              <a:t>You can provide additional information, but we would not recommend including a full Lightcast or Jobs EQ (examples) report, or other state taskforce reports </a:t>
            </a:r>
          </a:p>
        </p:txBody>
      </p:sp>
      <p:sp>
        <p:nvSpPr>
          <p:cNvPr id="4" name="Slide Number Placeholder 3">
            <a:extLst>
              <a:ext uri="{FF2B5EF4-FFF2-40B4-BE49-F238E27FC236}">
                <a16:creationId xmlns:a16="http://schemas.microsoft.com/office/drawing/2014/main" id="{180688C0-F3F7-3F3B-E3ED-C5240B871D30}"/>
              </a:ext>
            </a:extLst>
          </p:cNvPr>
          <p:cNvSpPr>
            <a:spLocks noGrp="1"/>
          </p:cNvSpPr>
          <p:nvPr>
            <p:ph type="sldNum" sz="quarter" idx="12"/>
          </p:nvPr>
        </p:nvSpPr>
        <p:spPr/>
        <p:txBody>
          <a:bodyPr/>
          <a:lstStyle/>
          <a:p>
            <a:fld id="{A70DEF81-83BD-4947-8AFC-3B6E194E089D}" type="slidenum">
              <a:rPr lang="en-US" smtClean="0"/>
              <a:pPr/>
              <a:t>10</a:t>
            </a:fld>
            <a:endParaRPr lang="en-US" dirty="0"/>
          </a:p>
        </p:txBody>
      </p:sp>
    </p:spTree>
    <p:extLst>
      <p:ext uri="{BB962C8B-B14F-4D97-AF65-F5344CB8AC3E}">
        <p14:creationId xmlns:p14="http://schemas.microsoft.com/office/powerpoint/2010/main" val="2744256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786EC-7EAA-DFB9-C7F6-A656E335BA8E}"/>
              </a:ext>
            </a:extLst>
          </p:cNvPr>
          <p:cNvSpPr>
            <a:spLocks noGrp="1"/>
          </p:cNvSpPr>
          <p:nvPr>
            <p:ph type="title"/>
          </p:nvPr>
        </p:nvSpPr>
        <p:spPr/>
        <p:txBody>
          <a:bodyPr/>
          <a:lstStyle/>
          <a:p>
            <a:r>
              <a:rPr lang="en-US" dirty="0"/>
              <a:t>Demand for the Program continued…</a:t>
            </a:r>
          </a:p>
        </p:txBody>
      </p:sp>
      <p:sp>
        <p:nvSpPr>
          <p:cNvPr id="3" name="Content Placeholder 2">
            <a:extLst>
              <a:ext uri="{FF2B5EF4-FFF2-40B4-BE49-F238E27FC236}">
                <a16:creationId xmlns:a16="http://schemas.microsoft.com/office/drawing/2014/main" id="{81291E9A-7CDD-76E7-1EDC-D9F1924BE993}"/>
              </a:ext>
            </a:extLst>
          </p:cNvPr>
          <p:cNvSpPr>
            <a:spLocks noGrp="1"/>
          </p:cNvSpPr>
          <p:nvPr>
            <p:ph idx="1"/>
          </p:nvPr>
        </p:nvSpPr>
        <p:spPr/>
        <p:txBody>
          <a:bodyPr>
            <a:normAutofit fontScale="85000" lnSpcReduction="20000"/>
          </a:bodyPr>
          <a:lstStyle/>
          <a:p>
            <a:r>
              <a:rPr lang="en-US" dirty="0"/>
              <a:t>Local community demand: letters of support </a:t>
            </a:r>
          </a:p>
          <a:p>
            <a:pPr lvl="1"/>
            <a:r>
              <a:rPr lang="en-US" dirty="0"/>
              <a:t>Additional support letters from stakeholder organizations are fine, but you need </a:t>
            </a:r>
            <a:r>
              <a:rPr lang="en-US" u="sng" dirty="0"/>
              <a:t>three letters specifically from potential employers that would be hiring your students</a:t>
            </a:r>
          </a:p>
          <a:p>
            <a:pPr lvl="1"/>
            <a:r>
              <a:rPr lang="en-US" dirty="0"/>
              <a:t>Examples of specific support the employers might would provide are listed – minimum of one “type” of support from each employer, but additional support activities help “tell the story” of demand</a:t>
            </a:r>
          </a:p>
          <a:p>
            <a:pPr lvl="1"/>
            <a:r>
              <a:rPr lang="en-US" dirty="0"/>
              <a:t>Suggest that you start working on the letters of support with your advisory board when you start developing the proposal</a:t>
            </a:r>
          </a:p>
          <a:p>
            <a:pPr marR="0" lvl="0">
              <a:spcBef>
                <a:spcPts val="0"/>
              </a:spcBef>
              <a:spcAft>
                <a:spcPts val="0"/>
              </a:spcAft>
              <a:tabLst>
                <a:tab pos="411480" algn="l"/>
              </a:tabLst>
            </a:pPr>
            <a:r>
              <a:rPr lang="en-US" i="1" dirty="0">
                <a:effectLst/>
                <a:ea typeface="Times New Roman" panose="02020603050405020304" pitchFamily="18" charset="0"/>
              </a:rPr>
              <a:t>“Provide data from the most recent Perkins Comprehensive Local Needs Assessment recommendations, demonstrating the need for the program initiation”.</a:t>
            </a:r>
          </a:p>
          <a:p>
            <a:pPr lvl="1"/>
            <a:r>
              <a:rPr lang="en-US" dirty="0"/>
              <a:t>Most effective way to communicate: # of job openings for the occupation (based upon the data available) and # of postsecondary concentrators reported</a:t>
            </a:r>
          </a:p>
          <a:p>
            <a:pPr lvl="1"/>
            <a:r>
              <a:rPr lang="en-US" dirty="0"/>
              <a:t>As you all work with secondary partners on the CLNA, make sure to take note of </a:t>
            </a:r>
            <a:r>
              <a:rPr lang="en-US" i="1" u="sng" dirty="0"/>
              <a:t>postsecondary </a:t>
            </a:r>
            <a:r>
              <a:rPr lang="en-US" dirty="0"/>
              <a:t>concentrators specifically</a:t>
            </a:r>
          </a:p>
          <a:p>
            <a:pPr lvl="1"/>
            <a:r>
              <a:rPr lang="en-US" dirty="0"/>
              <a:t>Plan to answer additional questions on the CLNA</a:t>
            </a:r>
          </a:p>
          <a:p>
            <a:pPr marL="0" indent="0">
              <a:buNone/>
            </a:pPr>
            <a:endParaRPr lang="en-US" dirty="0"/>
          </a:p>
        </p:txBody>
      </p:sp>
      <p:sp>
        <p:nvSpPr>
          <p:cNvPr id="4" name="Slide Number Placeholder 3">
            <a:extLst>
              <a:ext uri="{FF2B5EF4-FFF2-40B4-BE49-F238E27FC236}">
                <a16:creationId xmlns:a16="http://schemas.microsoft.com/office/drawing/2014/main" id="{7D9E5829-234F-2BA1-51EF-F41AC6CD03EF}"/>
              </a:ext>
            </a:extLst>
          </p:cNvPr>
          <p:cNvSpPr>
            <a:spLocks noGrp="1"/>
          </p:cNvSpPr>
          <p:nvPr>
            <p:ph type="sldNum" sz="quarter" idx="12"/>
          </p:nvPr>
        </p:nvSpPr>
        <p:spPr/>
        <p:txBody>
          <a:bodyPr/>
          <a:lstStyle/>
          <a:p>
            <a:fld id="{A70DEF81-83BD-4947-8AFC-3B6E194E089D}" type="slidenum">
              <a:rPr lang="en-US" smtClean="0"/>
              <a:pPr/>
              <a:t>11</a:t>
            </a:fld>
            <a:endParaRPr lang="en-US" dirty="0"/>
          </a:p>
        </p:txBody>
      </p:sp>
    </p:spTree>
    <p:extLst>
      <p:ext uri="{BB962C8B-B14F-4D97-AF65-F5344CB8AC3E}">
        <p14:creationId xmlns:p14="http://schemas.microsoft.com/office/powerpoint/2010/main" val="4251878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E7BFD-6BEC-CBD0-2367-0E15B6BFAB26}"/>
              </a:ext>
            </a:extLst>
          </p:cNvPr>
          <p:cNvSpPr>
            <a:spLocks noGrp="1"/>
          </p:cNvSpPr>
          <p:nvPr>
            <p:ph type="title"/>
          </p:nvPr>
        </p:nvSpPr>
        <p:spPr/>
        <p:txBody>
          <a:bodyPr/>
          <a:lstStyle/>
          <a:p>
            <a:r>
              <a:rPr lang="en-US" dirty="0"/>
              <a:t>Demand for the Program continued…</a:t>
            </a:r>
          </a:p>
        </p:txBody>
      </p:sp>
      <p:sp>
        <p:nvSpPr>
          <p:cNvPr id="3" name="Content Placeholder 2">
            <a:extLst>
              <a:ext uri="{FF2B5EF4-FFF2-40B4-BE49-F238E27FC236}">
                <a16:creationId xmlns:a16="http://schemas.microsoft.com/office/drawing/2014/main" id="{89584989-FFFF-9E5A-110A-D23D6805DD58}"/>
              </a:ext>
            </a:extLst>
          </p:cNvPr>
          <p:cNvSpPr>
            <a:spLocks noGrp="1"/>
          </p:cNvSpPr>
          <p:nvPr>
            <p:ph idx="1"/>
          </p:nvPr>
        </p:nvSpPr>
        <p:spPr/>
        <p:txBody>
          <a:bodyPr/>
          <a:lstStyle/>
          <a:p>
            <a:r>
              <a:rPr lang="en-US" dirty="0"/>
              <a:t>We provided examples of ways to provide demand information when state-level data sources are not sufficient</a:t>
            </a:r>
          </a:p>
          <a:p>
            <a:r>
              <a:rPr lang="en-US" dirty="0"/>
              <a:t>Even if the occupation is not included in the Kansas DOL data, you still need data to demonstrate demand</a:t>
            </a:r>
          </a:p>
          <a:p>
            <a:pPr lvl="1"/>
            <a:r>
              <a:rPr lang="en-US" dirty="0"/>
              <a:t>Job postings (number of specific postings for this occupation, period of time for the postings, document the resource)</a:t>
            </a:r>
          </a:p>
          <a:p>
            <a:pPr lvl="1"/>
            <a:r>
              <a:rPr lang="en-US" dirty="0"/>
              <a:t>Employer letters are key: include projected hiring needs for total positions, over “XYZ” period of time, etc.</a:t>
            </a:r>
          </a:p>
        </p:txBody>
      </p:sp>
      <p:sp>
        <p:nvSpPr>
          <p:cNvPr id="4" name="Slide Number Placeholder 3">
            <a:extLst>
              <a:ext uri="{FF2B5EF4-FFF2-40B4-BE49-F238E27FC236}">
                <a16:creationId xmlns:a16="http://schemas.microsoft.com/office/drawing/2014/main" id="{653C15EE-E8FD-C3AC-6796-41C8668FF410}"/>
              </a:ext>
            </a:extLst>
          </p:cNvPr>
          <p:cNvSpPr>
            <a:spLocks noGrp="1"/>
          </p:cNvSpPr>
          <p:nvPr>
            <p:ph type="sldNum" sz="quarter" idx="12"/>
          </p:nvPr>
        </p:nvSpPr>
        <p:spPr/>
        <p:txBody>
          <a:bodyPr/>
          <a:lstStyle/>
          <a:p>
            <a:fld id="{A70DEF81-83BD-4947-8AFC-3B6E194E089D}" type="slidenum">
              <a:rPr lang="en-US" smtClean="0"/>
              <a:pPr/>
              <a:t>12</a:t>
            </a:fld>
            <a:endParaRPr lang="en-US" dirty="0"/>
          </a:p>
        </p:txBody>
      </p:sp>
    </p:spTree>
    <p:extLst>
      <p:ext uri="{BB962C8B-B14F-4D97-AF65-F5344CB8AC3E}">
        <p14:creationId xmlns:p14="http://schemas.microsoft.com/office/powerpoint/2010/main" val="711495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7480-7E94-918A-4B4C-EC0354136161}"/>
              </a:ext>
            </a:extLst>
          </p:cNvPr>
          <p:cNvSpPr>
            <a:spLocks noGrp="1"/>
          </p:cNvSpPr>
          <p:nvPr>
            <p:ph type="title"/>
          </p:nvPr>
        </p:nvSpPr>
        <p:spPr/>
        <p:txBody>
          <a:bodyPr/>
          <a:lstStyle/>
          <a:p>
            <a:r>
              <a:rPr lang="en-US" dirty="0"/>
              <a:t>Duplication of Existing Programs</a:t>
            </a:r>
          </a:p>
        </p:txBody>
      </p:sp>
      <p:sp>
        <p:nvSpPr>
          <p:cNvPr id="3" name="Content Placeholder 2">
            <a:extLst>
              <a:ext uri="{FF2B5EF4-FFF2-40B4-BE49-F238E27FC236}">
                <a16:creationId xmlns:a16="http://schemas.microsoft.com/office/drawing/2014/main" id="{0F9CB61E-89E9-E779-44EE-177E357EE80E}"/>
              </a:ext>
            </a:extLst>
          </p:cNvPr>
          <p:cNvSpPr>
            <a:spLocks noGrp="1"/>
          </p:cNvSpPr>
          <p:nvPr>
            <p:ph idx="1"/>
          </p:nvPr>
        </p:nvSpPr>
        <p:spPr/>
        <p:txBody>
          <a:bodyPr>
            <a:normAutofit fontScale="92500" lnSpcReduction="10000"/>
          </a:bodyPr>
          <a:lstStyle/>
          <a:p>
            <a:r>
              <a:rPr lang="en-US" dirty="0"/>
              <a:t>Use the most recent K-TIP data to list other institutions with the program </a:t>
            </a:r>
            <a:r>
              <a:rPr lang="en-US" dirty="0">
                <a:hlinkClick r:id="rId2"/>
              </a:rPr>
              <a:t>https://www.kansasregents.org/workforce_development/k-tip-report</a:t>
            </a:r>
            <a:endParaRPr lang="en-US" dirty="0"/>
          </a:p>
          <a:p>
            <a:r>
              <a:rPr lang="en-US" dirty="0"/>
              <a:t>Collaboration: please do not dismiss this question if the program is offered but not in your region</a:t>
            </a:r>
          </a:p>
          <a:p>
            <a:pPr lvl="1"/>
            <a:r>
              <a:rPr lang="en-US" dirty="0"/>
              <a:t>Start this early in your process, so you have time to apply information to the development of the program</a:t>
            </a:r>
          </a:p>
          <a:p>
            <a:pPr lvl="1"/>
            <a:r>
              <a:rPr lang="en-US" dirty="0"/>
              <a:t>Reach out to institutions that already offer the program regardless of region and get their advice on start-up activities</a:t>
            </a:r>
          </a:p>
          <a:p>
            <a:pPr lvl="1"/>
            <a:r>
              <a:rPr lang="en-US" dirty="0"/>
              <a:t>We provided examples of collaboration practices in the CA1 itself</a:t>
            </a:r>
          </a:p>
          <a:p>
            <a:pPr lvl="1"/>
            <a:r>
              <a:rPr lang="en-US" dirty="0"/>
              <a:t>Think “if you had known then what you know now, what would you have done differently to launch your program?”</a:t>
            </a:r>
          </a:p>
          <a:p>
            <a:pPr lvl="1"/>
            <a:r>
              <a:rPr lang="en-US" dirty="0"/>
              <a:t>Do not indicate that you have reached out to a program if you have not</a:t>
            </a:r>
          </a:p>
          <a:p>
            <a:pPr lvl="1"/>
            <a:endParaRPr lang="en-US" dirty="0"/>
          </a:p>
        </p:txBody>
      </p:sp>
      <p:sp>
        <p:nvSpPr>
          <p:cNvPr id="4" name="Slide Number Placeholder 3">
            <a:extLst>
              <a:ext uri="{FF2B5EF4-FFF2-40B4-BE49-F238E27FC236}">
                <a16:creationId xmlns:a16="http://schemas.microsoft.com/office/drawing/2014/main" id="{9A004122-8AF5-300C-36A4-153A5558E3DD}"/>
              </a:ext>
            </a:extLst>
          </p:cNvPr>
          <p:cNvSpPr>
            <a:spLocks noGrp="1"/>
          </p:cNvSpPr>
          <p:nvPr>
            <p:ph type="sldNum" sz="quarter" idx="12"/>
          </p:nvPr>
        </p:nvSpPr>
        <p:spPr/>
        <p:txBody>
          <a:bodyPr/>
          <a:lstStyle/>
          <a:p>
            <a:fld id="{A70DEF81-83BD-4947-8AFC-3B6E194E089D}" type="slidenum">
              <a:rPr lang="en-US" smtClean="0"/>
              <a:pPr/>
              <a:t>13</a:t>
            </a:fld>
            <a:endParaRPr lang="en-US" dirty="0"/>
          </a:p>
        </p:txBody>
      </p:sp>
    </p:spTree>
    <p:extLst>
      <p:ext uri="{BB962C8B-B14F-4D97-AF65-F5344CB8AC3E}">
        <p14:creationId xmlns:p14="http://schemas.microsoft.com/office/powerpoint/2010/main" val="1991212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B11DD-E7E0-91FB-77B1-0247935FCFF2}"/>
              </a:ext>
            </a:extLst>
          </p:cNvPr>
          <p:cNvSpPr>
            <a:spLocks noGrp="1"/>
          </p:cNvSpPr>
          <p:nvPr>
            <p:ph type="title"/>
          </p:nvPr>
        </p:nvSpPr>
        <p:spPr/>
        <p:txBody>
          <a:bodyPr/>
          <a:lstStyle/>
          <a:p>
            <a:r>
              <a:rPr lang="en-US" dirty="0"/>
              <a:t>Program Information</a:t>
            </a:r>
          </a:p>
        </p:txBody>
      </p:sp>
      <p:sp>
        <p:nvSpPr>
          <p:cNvPr id="3" name="Content Placeholder 2">
            <a:extLst>
              <a:ext uri="{FF2B5EF4-FFF2-40B4-BE49-F238E27FC236}">
                <a16:creationId xmlns:a16="http://schemas.microsoft.com/office/drawing/2014/main" id="{B18F58BD-CFFA-61A2-92E1-705C74C8E7B3}"/>
              </a:ext>
            </a:extLst>
          </p:cNvPr>
          <p:cNvSpPr>
            <a:spLocks noGrp="1"/>
          </p:cNvSpPr>
          <p:nvPr>
            <p:ph idx="1"/>
          </p:nvPr>
        </p:nvSpPr>
        <p:spPr/>
        <p:txBody>
          <a:bodyPr/>
          <a:lstStyle/>
          <a:p>
            <a:r>
              <a:rPr lang="en-US" dirty="0"/>
              <a:t>If you are proposing to start a program that has undergone the alignment process, your proposal should meet alignment requirements. All alignment information is at the link in the CA1 </a:t>
            </a:r>
            <a:r>
              <a:rPr lang="en-US" dirty="0">
                <a:hlinkClick r:id="rId2"/>
              </a:rPr>
              <a:t>https://www.kansasregents.org/workforce_development/program-alignment</a:t>
            </a:r>
            <a:endParaRPr lang="en-US" dirty="0"/>
          </a:p>
          <a:p>
            <a:pPr lvl="1"/>
            <a:r>
              <a:rPr lang="en-US" dirty="0"/>
              <a:t>Expect further focus and follow up on Program Alignments</a:t>
            </a:r>
          </a:p>
          <a:p>
            <a:r>
              <a:rPr lang="en-US" dirty="0"/>
              <a:t>Please include your degree map</a:t>
            </a:r>
          </a:p>
          <a:p>
            <a:r>
              <a:rPr lang="en-US" dirty="0"/>
              <a:t>If you do not plan to offer the courses in the program to high school students, please note that. If you do plan to offer the courses to high school students, a letter of support from a USD is to be included</a:t>
            </a:r>
          </a:p>
          <a:p>
            <a:pPr marL="0" indent="0">
              <a:buNone/>
            </a:pPr>
            <a:endParaRPr lang="en-US" dirty="0"/>
          </a:p>
        </p:txBody>
      </p:sp>
      <p:sp>
        <p:nvSpPr>
          <p:cNvPr id="4" name="Slide Number Placeholder 3">
            <a:extLst>
              <a:ext uri="{FF2B5EF4-FFF2-40B4-BE49-F238E27FC236}">
                <a16:creationId xmlns:a16="http://schemas.microsoft.com/office/drawing/2014/main" id="{E4D374B5-0451-36C8-0495-9C10A9EEC022}"/>
              </a:ext>
            </a:extLst>
          </p:cNvPr>
          <p:cNvSpPr>
            <a:spLocks noGrp="1"/>
          </p:cNvSpPr>
          <p:nvPr>
            <p:ph type="sldNum" sz="quarter" idx="12"/>
          </p:nvPr>
        </p:nvSpPr>
        <p:spPr/>
        <p:txBody>
          <a:bodyPr/>
          <a:lstStyle/>
          <a:p>
            <a:fld id="{A70DEF81-83BD-4947-8AFC-3B6E194E089D}" type="slidenum">
              <a:rPr lang="en-US" smtClean="0"/>
              <a:pPr/>
              <a:t>14</a:t>
            </a:fld>
            <a:endParaRPr lang="en-US" dirty="0"/>
          </a:p>
        </p:txBody>
      </p:sp>
    </p:spTree>
    <p:extLst>
      <p:ext uri="{BB962C8B-B14F-4D97-AF65-F5344CB8AC3E}">
        <p14:creationId xmlns:p14="http://schemas.microsoft.com/office/powerpoint/2010/main" val="4285683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B385C-4CC5-6DFB-5953-6C1A4B5892C5}"/>
              </a:ext>
            </a:extLst>
          </p:cNvPr>
          <p:cNvSpPr>
            <a:spLocks noGrp="1"/>
          </p:cNvSpPr>
          <p:nvPr>
            <p:ph type="title"/>
          </p:nvPr>
        </p:nvSpPr>
        <p:spPr/>
        <p:txBody>
          <a:bodyPr/>
          <a:lstStyle/>
          <a:p>
            <a:r>
              <a:rPr lang="en-US" dirty="0"/>
              <a:t>Cost and Funding for Proposed Program</a:t>
            </a:r>
          </a:p>
        </p:txBody>
      </p:sp>
      <p:sp>
        <p:nvSpPr>
          <p:cNvPr id="3" name="Content Placeholder 2">
            <a:extLst>
              <a:ext uri="{FF2B5EF4-FFF2-40B4-BE49-F238E27FC236}">
                <a16:creationId xmlns:a16="http://schemas.microsoft.com/office/drawing/2014/main" id="{8D2AC50A-590F-F423-12E8-3753287CC1A3}"/>
              </a:ext>
            </a:extLst>
          </p:cNvPr>
          <p:cNvSpPr>
            <a:spLocks noGrp="1"/>
          </p:cNvSpPr>
          <p:nvPr>
            <p:ph idx="1"/>
          </p:nvPr>
        </p:nvSpPr>
        <p:spPr/>
        <p:txBody>
          <a:bodyPr>
            <a:normAutofit/>
          </a:bodyPr>
          <a:lstStyle/>
          <a:p>
            <a:r>
              <a:rPr lang="en-US" dirty="0"/>
              <a:t>Completely fill out the CA-1a Fiscal Summary, including funding streams that will be utilized</a:t>
            </a:r>
          </a:p>
          <a:p>
            <a:r>
              <a:rPr lang="en-US" dirty="0"/>
              <a:t>Only provide the Excel in CTE Fee CA-1b if fees need to be approved </a:t>
            </a:r>
          </a:p>
          <a:p>
            <a:r>
              <a:rPr lang="en-US" dirty="0"/>
              <a:t>KS Promise Act eligibility:</a:t>
            </a:r>
          </a:p>
          <a:p>
            <a:pPr lvl="1"/>
            <a:r>
              <a:rPr lang="en-US" dirty="0"/>
              <a:t>Programs must be high demand, high wage, or critical need</a:t>
            </a:r>
          </a:p>
          <a:p>
            <a:pPr lvl="2"/>
            <a:r>
              <a:rPr lang="en-US" dirty="0"/>
              <a:t>High demand and/or high wage designation by KS DOL can be found at </a:t>
            </a:r>
            <a:r>
              <a:rPr lang="en-US" sz="1800" u="sng" dirty="0">
                <a:solidFill>
                  <a:srgbClr val="0563C1"/>
                </a:solidFill>
                <a:effectLst/>
                <a:ea typeface="Times New Roman" panose="02020603050405020304" pitchFamily="18" charset="0"/>
                <a:hlinkClick r:id="rId2"/>
              </a:rPr>
              <a:t>https://klic.dol.ks.gov</a:t>
            </a:r>
            <a:endParaRPr lang="en-US" sz="1800" u="sng" dirty="0">
              <a:solidFill>
                <a:srgbClr val="0563C1"/>
              </a:solidFill>
              <a:effectLst/>
              <a:ea typeface="Times New Roman" panose="02020603050405020304" pitchFamily="18" charset="0"/>
            </a:endParaRPr>
          </a:p>
          <a:p>
            <a:pPr lvl="2"/>
            <a:r>
              <a:rPr lang="en-US" dirty="0"/>
              <a:t>“Critical Need” you will need to provide additional, specific data to demonstrate</a:t>
            </a:r>
          </a:p>
          <a:p>
            <a:pPr lvl="1"/>
            <a:r>
              <a:rPr lang="en-US" dirty="0"/>
              <a:t>Make sure you know your institution-identified field of study for Promise Act eligibility </a:t>
            </a:r>
          </a:p>
        </p:txBody>
      </p:sp>
      <p:sp>
        <p:nvSpPr>
          <p:cNvPr id="4" name="Slide Number Placeholder 3">
            <a:extLst>
              <a:ext uri="{FF2B5EF4-FFF2-40B4-BE49-F238E27FC236}">
                <a16:creationId xmlns:a16="http://schemas.microsoft.com/office/drawing/2014/main" id="{DDDBCCAC-6B57-925E-D9EE-D9398FB56274}"/>
              </a:ext>
            </a:extLst>
          </p:cNvPr>
          <p:cNvSpPr>
            <a:spLocks noGrp="1"/>
          </p:cNvSpPr>
          <p:nvPr>
            <p:ph type="sldNum" sz="quarter" idx="12"/>
          </p:nvPr>
        </p:nvSpPr>
        <p:spPr/>
        <p:txBody>
          <a:bodyPr/>
          <a:lstStyle/>
          <a:p>
            <a:fld id="{A70DEF81-83BD-4947-8AFC-3B6E194E089D}" type="slidenum">
              <a:rPr lang="en-US" smtClean="0"/>
              <a:pPr/>
              <a:t>15</a:t>
            </a:fld>
            <a:endParaRPr lang="en-US" dirty="0"/>
          </a:p>
        </p:txBody>
      </p:sp>
    </p:spTree>
    <p:extLst>
      <p:ext uri="{BB962C8B-B14F-4D97-AF65-F5344CB8AC3E}">
        <p14:creationId xmlns:p14="http://schemas.microsoft.com/office/powerpoint/2010/main" val="430562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A1D63-8C7E-8F8D-95BF-E97725F801D1}"/>
              </a:ext>
            </a:extLst>
          </p:cNvPr>
          <p:cNvSpPr>
            <a:spLocks noGrp="1"/>
          </p:cNvSpPr>
          <p:nvPr>
            <p:ph type="title"/>
          </p:nvPr>
        </p:nvSpPr>
        <p:spPr/>
        <p:txBody>
          <a:bodyPr/>
          <a:lstStyle/>
          <a:p>
            <a:r>
              <a:rPr lang="en-US" dirty="0"/>
              <a:t>Program Review and Assessment</a:t>
            </a:r>
          </a:p>
        </p:txBody>
      </p:sp>
      <p:sp>
        <p:nvSpPr>
          <p:cNvPr id="3" name="Content Placeholder 2">
            <a:extLst>
              <a:ext uri="{FF2B5EF4-FFF2-40B4-BE49-F238E27FC236}">
                <a16:creationId xmlns:a16="http://schemas.microsoft.com/office/drawing/2014/main" id="{EEF6A607-5E15-A4F0-F294-89C2A5B12EA0}"/>
              </a:ext>
            </a:extLst>
          </p:cNvPr>
          <p:cNvSpPr>
            <a:spLocks noGrp="1"/>
          </p:cNvSpPr>
          <p:nvPr>
            <p:ph idx="1"/>
          </p:nvPr>
        </p:nvSpPr>
        <p:spPr/>
        <p:txBody>
          <a:bodyPr/>
          <a:lstStyle/>
          <a:p>
            <a:r>
              <a:rPr lang="en-US" dirty="0"/>
              <a:t>This section should include information on your anticipated review for this proposed program</a:t>
            </a:r>
          </a:p>
          <a:p>
            <a:r>
              <a:rPr lang="en-US" dirty="0"/>
              <a:t>Please do not underestimate the importance of your institution’s process for program review</a:t>
            </a:r>
          </a:p>
          <a:p>
            <a:pPr lvl="1"/>
            <a:r>
              <a:rPr lang="en-US" dirty="0"/>
              <a:t>Currently, the universities present their program review results to the Board</a:t>
            </a:r>
          </a:p>
          <a:p>
            <a:pPr lvl="1"/>
            <a:r>
              <a:rPr lang="en-US" dirty="0"/>
              <a:t>There are no plans for technical and community colleges to do the same</a:t>
            </a:r>
          </a:p>
          <a:p>
            <a:pPr lvl="1"/>
            <a:r>
              <a:rPr lang="en-US" dirty="0"/>
              <a:t>However; explaining how this new program fits in with the rest of your catalog of offerings is powerful</a:t>
            </a:r>
          </a:p>
        </p:txBody>
      </p:sp>
      <p:sp>
        <p:nvSpPr>
          <p:cNvPr id="4" name="Slide Number Placeholder 3">
            <a:extLst>
              <a:ext uri="{FF2B5EF4-FFF2-40B4-BE49-F238E27FC236}">
                <a16:creationId xmlns:a16="http://schemas.microsoft.com/office/drawing/2014/main" id="{2C7FDE48-C604-7DB5-F5F8-212406696C48}"/>
              </a:ext>
            </a:extLst>
          </p:cNvPr>
          <p:cNvSpPr>
            <a:spLocks noGrp="1"/>
          </p:cNvSpPr>
          <p:nvPr>
            <p:ph type="sldNum" sz="quarter" idx="12"/>
          </p:nvPr>
        </p:nvSpPr>
        <p:spPr/>
        <p:txBody>
          <a:bodyPr/>
          <a:lstStyle/>
          <a:p>
            <a:fld id="{A70DEF81-83BD-4947-8AFC-3B6E194E089D}" type="slidenum">
              <a:rPr lang="en-US" smtClean="0"/>
              <a:pPr/>
              <a:t>16</a:t>
            </a:fld>
            <a:endParaRPr lang="en-US" dirty="0"/>
          </a:p>
        </p:txBody>
      </p:sp>
    </p:spTree>
    <p:extLst>
      <p:ext uri="{BB962C8B-B14F-4D97-AF65-F5344CB8AC3E}">
        <p14:creationId xmlns:p14="http://schemas.microsoft.com/office/powerpoint/2010/main" val="1825579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A91B3-468E-38D4-2EA3-CD1D9B1E6D77}"/>
              </a:ext>
            </a:extLst>
          </p:cNvPr>
          <p:cNvSpPr>
            <a:spLocks noGrp="1"/>
          </p:cNvSpPr>
          <p:nvPr>
            <p:ph type="title"/>
          </p:nvPr>
        </p:nvSpPr>
        <p:spPr/>
        <p:txBody>
          <a:bodyPr/>
          <a:lstStyle/>
          <a:p>
            <a:r>
              <a:rPr lang="en-US" dirty="0"/>
              <a:t>Program Approval at the Institution Level</a:t>
            </a:r>
          </a:p>
        </p:txBody>
      </p:sp>
      <p:sp>
        <p:nvSpPr>
          <p:cNvPr id="3" name="Content Placeholder 2">
            <a:extLst>
              <a:ext uri="{FF2B5EF4-FFF2-40B4-BE49-F238E27FC236}">
                <a16:creationId xmlns:a16="http://schemas.microsoft.com/office/drawing/2014/main" id="{3AFE4777-6B31-AC66-B323-932BAA1659E2}"/>
              </a:ext>
            </a:extLst>
          </p:cNvPr>
          <p:cNvSpPr>
            <a:spLocks noGrp="1"/>
          </p:cNvSpPr>
          <p:nvPr>
            <p:ph idx="1"/>
          </p:nvPr>
        </p:nvSpPr>
        <p:spPr/>
        <p:txBody>
          <a:bodyPr>
            <a:normAutofit lnSpcReduction="10000"/>
          </a:bodyPr>
          <a:lstStyle/>
          <a:p>
            <a:r>
              <a:rPr lang="en-US" i="1" dirty="0">
                <a:effectLst/>
                <a:ea typeface="Times New Roman" panose="02020603050405020304" pitchFamily="18" charset="0"/>
              </a:rPr>
              <a:t>“Provide copies of the minutes at which the new program was approved from the following groups”</a:t>
            </a:r>
          </a:p>
          <a:p>
            <a:pPr lvl="1"/>
            <a:r>
              <a:rPr lang="en-US" dirty="0"/>
              <a:t>Include the meeting minutes where your </a:t>
            </a:r>
            <a:r>
              <a:rPr lang="en-US" b="1" i="1" u="sng" dirty="0"/>
              <a:t>final</a:t>
            </a:r>
            <a:r>
              <a:rPr lang="en-US" dirty="0"/>
              <a:t> program proposal was approved</a:t>
            </a:r>
          </a:p>
          <a:p>
            <a:r>
              <a:rPr lang="en-US" dirty="0"/>
              <a:t>The program as proposed should match what is described in the meeting minutes, including the award levels you are proposing</a:t>
            </a:r>
          </a:p>
          <a:p>
            <a:r>
              <a:rPr lang="en-US" dirty="0"/>
              <a:t>Program proposals should be the result of work with a business and industry advisory committee, this committee should be formed long before the program is proposed</a:t>
            </a:r>
          </a:p>
          <a:p>
            <a:pPr lvl="1"/>
            <a:r>
              <a:rPr lang="en-US" dirty="0"/>
              <a:t>Much like the Program Alignment process: feedback from this committee is how you are ensuring your proposed program will meet industry need</a:t>
            </a:r>
          </a:p>
        </p:txBody>
      </p:sp>
      <p:sp>
        <p:nvSpPr>
          <p:cNvPr id="4" name="Slide Number Placeholder 3">
            <a:extLst>
              <a:ext uri="{FF2B5EF4-FFF2-40B4-BE49-F238E27FC236}">
                <a16:creationId xmlns:a16="http://schemas.microsoft.com/office/drawing/2014/main" id="{C1AF6360-D9EA-E3B0-00D1-913038194DD7}"/>
              </a:ext>
            </a:extLst>
          </p:cNvPr>
          <p:cNvSpPr>
            <a:spLocks noGrp="1"/>
          </p:cNvSpPr>
          <p:nvPr>
            <p:ph type="sldNum" sz="quarter" idx="12"/>
          </p:nvPr>
        </p:nvSpPr>
        <p:spPr/>
        <p:txBody>
          <a:bodyPr/>
          <a:lstStyle/>
          <a:p>
            <a:fld id="{A70DEF81-83BD-4947-8AFC-3B6E194E089D}" type="slidenum">
              <a:rPr lang="en-US" smtClean="0"/>
              <a:pPr/>
              <a:t>17</a:t>
            </a:fld>
            <a:endParaRPr lang="en-US" dirty="0"/>
          </a:p>
        </p:txBody>
      </p:sp>
    </p:spTree>
    <p:extLst>
      <p:ext uri="{BB962C8B-B14F-4D97-AF65-F5344CB8AC3E}">
        <p14:creationId xmlns:p14="http://schemas.microsoft.com/office/powerpoint/2010/main" val="1646232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61C5-0391-2EF2-907D-68E659F84D2E}"/>
              </a:ext>
            </a:extLst>
          </p:cNvPr>
          <p:cNvSpPr>
            <a:spLocks noGrp="1"/>
          </p:cNvSpPr>
          <p:nvPr>
            <p:ph type="title"/>
          </p:nvPr>
        </p:nvSpPr>
        <p:spPr/>
        <p:txBody>
          <a:bodyPr/>
          <a:lstStyle/>
          <a:p>
            <a:r>
              <a:rPr lang="en-US" dirty="0"/>
              <a:t>CA1 for Subordinate Credential Approval</a:t>
            </a:r>
          </a:p>
        </p:txBody>
      </p:sp>
      <p:sp>
        <p:nvSpPr>
          <p:cNvPr id="3" name="Content Placeholder 2">
            <a:extLst>
              <a:ext uri="{FF2B5EF4-FFF2-40B4-BE49-F238E27FC236}">
                <a16:creationId xmlns:a16="http://schemas.microsoft.com/office/drawing/2014/main" id="{D12BF8A6-D00A-1AEC-DAB5-6F33D2C1E39E}"/>
              </a:ext>
            </a:extLst>
          </p:cNvPr>
          <p:cNvSpPr>
            <a:spLocks noGrp="1"/>
          </p:cNvSpPr>
          <p:nvPr>
            <p:ph idx="1"/>
          </p:nvPr>
        </p:nvSpPr>
        <p:spPr/>
        <p:txBody>
          <a:bodyPr/>
          <a:lstStyle/>
          <a:p>
            <a:pPr marL="0" marR="0">
              <a:spcBef>
                <a:spcPts val="0"/>
              </a:spcBef>
              <a:spcAft>
                <a:spcPts val="0"/>
              </a:spcAft>
            </a:pPr>
            <a:r>
              <a:rPr lang="en-US" sz="1800" i="1" u="sng" dirty="0">
                <a:effectLst/>
                <a:latin typeface="Times New Roman" panose="02020603050405020304" pitchFamily="18" charset="0"/>
                <a:ea typeface="Times New Roman" panose="02020603050405020304" pitchFamily="18" charset="0"/>
              </a:rPr>
              <a:t>Institutions requesting subordinate credentials (i.e., requesting a CERTB when an AAS is already approved, and </a:t>
            </a:r>
            <a:r>
              <a:rPr lang="en-US" sz="1800" b="1" i="1" u="sng" dirty="0">
                <a:effectLst/>
                <a:latin typeface="Times New Roman" panose="02020603050405020304" pitchFamily="18" charset="0"/>
                <a:ea typeface="Times New Roman" panose="02020603050405020304" pitchFamily="18" charset="0"/>
              </a:rPr>
              <a:t>coursework is a subset of existing courses</a:t>
            </a:r>
            <a:r>
              <a:rPr lang="en-US" sz="1800" i="1" u="sng" dirty="0">
                <a:effectLst/>
                <a:latin typeface="Times New Roman" panose="02020603050405020304" pitchFamily="18" charset="0"/>
                <a:ea typeface="Times New Roman" panose="02020603050405020304" pitchFamily="18" charset="0"/>
              </a:rPr>
              <a:t>) need only submit the following sections: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400" i="1" dirty="0">
                <a:effectLst/>
                <a:latin typeface="Times New Roman" panose="02020603050405020304" pitchFamily="18" charset="0"/>
                <a:ea typeface="Times New Roman" panose="02020603050405020304" pitchFamily="18" charset="0"/>
              </a:rPr>
              <a:t>1) General Information, 2) Program Rationale, 3) Demand for the Program (all 10-year Occupational Outlook data and Perkins CLNA information), 4) Complete catalog descriptions (including program objectives) for the proposed program, 5) List by prefix, number, title, and description all courses (including prerequisites) to be required or elective in the proposed program, 6) List any pertinent program accreditation available (rationale for seeking or not seeking accreditation and plan to achieve accreditation), 7) CA-1b if Excel in CTE fees if requesting approved to charge fees that are not already approved,8) CA-1d if requesting eligibility for Promise Scholarship, and 7) Program Approval at the Institution Level </a:t>
            </a:r>
            <a:endParaRPr lang="en-US" sz="1400" dirty="0">
              <a:effectLst/>
              <a:latin typeface="Times New Roman" panose="02020603050405020304" pitchFamily="18" charset="0"/>
              <a:ea typeface="Times New Roman" panose="02020603050405020304" pitchFamily="18" charset="0"/>
            </a:endParaRPr>
          </a:p>
          <a:p>
            <a:r>
              <a:rPr lang="en-US" dirty="0"/>
              <a:t>Consider: when proposing a new program, do you foresee a need for a higher level/longer award?</a:t>
            </a:r>
          </a:p>
          <a:p>
            <a:pPr lvl="1"/>
            <a:r>
              <a:rPr lang="en-US" dirty="0"/>
              <a:t>For instance, when proposing a new program at a CERTB level, consider whether you foresee the need for an CERTC/AAS in the future as requests for a higher award level goes through the same approval process</a:t>
            </a:r>
          </a:p>
        </p:txBody>
      </p:sp>
      <p:sp>
        <p:nvSpPr>
          <p:cNvPr id="4" name="Slide Number Placeholder 3">
            <a:extLst>
              <a:ext uri="{FF2B5EF4-FFF2-40B4-BE49-F238E27FC236}">
                <a16:creationId xmlns:a16="http://schemas.microsoft.com/office/drawing/2014/main" id="{ECC0D196-490B-2A17-E16A-E3F12D5D80EF}"/>
              </a:ext>
            </a:extLst>
          </p:cNvPr>
          <p:cNvSpPr>
            <a:spLocks noGrp="1"/>
          </p:cNvSpPr>
          <p:nvPr>
            <p:ph type="sldNum" sz="quarter" idx="12"/>
          </p:nvPr>
        </p:nvSpPr>
        <p:spPr/>
        <p:txBody>
          <a:bodyPr/>
          <a:lstStyle/>
          <a:p>
            <a:fld id="{A70DEF81-83BD-4947-8AFC-3B6E194E089D}" type="slidenum">
              <a:rPr lang="en-US" smtClean="0"/>
              <a:pPr/>
              <a:t>18</a:t>
            </a:fld>
            <a:endParaRPr lang="en-US" dirty="0"/>
          </a:p>
        </p:txBody>
      </p:sp>
    </p:spTree>
    <p:extLst>
      <p:ext uri="{BB962C8B-B14F-4D97-AF65-F5344CB8AC3E}">
        <p14:creationId xmlns:p14="http://schemas.microsoft.com/office/powerpoint/2010/main" val="139250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C9224-C108-0200-8EFB-7AA702387D45}"/>
              </a:ext>
            </a:extLst>
          </p:cNvPr>
          <p:cNvSpPr>
            <a:spLocks noGrp="1"/>
          </p:cNvSpPr>
          <p:nvPr>
            <p:ph type="title"/>
          </p:nvPr>
        </p:nvSpPr>
        <p:spPr/>
        <p:txBody>
          <a:bodyPr/>
          <a:lstStyle/>
          <a:p>
            <a:r>
              <a:rPr lang="en-US" dirty="0"/>
              <a:t>Further questions</a:t>
            </a:r>
          </a:p>
        </p:txBody>
      </p:sp>
      <p:sp>
        <p:nvSpPr>
          <p:cNvPr id="3" name="Content Placeholder 2">
            <a:extLst>
              <a:ext uri="{FF2B5EF4-FFF2-40B4-BE49-F238E27FC236}">
                <a16:creationId xmlns:a16="http://schemas.microsoft.com/office/drawing/2014/main" id="{A18F557E-68D3-9887-D09D-CE4250F43F38}"/>
              </a:ext>
            </a:extLst>
          </p:cNvPr>
          <p:cNvSpPr>
            <a:spLocks noGrp="1"/>
          </p:cNvSpPr>
          <p:nvPr>
            <p:ph idx="1"/>
          </p:nvPr>
        </p:nvSpPr>
        <p:spPr/>
        <p:txBody>
          <a:bodyPr/>
          <a:lstStyle/>
          <a:p>
            <a:r>
              <a:rPr lang="en-US" dirty="0">
                <a:hlinkClick r:id="rId2"/>
              </a:rPr>
              <a:t>cchambers@ksbor.org</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AF1BCD2-B20F-3E84-9939-6655162E4918}"/>
              </a:ext>
            </a:extLst>
          </p:cNvPr>
          <p:cNvSpPr>
            <a:spLocks noGrp="1"/>
          </p:cNvSpPr>
          <p:nvPr>
            <p:ph type="sldNum" sz="quarter" idx="12"/>
          </p:nvPr>
        </p:nvSpPr>
        <p:spPr/>
        <p:txBody>
          <a:bodyPr/>
          <a:lstStyle/>
          <a:p>
            <a:fld id="{A70DEF81-83BD-4947-8AFC-3B6E194E089D}" type="slidenum">
              <a:rPr lang="en-US" smtClean="0"/>
              <a:pPr/>
              <a:t>19</a:t>
            </a:fld>
            <a:endParaRPr lang="en-US" dirty="0"/>
          </a:p>
        </p:txBody>
      </p:sp>
    </p:spTree>
    <p:extLst>
      <p:ext uri="{BB962C8B-B14F-4D97-AF65-F5344CB8AC3E}">
        <p14:creationId xmlns:p14="http://schemas.microsoft.com/office/powerpoint/2010/main" val="155162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CB3FE0A0-E7B4-47E9-BB81-765D6BE37C7E}"/>
              </a:ext>
            </a:extLst>
          </p:cNvPr>
          <p:cNvSpPr>
            <a:spLocks noGrp="1"/>
          </p:cNvSpPr>
          <p:nvPr>
            <p:ph type="title"/>
          </p:nvPr>
        </p:nvSpPr>
        <p:spPr>
          <a:xfrm>
            <a:off x="1339591" y="190465"/>
            <a:ext cx="10058400" cy="914400"/>
          </a:xfrm>
        </p:spPr>
        <p:txBody>
          <a:bodyPr/>
          <a:lstStyle/>
          <a:p>
            <a:r>
              <a:rPr lang="en-US" altLang="en-US" dirty="0">
                <a:solidFill>
                  <a:srgbClr val="003A63"/>
                </a:solidFill>
              </a:rPr>
              <a:t>Agenda</a:t>
            </a:r>
          </a:p>
        </p:txBody>
      </p:sp>
      <p:sp>
        <p:nvSpPr>
          <p:cNvPr id="5" name="Content Placeholder 3">
            <a:extLst>
              <a:ext uri="{FF2B5EF4-FFF2-40B4-BE49-F238E27FC236}">
                <a16:creationId xmlns:a16="http://schemas.microsoft.com/office/drawing/2014/main" id="{A7EEF581-27CB-4B14-9A5C-90E1E76D33AA}"/>
              </a:ext>
            </a:extLst>
          </p:cNvPr>
          <p:cNvSpPr>
            <a:spLocks noGrp="1"/>
          </p:cNvSpPr>
          <p:nvPr>
            <p:ph idx="1"/>
          </p:nvPr>
        </p:nvSpPr>
        <p:spPr>
          <a:xfrm>
            <a:off x="254542" y="1396410"/>
            <a:ext cx="11540192" cy="4628708"/>
          </a:xfrm>
        </p:spPr>
        <p:txBody>
          <a:bodyPr rtlCol="0">
            <a:normAutofit/>
          </a:bodyPr>
          <a:lstStyle/>
          <a:p>
            <a:pPr>
              <a:lnSpc>
                <a:spcPct val="100000"/>
              </a:lnSpc>
              <a:spcBef>
                <a:spcPts val="0"/>
              </a:spcBef>
              <a:buSzPct val="80000"/>
              <a:defRPr/>
            </a:pPr>
            <a:r>
              <a:rPr lang="en-US" altLang="en-US" sz="2800" dirty="0"/>
              <a:t>This presentation is intended as a resource to accompany the New Technical Program(s) Forms and Documents</a:t>
            </a:r>
          </a:p>
          <a:p>
            <a:pPr>
              <a:lnSpc>
                <a:spcPct val="100000"/>
              </a:lnSpc>
              <a:spcBef>
                <a:spcPts val="0"/>
              </a:spcBef>
              <a:buSzPct val="80000"/>
              <a:defRPr/>
            </a:pPr>
            <a:r>
              <a:rPr lang="en-US" altLang="en-US" dirty="0"/>
              <a:t>Focus will be the most common opportunities KBOR staff see to strengthen program proposals and ensure a smooth approval process</a:t>
            </a:r>
          </a:p>
          <a:p>
            <a:pPr>
              <a:lnSpc>
                <a:spcPct val="100000"/>
              </a:lnSpc>
              <a:spcBef>
                <a:spcPts val="0"/>
              </a:spcBef>
              <a:buSzPct val="80000"/>
              <a:defRPr/>
            </a:pPr>
            <a:r>
              <a:rPr lang="en-US" altLang="en-US" dirty="0"/>
              <a:t>CA1 New Program Request Form (2024) Review</a:t>
            </a:r>
          </a:p>
          <a:p>
            <a:pPr marL="798524" lvl="1" indent="-341318">
              <a:lnSpc>
                <a:spcPct val="100000"/>
              </a:lnSpc>
              <a:spcBef>
                <a:spcPts val="0"/>
              </a:spcBef>
              <a:buSzPct val="80000"/>
              <a:buFont typeface="Wingdings" panose="05000000000000000000" pitchFamily="2" charset="2"/>
              <a:buChar char="«"/>
              <a:defRPr/>
            </a:pPr>
            <a:endParaRPr lang="en-US" altLang="en-US" sz="2800" dirty="0">
              <a:solidFill>
                <a:srgbClr val="003A63"/>
              </a:solidFill>
            </a:endParaRPr>
          </a:p>
          <a:p>
            <a:pPr marL="798524" lvl="1" indent="-341318">
              <a:lnSpc>
                <a:spcPct val="100000"/>
              </a:lnSpc>
              <a:spcBef>
                <a:spcPts val="0"/>
              </a:spcBef>
              <a:buSzPct val="80000"/>
              <a:buFont typeface="Wingdings" panose="05000000000000000000" pitchFamily="2" charset="2"/>
              <a:buChar char="«"/>
              <a:defRPr/>
            </a:pPr>
            <a:endParaRPr lang="en-US" altLang="en-US" sz="2800" dirty="0">
              <a:solidFill>
                <a:srgbClr val="003A63"/>
              </a:solidFill>
            </a:endParaRPr>
          </a:p>
          <a:p>
            <a:pPr marL="798524" lvl="1" indent="-341318">
              <a:lnSpc>
                <a:spcPct val="100000"/>
              </a:lnSpc>
              <a:spcBef>
                <a:spcPts val="0"/>
              </a:spcBef>
              <a:buSzPct val="80000"/>
              <a:buFont typeface="Wingdings" panose="05000000000000000000" pitchFamily="2" charset="2"/>
              <a:buChar char="«"/>
              <a:defRPr/>
            </a:pPr>
            <a:endParaRPr lang="en-US" altLang="en-US" sz="2800" dirty="0">
              <a:solidFill>
                <a:srgbClr val="003A63"/>
              </a:solidFill>
            </a:endParaRPr>
          </a:p>
          <a:p>
            <a:pPr marL="798524" lvl="1" indent="-341318">
              <a:lnSpc>
                <a:spcPct val="100000"/>
              </a:lnSpc>
              <a:spcBef>
                <a:spcPts val="0"/>
              </a:spcBef>
              <a:buSzPct val="80000"/>
              <a:buFont typeface="Wingdings" panose="05000000000000000000" pitchFamily="2" charset="2"/>
              <a:buChar char="«"/>
              <a:defRPr/>
            </a:pPr>
            <a:endParaRPr lang="en-US" altLang="en-US" sz="2800" dirty="0">
              <a:solidFill>
                <a:srgbClr val="003A63"/>
              </a:solidFill>
            </a:endParaRPr>
          </a:p>
          <a:p>
            <a:pPr marL="798524" lvl="1" indent="-341318">
              <a:lnSpc>
                <a:spcPct val="100000"/>
              </a:lnSpc>
              <a:spcBef>
                <a:spcPts val="0"/>
              </a:spcBef>
              <a:buSzPct val="80000"/>
              <a:buFont typeface="Wingdings" panose="05000000000000000000" pitchFamily="2" charset="2"/>
              <a:buChar char="«"/>
              <a:defRPr/>
            </a:pPr>
            <a:endParaRPr lang="en-US" altLang="en-US" sz="2800" dirty="0">
              <a:solidFill>
                <a:srgbClr val="003A63"/>
              </a:solidFill>
            </a:endParaRPr>
          </a:p>
          <a:p>
            <a:pPr marL="341318" indent="-341318">
              <a:buSzPct val="80000"/>
              <a:buFont typeface="Wingdings" panose="05000000000000000000" pitchFamily="2" charset="2"/>
              <a:buChar char="«"/>
              <a:defRPr/>
            </a:pPr>
            <a:endParaRPr lang="en-US" altLang="en-US" sz="3200" dirty="0">
              <a:solidFill>
                <a:srgbClr val="003A63"/>
              </a:solidFill>
            </a:endParaRPr>
          </a:p>
        </p:txBody>
      </p:sp>
      <p:sp>
        <p:nvSpPr>
          <p:cNvPr id="3" name="Slide Number Placeholder 2">
            <a:extLst>
              <a:ext uri="{FF2B5EF4-FFF2-40B4-BE49-F238E27FC236}">
                <a16:creationId xmlns:a16="http://schemas.microsoft.com/office/drawing/2014/main" id="{AB27797C-28E9-C11F-9AA1-0A29C1044C48}"/>
              </a:ext>
            </a:extLst>
          </p:cNvPr>
          <p:cNvSpPr>
            <a:spLocks noGrp="1"/>
          </p:cNvSpPr>
          <p:nvPr>
            <p:ph type="sldNum" sz="quarter" idx="12"/>
          </p:nvPr>
        </p:nvSpPr>
        <p:spPr/>
        <p:txBody>
          <a:bodyPr/>
          <a:lstStyle/>
          <a:p>
            <a:fld id="{A70DEF81-83BD-4947-8AFC-3B6E194E089D}" type="slidenum">
              <a:rPr lang="en-US" smtClean="0"/>
              <a:pPr/>
              <a:t>2</a:t>
            </a:fld>
            <a:endParaRPr lang="en-US" dirty="0"/>
          </a:p>
        </p:txBody>
      </p:sp>
    </p:spTree>
    <p:extLst>
      <p:ext uri="{BB962C8B-B14F-4D97-AF65-F5344CB8AC3E}">
        <p14:creationId xmlns:p14="http://schemas.microsoft.com/office/powerpoint/2010/main" val="544820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B8F20-ECDA-2ED0-D7D5-383EDAB55F79}"/>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7A221A5B-792F-8027-7B65-97C106271B86}"/>
              </a:ext>
            </a:extLst>
          </p:cNvPr>
          <p:cNvSpPr>
            <a:spLocks noGrp="1"/>
          </p:cNvSpPr>
          <p:nvPr>
            <p:ph idx="1"/>
          </p:nvPr>
        </p:nvSpPr>
        <p:spPr/>
        <p:txBody>
          <a:bodyPr>
            <a:normAutofit fontScale="92500"/>
          </a:bodyPr>
          <a:lstStyle/>
          <a:p>
            <a:r>
              <a:rPr lang="en-US" dirty="0">
                <a:effectLst/>
                <a:latin typeface="Calibri" panose="020F0502020204030204" pitchFamily="34" charset="0"/>
                <a:ea typeface="Times New Roman" panose="02020603050405020304" pitchFamily="18" charset="0"/>
              </a:rPr>
              <a:t>Program approval by the TEA and KBOR is specifically for the purposes of funding eligibility </a:t>
            </a:r>
          </a:p>
          <a:p>
            <a:pPr lvl="1"/>
            <a:r>
              <a:rPr lang="en-US" dirty="0">
                <a:effectLst/>
                <a:latin typeface="Calibri" panose="020F0502020204030204" pitchFamily="34" charset="0"/>
                <a:ea typeface="Times New Roman" panose="02020603050405020304" pitchFamily="18" charset="0"/>
              </a:rPr>
              <a:t>State funding – Tiered/Non-Tiered, state grants, Excel in CTE, etc.</a:t>
            </a:r>
          </a:p>
          <a:p>
            <a:pPr lvl="1"/>
            <a:r>
              <a:rPr lang="en-US" dirty="0">
                <a:effectLst/>
                <a:latin typeface="Calibri" panose="020F0502020204030204" pitchFamily="34" charset="0"/>
                <a:ea typeface="Times New Roman" panose="02020603050405020304" pitchFamily="18" charset="0"/>
              </a:rPr>
              <a:t>Federal funding – Technical programs must be TEA/KBOR approved for Perkins funds </a:t>
            </a:r>
          </a:p>
          <a:p>
            <a:r>
              <a:rPr lang="en-US" dirty="0">
                <a:effectLst/>
                <a:latin typeface="Calibri" panose="020F0502020204030204" pitchFamily="34" charset="0"/>
                <a:ea typeface="Times New Roman" panose="02020603050405020304" pitchFamily="18" charset="0"/>
              </a:rPr>
              <a:t>Institutions can offer any program approved by your Board of Trustees and your accrediting bodies</a:t>
            </a:r>
          </a:p>
          <a:p>
            <a:r>
              <a:rPr lang="en-US" dirty="0">
                <a:latin typeface="Calibri" panose="020F0502020204030204" pitchFamily="34" charset="0"/>
                <a:ea typeface="Times New Roman" panose="02020603050405020304" pitchFamily="18" charset="0"/>
              </a:rPr>
              <a:t>2019 Program Review: programs were not discontinued by the TEA, programs were no longer eligible for technical funding</a:t>
            </a:r>
          </a:p>
          <a:p>
            <a:pPr lvl="1"/>
            <a:r>
              <a:rPr lang="en-US" dirty="0">
                <a:effectLst/>
                <a:latin typeface="Calibri" panose="020F0502020204030204" pitchFamily="34" charset="0"/>
                <a:ea typeface="Times New Roman" panose="02020603050405020304" pitchFamily="18" charset="0"/>
                <a:hlinkClick r:id="rId2"/>
              </a:rPr>
              <a:t>https://www.kansasregents.org/resources/Programs_moving_from_Technical_to_Non-Technical_Status.pdf</a:t>
            </a:r>
            <a:endParaRPr lang="en-US" dirty="0">
              <a:effectLst/>
              <a:latin typeface="Calibri" panose="020F0502020204030204" pitchFamily="34" charset="0"/>
              <a:ea typeface="Times New Roman" panose="02020603050405020304" pitchFamily="18" charset="0"/>
            </a:endParaRPr>
          </a:p>
          <a:p>
            <a:pPr lvl="1"/>
            <a:r>
              <a:rPr lang="en-US" dirty="0">
                <a:effectLst/>
                <a:latin typeface="Calibri" panose="020F0502020204030204" pitchFamily="34" charset="0"/>
                <a:ea typeface="Times New Roman" panose="02020603050405020304" pitchFamily="18" charset="0"/>
              </a:rPr>
              <a:t>Anticipate that Program Reviews will resume, using AY2022 – AY2024 data</a:t>
            </a:r>
          </a:p>
          <a:p>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82C2856-55CD-5D5A-CF7B-5A3317CF81AB}"/>
              </a:ext>
            </a:extLst>
          </p:cNvPr>
          <p:cNvSpPr>
            <a:spLocks noGrp="1"/>
          </p:cNvSpPr>
          <p:nvPr>
            <p:ph type="sldNum" sz="quarter" idx="12"/>
          </p:nvPr>
        </p:nvSpPr>
        <p:spPr/>
        <p:txBody>
          <a:bodyPr/>
          <a:lstStyle/>
          <a:p>
            <a:fld id="{A70DEF81-83BD-4947-8AFC-3B6E194E089D}" type="slidenum">
              <a:rPr lang="en-US" smtClean="0"/>
              <a:pPr/>
              <a:t>3</a:t>
            </a:fld>
            <a:endParaRPr lang="en-US" dirty="0"/>
          </a:p>
        </p:txBody>
      </p:sp>
    </p:spTree>
    <p:extLst>
      <p:ext uri="{BB962C8B-B14F-4D97-AF65-F5344CB8AC3E}">
        <p14:creationId xmlns:p14="http://schemas.microsoft.com/office/powerpoint/2010/main" val="4868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817-BD77-8471-3FC6-5C4B98691688}"/>
              </a:ext>
            </a:extLst>
          </p:cNvPr>
          <p:cNvSpPr>
            <a:spLocks noGrp="1"/>
          </p:cNvSpPr>
          <p:nvPr>
            <p:ph type="title"/>
          </p:nvPr>
        </p:nvSpPr>
        <p:spPr/>
        <p:txBody>
          <a:bodyPr/>
          <a:lstStyle/>
          <a:p>
            <a:r>
              <a:rPr lang="en-US" dirty="0"/>
              <a:t>Overview continued…</a:t>
            </a:r>
          </a:p>
        </p:txBody>
      </p:sp>
      <p:sp>
        <p:nvSpPr>
          <p:cNvPr id="3" name="Content Placeholder 2">
            <a:extLst>
              <a:ext uri="{FF2B5EF4-FFF2-40B4-BE49-F238E27FC236}">
                <a16:creationId xmlns:a16="http://schemas.microsoft.com/office/drawing/2014/main" id="{43D14AED-BCF6-9B14-54FC-07FB922AA343}"/>
              </a:ext>
            </a:extLst>
          </p:cNvPr>
          <p:cNvSpPr>
            <a:spLocks noGrp="1"/>
          </p:cNvSpPr>
          <p:nvPr>
            <p:ph idx="1"/>
          </p:nvPr>
        </p:nvSpPr>
        <p:spPr/>
        <p:txBody>
          <a:bodyPr>
            <a:normAutofit/>
          </a:bodyPr>
          <a:lstStyle/>
          <a:p>
            <a:r>
              <a:rPr lang="en-US" sz="2400" dirty="0">
                <a:latin typeface="Calibri" panose="020F0502020204030204" pitchFamily="34" charset="0"/>
                <a:ea typeface="Calibri" panose="020F0502020204030204" pitchFamily="34" charset="0"/>
              </a:rPr>
              <a:t>All new program forms are located at </a:t>
            </a:r>
            <a:r>
              <a:rPr lang="en-US" sz="2400" dirty="0">
                <a:latin typeface="Calibri" panose="020F0502020204030204" pitchFamily="34" charset="0"/>
                <a:ea typeface="Calibri" panose="020F0502020204030204" pitchFamily="34" charset="0"/>
                <a:hlinkClick r:id="rId2"/>
              </a:rPr>
              <a:t>https://www.kansasregents.org/academic_affairs/new_program_approval</a:t>
            </a:r>
            <a:endParaRPr lang="en-US" sz="2400" dirty="0">
              <a:latin typeface="Calibri" panose="020F0502020204030204" pitchFamily="34" charset="0"/>
              <a:ea typeface="Calibri" panose="020F0502020204030204" pitchFamily="34" charset="0"/>
            </a:endParaRPr>
          </a:p>
          <a:p>
            <a:r>
              <a:rPr lang="en-US" sz="2400" dirty="0">
                <a:latin typeface="Calibri" panose="020F0502020204030204" pitchFamily="34" charset="0"/>
                <a:ea typeface="Calibri" panose="020F0502020204030204" pitchFamily="34" charset="0"/>
              </a:rPr>
              <a:t>Always start with the most updated forms at the above link – expect updates</a:t>
            </a:r>
          </a:p>
          <a:p>
            <a:r>
              <a:rPr lang="en-US" sz="2400" dirty="0">
                <a:latin typeface="Calibri" panose="020F0502020204030204" pitchFamily="34" charset="0"/>
                <a:ea typeface="Calibri" panose="020F0502020204030204" pitchFamily="34" charset="0"/>
              </a:rPr>
              <a:t>Program Approval Schedule for 2024-2025 is posted</a:t>
            </a:r>
          </a:p>
          <a:p>
            <a:pPr lvl="1"/>
            <a:r>
              <a:rPr lang="en-US" sz="2000" dirty="0">
                <a:latin typeface="Calibri" panose="020F0502020204030204" pitchFamily="34" charset="0"/>
                <a:ea typeface="Calibri" panose="020F0502020204030204" pitchFamily="34" charset="0"/>
              </a:rPr>
              <a:t>First paperwork deadline for Program Alert is July 18</a:t>
            </a:r>
          </a:p>
          <a:p>
            <a:pPr lvl="1"/>
            <a:r>
              <a:rPr lang="en-US" sz="2000" dirty="0">
                <a:latin typeface="Calibri" panose="020F0502020204030204" pitchFamily="34" charset="0"/>
                <a:ea typeface="Calibri" panose="020F0502020204030204" pitchFamily="34" charset="0"/>
              </a:rPr>
              <a:t>Please submit programs prior to the paperwork deadline for review and feedback</a:t>
            </a:r>
          </a:p>
          <a:p>
            <a:r>
              <a:rPr lang="en-US" sz="2400" dirty="0">
                <a:latin typeface="Calibri" panose="020F0502020204030204" pitchFamily="34" charset="0"/>
                <a:ea typeface="Calibri" panose="020F0502020204030204" pitchFamily="34" charset="0"/>
              </a:rPr>
              <a:t>Program approval by the Program &amp; Curriculum Committee, the TEA, and KBOR takes two months (one exception due to no October KBOR meeting)</a:t>
            </a:r>
          </a:p>
          <a:p>
            <a:r>
              <a:rPr lang="en-US" sz="2400" dirty="0">
                <a:latin typeface="Calibri" panose="020F0502020204030204" pitchFamily="34" charset="0"/>
                <a:ea typeface="Calibri" panose="020F0502020204030204" pitchFamily="34" charset="0"/>
              </a:rPr>
              <a:t>Short-term programs are still approved by KBOR staff and requires a CA5 application (at the link above)</a:t>
            </a:r>
          </a:p>
          <a:p>
            <a:endParaRPr lang="en-US" dirty="0"/>
          </a:p>
        </p:txBody>
      </p:sp>
      <p:sp>
        <p:nvSpPr>
          <p:cNvPr id="4" name="Slide Number Placeholder 3">
            <a:extLst>
              <a:ext uri="{FF2B5EF4-FFF2-40B4-BE49-F238E27FC236}">
                <a16:creationId xmlns:a16="http://schemas.microsoft.com/office/drawing/2014/main" id="{B57BA561-80C6-43AA-3AB3-2E7EA2D8FB8D}"/>
              </a:ext>
            </a:extLst>
          </p:cNvPr>
          <p:cNvSpPr>
            <a:spLocks noGrp="1"/>
          </p:cNvSpPr>
          <p:nvPr>
            <p:ph type="sldNum" sz="quarter" idx="12"/>
          </p:nvPr>
        </p:nvSpPr>
        <p:spPr/>
        <p:txBody>
          <a:bodyPr/>
          <a:lstStyle/>
          <a:p>
            <a:fld id="{A70DEF81-83BD-4947-8AFC-3B6E194E089D}" type="slidenum">
              <a:rPr lang="en-US" smtClean="0"/>
              <a:pPr/>
              <a:t>4</a:t>
            </a:fld>
            <a:endParaRPr lang="en-US" dirty="0"/>
          </a:p>
        </p:txBody>
      </p:sp>
    </p:spTree>
    <p:extLst>
      <p:ext uri="{BB962C8B-B14F-4D97-AF65-F5344CB8AC3E}">
        <p14:creationId xmlns:p14="http://schemas.microsoft.com/office/powerpoint/2010/main" val="2331910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64115-02D4-F3D4-E760-7F889C27AD8A}"/>
              </a:ext>
            </a:extLst>
          </p:cNvPr>
          <p:cNvSpPr>
            <a:spLocks noGrp="1"/>
          </p:cNvSpPr>
          <p:nvPr>
            <p:ph type="title"/>
          </p:nvPr>
        </p:nvSpPr>
        <p:spPr/>
        <p:txBody>
          <a:bodyPr/>
          <a:lstStyle/>
          <a:p>
            <a:r>
              <a:rPr lang="en-US" dirty="0"/>
              <a:t>Overview continued…</a:t>
            </a:r>
          </a:p>
        </p:txBody>
      </p:sp>
      <p:sp>
        <p:nvSpPr>
          <p:cNvPr id="3" name="Content Placeholder 2">
            <a:extLst>
              <a:ext uri="{FF2B5EF4-FFF2-40B4-BE49-F238E27FC236}">
                <a16:creationId xmlns:a16="http://schemas.microsoft.com/office/drawing/2014/main" id="{7191E36D-EC11-5AA6-D3E0-31550A73CA32}"/>
              </a:ext>
            </a:extLst>
          </p:cNvPr>
          <p:cNvSpPr>
            <a:spLocks noGrp="1"/>
          </p:cNvSpPr>
          <p:nvPr>
            <p:ph idx="1"/>
          </p:nvPr>
        </p:nvSpPr>
        <p:spPr/>
        <p:txBody>
          <a:bodyPr>
            <a:normAutofit/>
          </a:bodyPr>
          <a:lstStyle/>
          <a:p>
            <a:r>
              <a:rPr lang="en-US" sz="2800" dirty="0">
                <a:latin typeface="Calibri" panose="020F0502020204030204" pitchFamily="34" charset="0"/>
                <a:ea typeface="Calibri" panose="020F0502020204030204" pitchFamily="34" charset="0"/>
              </a:rPr>
              <a:t>The focus today is on proposing Technical Programs </a:t>
            </a:r>
          </a:p>
          <a:p>
            <a:r>
              <a:rPr lang="en-US" sz="2800" dirty="0">
                <a:effectLst/>
                <a:latin typeface="Calibri" panose="020F0502020204030204" pitchFamily="34" charset="0"/>
                <a:ea typeface="Calibri" panose="020F0502020204030204" pitchFamily="34" charset="0"/>
              </a:rPr>
              <a:t>Technical program criteria is located at </a:t>
            </a:r>
            <a:r>
              <a:rPr lang="en-US" sz="2800" dirty="0">
                <a:effectLst/>
                <a:latin typeface="Calibri" panose="020F0502020204030204" pitchFamily="34" charset="0"/>
                <a:ea typeface="Calibri" panose="020F0502020204030204" pitchFamily="34" charset="0"/>
                <a:hlinkClick r:id="rId2"/>
              </a:rPr>
              <a:t>https://www.kansasregents.org/workforce_development/technical_education_authority</a:t>
            </a:r>
            <a:endParaRPr lang="en-US" sz="2800" dirty="0">
              <a:effectLst/>
              <a:latin typeface="Calibri" panose="020F0502020204030204" pitchFamily="34" charset="0"/>
              <a:ea typeface="Calibri" panose="020F0502020204030204" pitchFamily="34" charset="0"/>
            </a:endParaRPr>
          </a:p>
          <a:p>
            <a:pPr lvl="1"/>
            <a:r>
              <a:rPr lang="en-US" i="1" dirty="0"/>
              <a:t>Be designed to prepare individuals for gainful employment in current or emerging </a:t>
            </a:r>
            <a:r>
              <a:rPr lang="en-US" i="1" u="sng" dirty="0">
                <a:solidFill>
                  <a:schemeClr val="accent6">
                    <a:lumMod val="60000"/>
                    <a:lumOff val="40000"/>
                  </a:schemeClr>
                </a:solidFill>
              </a:rPr>
              <a:t>technical occupations</a:t>
            </a:r>
            <a:r>
              <a:rPr lang="en-US" i="1" dirty="0">
                <a:solidFill>
                  <a:schemeClr val="accent6">
                    <a:lumMod val="60000"/>
                    <a:lumOff val="40000"/>
                  </a:schemeClr>
                </a:solidFill>
              </a:rPr>
              <a:t> </a:t>
            </a:r>
            <a:r>
              <a:rPr lang="en-US" i="1" u="sng" dirty="0">
                <a:solidFill>
                  <a:srgbClr val="549587"/>
                </a:solidFill>
              </a:rPr>
              <a:t>requiring other than a baccalaureate or advanced degree; </a:t>
            </a:r>
          </a:p>
          <a:p>
            <a:pPr lvl="1"/>
            <a:r>
              <a:rPr lang="en-US" i="1" dirty="0"/>
              <a:t>Lead to technical proficiency, an occupationally specific industry-recognized certification, a certificate award level, or an associate degree; and </a:t>
            </a:r>
          </a:p>
          <a:p>
            <a:pPr lvl="1"/>
            <a:r>
              <a:rPr lang="en-US" i="1" dirty="0"/>
              <a:t>Be delivered by an eligible institution</a:t>
            </a:r>
          </a:p>
        </p:txBody>
      </p:sp>
      <p:sp>
        <p:nvSpPr>
          <p:cNvPr id="4" name="Slide Number Placeholder 3">
            <a:extLst>
              <a:ext uri="{FF2B5EF4-FFF2-40B4-BE49-F238E27FC236}">
                <a16:creationId xmlns:a16="http://schemas.microsoft.com/office/drawing/2014/main" id="{66F42021-FE15-148E-445A-DDBD89534FC3}"/>
              </a:ext>
            </a:extLst>
          </p:cNvPr>
          <p:cNvSpPr>
            <a:spLocks noGrp="1"/>
          </p:cNvSpPr>
          <p:nvPr>
            <p:ph type="sldNum" sz="quarter" idx="12"/>
          </p:nvPr>
        </p:nvSpPr>
        <p:spPr/>
        <p:txBody>
          <a:bodyPr/>
          <a:lstStyle/>
          <a:p>
            <a:fld id="{A70DEF81-83BD-4947-8AFC-3B6E194E089D}" type="slidenum">
              <a:rPr lang="en-US" smtClean="0"/>
              <a:pPr/>
              <a:t>5</a:t>
            </a:fld>
            <a:endParaRPr lang="en-US" dirty="0"/>
          </a:p>
        </p:txBody>
      </p:sp>
    </p:spTree>
    <p:extLst>
      <p:ext uri="{BB962C8B-B14F-4D97-AF65-F5344CB8AC3E}">
        <p14:creationId xmlns:p14="http://schemas.microsoft.com/office/powerpoint/2010/main" val="3413220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A838-A99F-1C29-93DD-B7EA51C087AA}"/>
              </a:ext>
            </a:extLst>
          </p:cNvPr>
          <p:cNvSpPr>
            <a:spLocks noGrp="1"/>
          </p:cNvSpPr>
          <p:nvPr>
            <p:ph type="title"/>
          </p:nvPr>
        </p:nvSpPr>
        <p:spPr/>
        <p:txBody>
          <a:bodyPr/>
          <a:lstStyle/>
          <a:p>
            <a:r>
              <a:rPr lang="en-US" dirty="0"/>
              <a:t>Overview continued…</a:t>
            </a:r>
          </a:p>
        </p:txBody>
      </p:sp>
      <p:sp>
        <p:nvSpPr>
          <p:cNvPr id="3" name="Content Placeholder 2">
            <a:extLst>
              <a:ext uri="{FF2B5EF4-FFF2-40B4-BE49-F238E27FC236}">
                <a16:creationId xmlns:a16="http://schemas.microsoft.com/office/drawing/2014/main" id="{2614FB18-1F8E-27CD-103A-3529ABC49C52}"/>
              </a:ext>
            </a:extLst>
          </p:cNvPr>
          <p:cNvSpPr>
            <a:spLocks noGrp="1"/>
          </p:cNvSpPr>
          <p:nvPr>
            <p:ph idx="1"/>
          </p:nvPr>
        </p:nvSpPr>
        <p:spPr/>
        <p:txBody>
          <a:bodyPr>
            <a:normAutofit fontScale="85000" lnSpcReduction="20000"/>
          </a:bodyPr>
          <a:lstStyle/>
          <a:p>
            <a:r>
              <a:rPr lang="en-US" dirty="0">
                <a:latin typeface="Calibri" panose="020F0502020204030204" pitchFamily="34" charset="0"/>
                <a:ea typeface="Calibri" panose="020F0502020204030204" pitchFamily="34" charset="0"/>
              </a:rPr>
              <a:t>Main question: </a:t>
            </a:r>
            <a:r>
              <a:rPr lang="en-US" sz="2800" dirty="0">
                <a:latin typeface="Calibri" panose="020F0502020204030204" pitchFamily="34" charset="0"/>
                <a:ea typeface="Calibri" panose="020F0502020204030204" pitchFamily="34" charset="0"/>
              </a:rPr>
              <a:t>What is the occupation for which your program will be training? The occupation determines the program</a:t>
            </a:r>
          </a:p>
          <a:p>
            <a:r>
              <a:rPr lang="en-US" sz="2800" dirty="0">
                <a:latin typeface="Calibri" panose="020F0502020204030204" pitchFamily="34" charset="0"/>
                <a:ea typeface="Calibri" panose="020F0502020204030204" pitchFamily="34" charset="0"/>
              </a:rPr>
              <a:t>The occupation and the SOC code (Standard Occupational Classification) it falls under is </a:t>
            </a:r>
            <a:r>
              <a:rPr lang="en-US" sz="2800" b="1" i="1" u="sng" dirty="0">
                <a:latin typeface="Calibri" panose="020F0502020204030204" pitchFamily="34" charset="0"/>
                <a:ea typeface="Calibri" panose="020F0502020204030204" pitchFamily="34" charset="0"/>
              </a:rPr>
              <a:t>the first step </a:t>
            </a:r>
            <a:r>
              <a:rPr lang="en-US" sz="2800" dirty="0">
                <a:latin typeface="Calibri" panose="020F0502020204030204" pitchFamily="34" charset="0"/>
                <a:ea typeface="Calibri" panose="020F0502020204030204" pitchFamily="34" charset="0"/>
              </a:rPr>
              <a:t>in new technical program proposals </a:t>
            </a:r>
          </a:p>
          <a:p>
            <a:pPr lvl="1"/>
            <a:r>
              <a:rPr lang="en-US" dirty="0">
                <a:latin typeface="Calibri" panose="020F0502020204030204" pitchFamily="34" charset="0"/>
                <a:ea typeface="Calibri" panose="020F0502020204030204" pitchFamily="34" charset="0"/>
              </a:rPr>
              <a:t>Once you have established the SOC code, the CIP code(s) (Classification of Instructional Programs) THAT MATCH that SOC can be identified in O*NET</a:t>
            </a:r>
          </a:p>
          <a:p>
            <a:r>
              <a:rPr lang="en-US" dirty="0">
                <a:latin typeface="Calibri" panose="020F0502020204030204" pitchFamily="34" charset="0"/>
                <a:ea typeface="Calibri" panose="020F0502020204030204" pitchFamily="34" charset="0"/>
              </a:rPr>
              <a:t>While the individuals on your Advisory Board may not know the exact SOC code the occupation uses, they do know the job title, and someone at their business knows the job title/occupation they use for job postings, and likely knows the occupation code for reporting unemployment insurance data</a:t>
            </a:r>
          </a:p>
          <a:p>
            <a:r>
              <a:rPr lang="en-US" dirty="0">
                <a:effectLst/>
                <a:latin typeface="Calibri" panose="020F0502020204030204" pitchFamily="34" charset="0"/>
                <a:ea typeface="Calibri" panose="020F0502020204030204" pitchFamily="34" charset="0"/>
              </a:rPr>
              <a:t>Your proposal is </a:t>
            </a:r>
            <a:r>
              <a:rPr lang="en-US" dirty="0">
                <a:latin typeface="Calibri" panose="020F0502020204030204" pitchFamily="34" charset="0"/>
                <a:ea typeface="Calibri" panose="020F0502020204030204" pitchFamily="34" charset="0"/>
              </a:rPr>
              <a:t>addressing</a:t>
            </a:r>
          </a:p>
          <a:p>
            <a:pPr lvl="1"/>
            <a:r>
              <a:rPr lang="en-US" sz="1900" dirty="0">
                <a:latin typeface="Calibri" panose="020F0502020204030204" pitchFamily="34" charset="0"/>
                <a:ea typeface="Calibri" panose="020F0502020204030204" pitchFamily="34" charset="0"/>
              </a:rPr>
              <a:t>There is unmet demand in this occupation, and </a:t>
            </a:r>
          </a:p>
          <a:p>
            <a:pPr lvl="1"/>
            <a:r>
              <a:rPr lang="en-US" sz="1900" dirty="0">
                <a:latin typeface="Calibri" panose="020F0502020204030204" pitchFamily="34" charset="0"/>
                <a:ea typeface="Calibri" panose="020F0502020204030204" pitchFamily="34" charset="0"/>
              </a:rPr>
              <a:t>The level of education and industry-recognized certifications being proposed is </a:t>
            </a:r>
            <a:r>
              <a:rPr lang="en-US" sz="1900" b="1" i="1" u="sng" dirty="0">
                <a:latin typeface="Calibri" panose="020F0502020204030204" pitchFamily="34" charset="0"/>
                <a:ea typeface="Calibri" panose="020F0502020204030204" pitchFamily="34" charset="0"/>
              </a:rPr>
              <a:t>the</a:t>
            </a:r>
            <a:r>
              <a:rPr lang="en-US" sz="1900" dirty="0">
                <a:latin typeface="Calibri" panose="020F0502020204030204" pitchFamily="34" charset="0"/>
                <a:ea typeface="Calibri" panose="020F0502020204030204" pitchFamily="34" charset="0"/>
              </a:rPr>
              <a:t> specific level necessary to meet that demand, and</a:t>
            </a:r>
          </a:p>
          <a:p>
            <a:pPr lvl="1"/>
            <a:r>
              <a:rPr lang="en-US" sz="1900" dirty="0">
                <a:latin typeface="Calibri" panose="020F0502020204030204" pitchFamily="34" charset="0"/>
                <a:ea typeface="Calibri" panose="020F0502020204030204" pitchFamily="34" charset="0"/>
              </a:rPr>
              <a:t>The information presented demonstrates how the above was established</a:t>
            </a:r>
          </a:p>
          <a:p>
            <a:endParaRPr lang="en-US" dirty="0"/>
          </a:p>
        </p:txBody>
      </p:sp>
      <p:sp>
        <p:nvSpPr>
          <p:cNvPr id="4" name="Slide Number Placeholder 3">
            <a:extLst>
              <a:ext uri="{FF2B5EF4-FFF2-40B4-BE49-F238E27FC236}">
                <a16:creationId xmlns:a16="http://schemas.microsoft.com/office/drawing/2014/main" id="{A138BAA1-AE13-1694-01C3-F3D7911D7073}"/>
              </a:ext>
            </a:extLst>
          </p:cNvPr>
          <p:cNvSpPr>
            <a:spLocks noGrp="1"/>
          </p:cNvSpPr>
          <p:nvPr>
            <p:ph type="sldNum" sz="quarter" idx="12"/>
          </p:nvPr>
        </p:nvSpPr>
        <p:spPr/>
        <p:txBody>
          <a:bodyPr/>
          <a:lstStyle/>
          <a:p>
            <a:fld id="{A70DEF81-83BD-4947-8AFC-3B6E194E089D}" type="slidenum">
              <a:rPr lang="en-US" smtClean="0"/>
              <a:pPr/>
              <a:t>6</a:t>
            </a:fld>
            <a:endParaRPr lang="en-US" dirty="0"/>
          </a:p>
        </p:txBody>
      </p:sp>
    </p:spTree>
    <p:extLst>
      <p:ext uri="{BB962C8B-B14F-4D97-AF65-F5344CB8AC3E}">
        <p14:creationId xmlns:p14="http://schemas.microsoft.com/office/powerpoint/2010/main" val="1392445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49E11-F8D2-FA40-F547-D665B488E90E}"/>
              </a:ext>
            </a:extLst>
          </p:cNvPr>
          <p:cNvSpPr>
            <a:spLocks noGrp="1"/>
          </p:cNvSpPr>
          <p:nvPr>
            <p:ph type="title"/>
          </p:nvPr>
        </p:nvSpPr>
        <p:spPr/>
        <p:txBody>
          <a:bodyPr/>
          <a:lstStyle/>
          <a:p>
            <a:r>
              <a:rPr lang="en-US" dirty="0"/>
              <a:t>CA1 Form Review – General Information</a:t>
            </a:r>
          </a:p>
        </p:txBody>
      </p:sp>
      <p:sp>
        <p:nvSpPr>
          <p:cNvPr id="3" name="Content Placeholder 2">
            <a:extLst>
              <a:ext uri="{FF2B5EF4-FFF2-40B4-BE49-F238E27FC236}">
                <a16:creationId xmlns:a16="http://schemas.microsoft.com/office/drawing/2014/main" id="{60BA310A-52CE-F752-1603-1BBC46C71DCE}"/>
              </a:ext>
            </a:extLst>
          </p:cNvPr>
          <p:cNvSpPr>
            <a:spLocks noGrp="1"/>
          </p:cNvSpPr>
          <p:nvPr>
            <p:ph idx="1"/>
          </p:nvPr>
        </p:nvSpPr>
        <p:spPr/>
        <p:txBody>
          <a:bodyPr>
            <a:normAutofit/>
          </a:bodyPr>
          <a:lstStyle/>
          <a:p>
            <a:r>
              <a:rPr lang="en-US" dirty="0"/>
              <a:t>Verify CIP on National </a:t>
            </a:r>
            <a:r>
              <a:rPr lang="en-US"/>
              <a:t>Center for </a:t>
            </a:r>
            <a:r>
              <a:rPr lang="en-US" dirty="0"/>
              <a:t>Education Statistics (NCES) to ensure description matches (link on CA1 takes you directly to the CIP code review </a:t>
            </a:r>
            <a:r>
              <a:rPr lang="en-US" u="sng" dirty="0">
                <a:solidFill>
                  <a:srgbClr val="0563C1"/>
                </a:solidFill>
                <a:effectLst/>
                <a:ea typeface="Times New Roman" panose="02020603050405020304" pitchFamily="18" charset="0"/>
                <a:hlinkClick r:id="rId2"/>
              </a:rPr>
              <a:t>nces.ed.gov/</a:t>
            </a:r>
            <a:r>
              <a:rPr lang="en-US" u="sng" dirty="0" err="1">
                <a:solidFill>
                  <a:srgbClr val="0563C1"/>
                </a:solidFill>
                <a:effectLst/>
                <a:ea typeface="Times New Roman" panose="02020603050405020304" pitchFamily="18" charset="0"/>
                <a:hlinkClick r:id="rId2"/>
              </a:rPr>
              <a:t>ipeds</a:t>
            </a:r>
            <a:r>
              <a:rPr lang="en-US" dirty="0"/>
              <a:t>)</a:t>
            </a:r>
          </a:p>
          <a:p>
            <a:r>
              <a:rPr lang="en-US" dirty="0"/>
              <a:t>Verify SOC on O*NET to ensure description matches (link on CA1 takes you to the O*NET Online homepage </a:t>
            </a:r>
            <a:r>
              <a:rPr lang="en-US" dirty="0">
                <a:hlinkClick r:id="rId3"/>
              </a:rPr>
              <a:t>https://www.onetonline.org/</a:t>
            </a:r>
            <a:r>
              <a:rPr lang="en-US" dirty="0"/>
              <a:t>)</a:t>
            </a:r>
          </a:p>
          <a:p>
            <a:r>
              <a:rPr lang="en-US" dirty="0"/>
              <a:t>Match CIP to SOC on O*NET (use “Education” link in the Crosswalks section)</a:t>
            </a:r>
          </a:p>
        </p:txBody>
      </p:sp>
      <p:sp>
        <p:nvSpPr>
          <p:cNvPr id="4" name="Slide Number Placeholder 3">
            <a:extLst>
              <a:ext uri="{FF2B5EF4-FFF2-40B4-BE49-F238E27FC236}">
                <a16:creationId xmlns:a16="http://schemas.microsoft.com/office/drawing/2014/main" id="{E7CA5652-6C2D-97B9-AE85-DDFE50C2AEDA}"/>
              </a:ext>
            </a:extLst>
          </p:cNvPr>
          <p:cNvSpPr>
            <a:spLocks noGrp="1"/>
          </p:cNvSpPr>
          <p:nvPr>
            <p:ph type="sldNum" sz="quarter" idx="12"/>
          </p:nvPr>
        </p:nvSpPr>
        <p:spPr/>
        <p:txBody>
          <a:bodyPr/>
          <a:lstStyle/>
          <a:p>
            <a:fld id="{A70DEF81-83BD-4947-8AFC-3B6E194E089D}" type="slidenum">
              <a:rPr lang="en-US" smtClean="0"/>
              <a:pPr/>
              <a:t>7</a:t>
            </a:fld>
            <a:endParaRPr lang="en-US" dirty="0"/>
          </a:p>
        </p:txBody>
      </p:sp>
    </p:spTree>
    <p:extLst>
      <p:ext uri="{BB962C8B-B14F-4D97-AF65-F5344CB8AC3E}">
        <p14:creationId xmlns:p14="http://schemas.microsoft.com/office/powerpoint/2010/main" val="2293116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1880C-709C-29DA-ED0F-6052F515E3CF}"/>
              </a:ext>
            </a:extLst>
          </p:cNvPr>
          <p:cNvSpPr>
            <a:spLocks noGrp="1"/>
          </p:cNvSpPr>
          <p:nvPr>
            <p:ph type="title"/>
          </p:nvPr>
        </p:nvSpPr>
        <p:spPr/>
        <p:txBody>
          <a:bodyPr/>
          <a:lstStyle/>
          <a:p>
            <a:r>
              <a:rPr lang="en-US" dirty="0"/>
              <a:t>CA1 Form Review – General Information continued…</a:t>
            </a:r>
          </a:p>
        </p:txBody>
      </p:sp>
      <p:sp>
        <p:nvSpPr>
          <p:cNvPr id="3" name="Content Placeholder 2">
            <a:extLst>
              <a:ext uri="{FF2B5EF4-FFF2-40B4-BE49-F238E27FC236}">
                <a16:creationId xmlns:a16="http://schemas.microsoft.com/office/drawing/2014/main" id="{8D5B48B4-2C17-0F80-A003-9B87FD8F1A5F}"/>
              </a:ext>
            </a:extLst>
          </p:cNvPr>
          <p:cNvSpPr>
            <a:spLocks noGrp="1"/>
          </p:cNvSpPr>
          <p:nvPr>
            <p:ph idx="1"/>
          </p:nvPr>
        </p:nvSpPr>
        <p:spPr/>
        <p:txBody>
          <a:bodyPr>
            <a:normAutofit/>
          </a:bodyPr>
          <a:lstStyle/>
          <a:p>
            <a:r>
              <a:rPr lang="en-US" dirty="0"/>
              <a:t>Kansas Department of Labor 10-Year Occupational Outlook to verify education level fits the definition of a Technical program (link in the “Demand” section of the CA1 takes you to the Kansas Labor Information Center (KLIC) </a:t>
            </a:r>
            <a:r>
              <a:rPr lang="en-US" u="sng" dirty="0">
                <a:solidFill>
                  <a:srgbClr val="0563C1"/>
                </a:solidFill>
                <a:effectLst/>
                <a:ea typeface="Times New Roman" panose="02020603050405020304" pitchFamily="18" charset="0"/>
                <a:hlinkClick r:id="rId2"/>
              </a:rPr>
              <a:t>https://klic.dol.ks.gov</a:t>
            </a:r>
            <a:r>
              <a:rPr lang="en-US" u="sng" dirty="0">
                <a:solidFill>
                  <a:srgbClr val="0563C1"/>
                </a:solidFill>
                <a:effectLst/>
                <a:ea typeface="Times New Roman" panose="02020603050405020304" pitchFamily="18" charset="0"/>
              </a:rPr>
              <a:t>)</a:t>
            </a:r>
            <a:endParaRPr lang="en-US" dirty="0"/>
          </a:p>
          <a:p>
            <a:r>
              <a:rPr lang="en-US" dirty="0"/>
              <a:t>Accrediting agency: provide this information even if the program does not require formal accreditation but requires an approval from another agency </a:t>
            </a:r>
          </a:p>
          <a:p>
            <a:r>
              <a:rPr lang="en-US" dirty="0">
                <a:effectLst/>
                <a:latin typeface="Calibri" panose="020F0502020204030204" pitchFamily="34" charset="0"/>
                <a:ea typeface="Calibri" panose="020F0502020204030204" pitchFamily="34" charset="0"/>
              </a:rPr>
              <a:t>If the program is an aligned program, we would expect that the aligned industry-recognized </a:t>
            </a:r>
            <a:r>
              <a:rPr lang="en-US" dirty="0">
                <a:latin typeface="Calibri" panose="020F0502020204030204" pitchFamily="34" charset="0"/>
                <a:ea typeface="Calibri" panose="020F0502020204030204" pitchFamily="34" charset="0"/>
              </a:rPr>
              <a:t>c</a:t>
            </a:r>
            <a:r>
              <a:rPr lang="en-US" dirty="0">
                <a:effectLst/>
                <a:latin typeface="Calibri" panose="020F0502020204030204" pitchFamily="34" charset="0"/>
                <a:ea typeface="Calibri" panose="020F0502020204030204" pitchFamily="34" charset="0"/>
              </a:rPr>
              <a:t>ertifications are listed</a:t>
            </a:r>
          </a:p>
          <a:p>
            <a:endParaRPr lang="en-US" dirty="0"/>
          </a:p>
          <a:p>
            <a:endParaRPr lang="en-US" dirty="0"/>
          </a:p>
        </p:txBody>
      </p:sp>
      <p:sp>
        <p:nvSpPr>
          <p:cNvPr id="4" name="Slide Number Placeholder 3">
            <a:extLst>
              <a:ext uri="{FF2B5EF4-FFF2-40B4-BE49-F238E27FC236}">
                <a16:creationId xmlns:a16="http://schemas.microsoft.com/office/drawing/2014/main" id="{9869F7DF-FC15-A669-7CBC-E17B18ED5EAD}"/>
              </a:ext>
            </a:extLst>
          </p:cNvPr>
          <p:cNvSpPr>
            <a:spLocks noGrp="1"/>
          </p:cNvSpPr>
          <p:nvPr>
            <p:ph type="sldNum" sz="quarter" idx="12"/>
          </p:nvPr>
        </p:nvSpPr>
        <p:spPr/>
        <p:txBody>
          <a:bodyPr/>
          <a:lstStyle/>
          <a:p>
            <a:fld id="{A70DEF81-83BD-4947-8AFC-3B6E194E089D}" type="slidenum">
              <a:rPr lang="en-US" smtClean="0"/>
              <a:pPr/>
              <a:t>8</a:t>
            </a:fld>
            <a:endParaRPr lang="en-US" dirty="0"/>
          </a:p>
        </p:txBody>
      </p:sp>
    </p:spTree>
    <p:extLst>
      <p:ext uri="{BB962C8B-B14F-4D97-AF65-F5344CB8AC3E}">
        <p14:creationId xmlns:p14="http://schemas.microsoft.com/office/powerpoint/2010/main" val="3427194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DCF56-4B1F-4298-F4A3-898E516E5CE7}"/>
              </a:ext>
            </a:extLst>
          </p:cNvPr>
          <p:cNvSpPr>
            <a:spLocks noGrp="1"/>
          </p:cNvSpPr>
          <p:nvPr>
            <p:ph type="title"/>
          </p:nvPr>
        </p:nvSpPr>
        <p:spPr/>
        <p:txBody>
          <a:bodyPr/>
          <a:lstStyle/>
          <a:p>
            <a:r>
              <a:rPr lang="en-US" dirty="0"/>
              <a:t>Program Rationale and Program Description and Requirements</a:t>
            </a:r>
          </a:p>
        </p:txBody>
      </p:sp>
      <p:sp>
        <p:nvSpPr>
          <p:cNvPr id="3" name="Content Placeholder 2">
            <a:extLst>
              <a:ext uri="{FF2B5EF4-FFF2-40B4-BE49-F238E27FC236}">
                <a16:creationId xmlns:a16="http://schemas.microsoft.com/office/drawing/2014/main" id="{B2C0C42B-9138-2B38-18BC-AFA4BE52B266}"/>
              </a:ext>
            </a:extLst>
          </p:cNvPr>
          <p:cNvSpPr>
            <a:spLocks noGrp="1"/>
          </p:cNvSpPr>
          <p:nvPr>
            <p:ph idx="1"/>
          </p:nvPr>
        </p:nvSpPr>
        <p:spPr/>
        <p:txBody>
          <a:bodyPr>
            <a:normAutofit fontScale="85000" lnSpcReduction="10000"/>
          </a:bodyPr>
          <a:lstStyle/>
          <a:p>
            <a:r>
              <a:rPr lang="en-US" dirty="0"/>
              <a:t>Why are you proposing this program, right now, who requested it and who helped develop it?</a:t>
            </a:r>
          </a:p>
          <a:p>
            <a:r>
              <a:rPr lang="en-US" dirty="0"/>
              <a:t>The unmet demand for the occupation for which you’re training should be mentioned here</a:t>
            </a:r>
          </a:p>
          <a:p>
            <a:r>
              <a:rPr lang="en-US" dirty="0"/>
              <a:t>Make sure you list the number of projected enrollments you anticipate</a:t>
            </a:r>
          </a:p>
          <a:p>
            <a:pPr lvl="1"/>
            <a:r>
              <a:rPr lang="en-US" sz="2000" dirty="0"/>
              <a:t>It is assumed that this is a projection and not a guarantee – but it demonstrates your plan given all the factors – time, space, faculty resources, funding, etc.</a:t>
            </a:r>
          </a:p>
          <a:p>
            <a:r>
              <a:rPr lang="en-US" dirty="0"/>
              <a:t>One of the main updates from March 2024 (you can see in the header of the CA1) was a re-review of KBOR policy. Specifically mentioned in KBOR policy:</a:t>
            </a:r>
          </a:p>
          <a:p>
            <a:pPr lvl="1"/>
            <a:r>
              <a:rPr lang="en-US" sz="2000" dirty="0"/>
              <a:t>Projected enrollments</a:t>
            </a:r>
          </a:p>
          <a:p>
            <a:pPr lvl="1"/>
            <a:r>
              <a:rPr lang="en-US" sz="2000" dirty="0"/>
              <a:t>Duplicative program applications</a:t>
            </a:r>
          </a:p>
          <a:p>
            <a:pPr lvl="1"/>
            <a:r>
              <a:rPr lang="en-US" sz="2000" dirty="0"/>
              <a:t>Identifying that sufficient clinical sites are available if the program requires those</a:t>
            </a:r>
          </a:p>
          <a:p>
            <a:r>
              <a:rPr lang="en-US" dirty="0"/>
              <a:t>Any work-based learning that is included in your program should be highlighted</a:t>
            </a:r>
          </a:p>
          <a:p>
            <a:pPr lvl="1"/>
            <a:endParaRPr lang="en-US" sz="2000" dirty="0"/>
          </a:p>
        </p:txBody>
      </p:sp>
      <p:sp>
        <p:nvSpPr>
          <p:cNvPr id="4" name="Slide Number Placeholder 3">
            <a:extLst>
              <a:ext uri="{FF2B5EF4-FFF2-40B4-BE49-F238E27FC236}">
                <a16:creationId xmlns:a16="http://schemas.microsoft.com/office/drawing/2014/main" id="{A4DFBF4E-1404-6F5A-F389-523D7AAB7B39}"/>
              </a:ext>
            </a:extLst>
          </p:cNvPr>
          <p:cNvSpPr>
            <a:spLocks noGrp="1"/>
          </p:cNvSpPr>
          <p:nvPr>
            <p:ph type="sldNum" sz="quarter" idx="12"/>
          </p:nvPr>
        </p:nvSpPr>
        <p:spPr/>
        <p:txBody>
          <a:bodyPr/>
          <a:lstStyle/>
          <a:p>
            <a:fld id="{A70DEF81-83BD-4947-8AFC-3B6E194E089D}" type="slidenum">
              <a:rPr lang="en-US" smtClean="0"/>
              <a:pPr/>
              <a:t>9</a:t>
            </a:fld>
            <a:endParaRPr lang="en-US" dirty="0"/>
          </a:p>
        </p:txBody>
      </p:sp>
    </p:spTree>
    <p:extLst>
      <p:ext uri="{BB962C8B-B14F-4D97-AF65-F5344CB8AC3E}">
        <p14:creationId xmlns:p14="http://schemas.microsoft.com/office/powerpoint/2010/main" val="1897805128"/>
      </p:ext>
    </p:extLst>
  </p:cSld>
  <p:clrMapOvr>
    <a:masterClrMapping/>
  </p:clrMapOvr>
</p:sld>
</file>

<file path=ppt/theme/theme1.xml><?xml version="1.0" encoding="utf-8"?>
<a:theme xmlns:a="http://schemas.openxmlformats.org/drawingml/2006/main" name="Office Theme">
  <a:themeElements>
    <a:clrScheme name="KBOR Colors">
      <a:dk1>
        <a:sysClr val="windowText" lastClr="000000"/>
      </a:dk1>
      <a:lt1>
        <a:sysClr val="window" lastClr="FFFFFF"/>
      </a:lt1>
      <a:dk2>
        <a:srgbClr val="44546A"/>
      </a:dk2>
      <a:lt2>
        <a:srgbClr val="E7E6E6"/>
      </a:lt2>
      <a:accent1>
        <a:srgbClr val="003A63"/>
      </a:accent1>
      <a:accent2>
        <a:srgbClr val="D59F0F"/>
      </a:accent2>
      <a:accent3>
        <a:srgbClr val="B9C7D4"/>
      </a:accent3>
      <a:accent4>
        <a:srgbClr val="FFE292"/>
      </a:accent4>
      <a:accent5>
        <a:srgbClr val="919195"/>
      </a:accent5>
      <a:accent6>
        <a:srgbClr val="BF311A"/>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9021</TotalTime>
  <Words>2031</Words>
  <Application>Microsoft Office PowerPoint</Application>
  <PresentationFormat>Widescreen</PresentationFormat>
  <Paragraphs>143</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Submitting New Program Proposals  </vt:lpstr>
      <vt:lpstr>Agenda</vt:lpstr>
      <vt:lpstr>Overview</vt:lpstr>
      <vt:lpstr>Overview continued…</vt:lpstr>
      <vt:lpstr>Overview continued…</vt:lpstr>
      <vt:lpstr>Overview continued…</vt:lpstr>
      <vt:lpstr>CA1 Form Review – General Information</vt:lpstr>
      <vt:lpstr>CA1 Form Review – General Information continued…</vt:lpstr>
      <vt:lpstr>Program Rationale and Program Description and Requirements</vt:lpstr>
      <vt:lpstr>Demand for the Program</vt:lpstr>
      <vt:lpstr>Demand for the Program continued…</vt:lpstr>
      <vt:lpstr>Demand for the Program continued…</vt:lpstr>
      <vt:lpstr>Duplication of Existing Programs</vt:lpstr>
      <vt:lpstr>Program Information</vt:lpstr>
      <vt:lpstr>Cost and Funding for Proposed Program</vt:lpstr>
      <vt:lpstr>Program Review and Assessment</vt:lpstr>
      <vt:lpstr>Program Approval at the Institution Level</vt:lpstr>
      <vt:lpstr>CA1 for Subordinate Credential Approval</vt:lpstr>
      <vt:lpstr>Further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Keith, Matt</dc:creator>
  <cp:lastModifiedBy>Chambers, Charmine</cp:lastModifiedBy>
  <cp:revision>339</cp:revision>
  <cp:lastPrinted>2023-02-28T22:02:49Z</cp:lastPrinted>
  <dcterms:created xsi:type="dcterms:W3CDTF">2020-06-30T19:35:19Z</dcterms:created>
  <dcterms:modified xsi:type="dcterms:W3CDTF">2024-06-27T15:28:55Z</dcterms:modified>
</cp:coreProperties>
</file>