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501" r:id="rId3"/>
    <p:sldId id="475" r:id="rId4"/>
    <p:sldId id="482" r:id="rId5"/>
    <p:sldId id="503" r:id="rId6"/>
    <p:sldId id="498" r:id="rId7"/>
    <p:sldId id="486" r:id="rId8"/>
    <p:sldId id="491" r:id="rId9"/>
    <p:sldId id="504" r:id="rId10"/>
    <p:sldId id="477" r:id="rId11"/>
    <p:sldId id="483" r:id="rId12"/>
    <p:sldId id="476" r:id="rId13"/>
    <p:sldId id="479" r:id="rId14"/>
    <p:sldId id="492" r:id="rId15"/>
    <p:sldId id="496" r:id="rId16"/>
    <p:sldId id="499" r:id="rId17"/>
    <p:sldId id="489" r:id="rId18"/>
    <p:sldId id="481" r:id="rId19"/>
    <p:sldId id="495" r:id="rId20"/>
    <p:sldId id="480" r:id="rId21"/>
    <p:sldId id="494" r:id="rId22"/>
    <p:sldId id="484" r:id="rId23"/>
    <p:sldId id="500" r:id="rId24"/>
    <p:sldId id="493" r:id="rId25"/>
    <p:sldId id="478" r:id="rId26"/>
    <p:sldId id="488" r:id="rId27"/>
    <p:sldId id="487" r:id="rId28"/>
    <p:sldId id="497" r:id="rId29"/>
    <p:sldId id="490" r:id="rId30"/>
    <p:sldId id="502" r:id="rId31"/>
    <p:sldId id="485" r:id="rId3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 id="{0C9A317A-B6C8-4844-9DB7-0A334D7DF667}">
          <p14:sldIdLst>
            <p14:sldId id="256"/>
          </p14:sldIdLst>
        </p14:section>
        <p14:section name="Presentation" id="{30BF749C-8AA7-4932-AD55-03DDDA4FB7DF}">
          <p14:sldIdLst>
            <p14:sldId id="501"/>
            <p14:sldId id="475"/>
            <p14:sldId id="482"/>
            <p14:sldId id="503"/>
            <p14:sldId id="498"/>
            <p14:sldId id="486"/>
            <p14:sldId id="491"/>
            <p14:sldId id="504"/>
            <p14:sldId id="477"/>
            <p14:sldId id="483"/>
            <p14:sldId id="476"/>
            <p14:sldId id="479"/>
            <p14:sldId id="492"/>
            <p14:sldId id="496"/>
            <p14:sldId id="499"/>
            <p14:sldId id="489"/>
            <p14:sldId id="481"/>
            <p14:sldId id="495"/>
            <p14:sldId id="480"/>
            <p14:sldId id="494"/>
            <p14:sldId id="484"/>
            <p14:sldId id="500"/>
            <p14:sldId id="493"/>
            <p14:sldId id="478"/>
            <p14:sldId id="488"/>
            <p14:sldId id="487"/>
            <p14:sldId id="497"/>
            <p14:sldId id="490"/>
            <p14:sldId id="502"/>
            <p14:sldId id="485"/>
          </p14:sldIdLst>
        </p14:section>
        <p14:section name="Untitled Section" id="{7C482D66-178F-4B1D-825F-59529978741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ith, Matt" initials="KM" lastIdx="3" clrIdx="0">
    <p:extLst>
      <p:ext uri="{19B8F6BF-5375-455C-9EA6-DF929625EA0E}">
        <p15:presenceInfo xmlns:p15="http://schemas.microsoft.com/office/powerpoint/2012/main" userId="S::mkeith@ksbor.org::b7596ac1-1e51-40fe-befa-01e9ad1e8a1e" providerId="AD"/>
      </p:ext>
    </p:extLst>
  </p:cmAuthor>
  <p:cmAuthor id="2" name="Miller, Julene" initials="MJ" lastIdx="1" clrIdx="1">
    <p:extLst>
      <p:ext uri="{19B8F6BF-5375-455C-9EA6-DF929625EA0E}">
        <p15:presenceInfo xmlns:p15="http://schemas.microsoft.com/office/powerpoint/2012/main" userId="S::jmiller@ksbor.org::4417935c-6e29-481d-b80a-1eb06f1e4459" providerId="AD"/>
      </p:ext>
    </p:extLst>
  </p:cmAuthor>
  <p:cmAuthor id="3" name="Frisbie, Elaine" initials="FE" lastIdx="2" clrIdx="2">
    <p:extLst>
      <p:ext uri="{19B8F6BF-5375-455C-9EA6-DF929625EA0E}">
        <p15:presenceInfo xmlns:p15="http://schemas.microsoft.com/office/powerpoint/2012/main" userId="S::efrisbie@ksbor.org::ec0e32f1-0625-423a-92c6-42666a89ed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9587"/>
    <a:srgbClr val="003A63"/>
    <a:srgbClr val="D59F0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5" autoAdjust="0"/>
    <p:restoredTop sz="81494" autoAdjust="0"/>
  </p:normalViewPr>
  <p:slideViewPr>
    <p:cSldViewPr snapToGrid="0">
      <p:cViewPr varScale="1">
        <p:scale>
          <a:sx n="42" d="100"/>
          <a:sy n="42" d="100"/>
        </p:scale>
        <p:origin x="2088" y="43"/>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2600"/>
    </p:cViewPr>
  </p:sorterViewPr>
  <p:notesViewPr>
    <p:cSldViewPr snapToGrid="0">
      <p:cViewPr varScale="1">
        <p:scale>
          <a:sx n="50" d="100"/>
          <a:sy n="50" d="100"/>
        </p:scale>
        <p:origin x="2684"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9D27E11-C00C-45B8-9D4D-EF27E8E11E7A}" type="datetimeFigureOut">
              <a:rPr lang="en-US" smtClean="0"/>
              <a:t>6/23/2025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C021585-860D-4E40-8744-A8DFB307F7C8}" type="slidenum">
              <a:rPr lang="en-US" smtClean="0"/>
              <a:t>‹#›</a:t>
            </a:fld>
            <a:endParaRPr lang="en-US" dirty="0"/>
          </a:p>
        </p:txBody>
      </p:sp>
    </p:spTree>
    <p:extLst>
      <p:ext uri="{BB962C8B-B14F-4D97-AF65-F5344CB8AC3E}">
        <p14:creationId xmlns:p14="http://schemas.microsoft.com/office/powerpoint/2010/main" val="3189790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fld id="{3C021585-860D-4E40-8744-A8DFB307F7C8}" type="slidenum">
              <a:rPr lang="en-US" smtClean="0"/>
              <a:t>1</a:t>
            </a:fld>
            <a:endParaRPr lang="en-US" dirty="0"/>
          </a:p>
        </p:txBody>
      </p:sp>
    </p:spTree>
    <p:extLst>
      <p:ext uri="{BB962C8B-B14F-4D97-AF65-F5344CB8AC3E}">
        <p14:creationId xmlns:p14="http://schemas.microsoft.com/office/powerpoint/2010/main" val="1383134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21585-860D-4E40-8744-A8DFB307F7C8}" type="slidenum">
              <a:rPr lang="en-US" smtClean="0"/>
              <a:t>15</a:t>
            </a:fld>
            <a:endParaRPr lang="en-US" dirty="0"/>
          </a:p>
        </p:txBody>
      </p:sp>
    </p:spTree>
    <p:extLst>
      <p:ext uri="{BB962C8B-B14F-4D97-AF65-F5344CB8AC3E}">
        <p14:creationId xmlns:p14="http://schemas.microsoft.com/office/powerpoint/2010/main" val="1003439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F5AAB-C59B-44B2-BF91-A9BC83935655}"/>
              </a:ext>
            </a:extLst>
          </p:cNvPr>
          <p:cNvSpPr>
            <a:spLocks noGrp="1"/>
          </p:cNvSpPr>
          <p:nvPr>
            <p:ph type="ctrTitle"/>
          </p:nvPr>
        </p:nvSpPr>
        <p:spPr>
          <a:xfrm>
            <a:off x="1524000" y="1122364"/>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BB386E-A599-446D-A88C-E2476C231771}"/>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6F50D2-EDC7-4680-B5FF-E61A398CE21B}"/>
              </a:ext>
            </a:extLst>
          </p:cNvPr>
          <p:cNvSpPr>
            <a:spLocks noGrp="1"/>
          </p:cNvSpPr>
          <p:nvPr>
            <p:ph type="dt" sz="half" idx="10"/>
          </p:nvPr>
        </p:nvSpPr>
        <p:spPr/>
        <p:txBody>
          <a:bodyPr/>
          <a:lstStyle/>
          <a:p>
            <a:fld id="{EB153B1C-2C94-4D4A-87A3-8C4024D4A079}" type="datetime1">
              <a:rPr lang="en-US" smtClean="0"/>
              <a:t>6/23/2025</a:t>
            </a:fld>
            <a:endParaRPr lang="en-US" dirty="0"/>
          </a:p>
        </p:txBody>
      </p:sp>
      <p:sp>
        <p:nvSpPr>
          <p:cNvPr id="5" name="Footer Placeholder 4">
            <a:extLst>
              <a:ext uri="{FF2B5EF4-FFF2-40B4-BE49-F238E27FC236}">
                <a16:creationId xmlns:a16="http://schemas.microsoft.com/office/drawing/2014/main" id="{FAE53EA6-E18B-4988-853A-C0C785780A1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7DA9F7-CAFE-45AB-A418-EBBDDE60BC16}"/>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4192019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45F1-8BC8-49EA-85F7-A0413EE641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500BFA-1D93-4190-AF75-DD3E6BADD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9621B-8FF7-4922-B8F3-835C24E788C6}"/>
              </a:ext>
            </a:extLst>
          </p:cNvPr>
          <p:cNvSpPr>
            <a:spLocks noGrp="1"/>
          </p:cNvSpPr>
          <p:nvPr>
            <p:ph type="dt" sz="half" idx="10"/>
          </p:nvPr>
        </p:nvSpPr>
        <p:spPr/>
        <p:txBody>
          <a:bodyPr/>
          <a:lstStyle/>
          <a:p>
            <a:fld id="{1C408194-EDE2-468F-B5DF-2FDA68D9B8FD}" type="datetime1">
              <a:rPr lang="en-US" smtClean="0"/>
              <a:t>6/23/2025</a:t>
            </a:fld>
            <a:endParaRPr lang="en-US" dirty="0"/>
          </a:p>
        </p:txBody>
      </p:sp>
      <p:sp>
        <p:nvSpPr>
          <p:cNvPr id="5" name="Footer Placeholder 4">
            <a:extLst>
              <a:ext uri="{FF2B5EF4-FFF2-40B4-BE49-F238E27FC236}">
                <a16:creationId xmlns:a16="http://schemas.microsoft.com/office/drawing/2014/main" id="{CDFF7D6E-1947-4307-A413-1EE6C301CB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2244FD-FA08-4615-8651-F1E31804E481}"/>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1923752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44C42F-79C3-4D98-8F79-1314845E556C}"/>
              </a:ext>
            </a:extLst>
          </p:cNvPr>
          <p:cNvSpPr>
            <a:spLocks noGrp="1"/>
          </p:cNvSpPr>
          <p:nvPr>
            <p:ph type="title" orient="vert"/>
          </p:nvPr>
        </p:nvSpPr>
        <p:spPr>
          <a:xfrm>
            <a:off x="8724899" y="365126"/>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F433CA-8A15-4985-8536-326A796A0A9B}"/>
              </a:ext>
            </a:extLst>
          </p:cNvPr>
          <p:cNvSpPr>
            <a:spLocks noGrp="1"/>
          </p:cNvSpPr>
          <p:nvPr>
            <p:ph type="body" orient="vert" idx="1"/>
          </p:nvPr>
        </p:nvSpPr>
        <p:spPr>
          <a:xfrm>
            <a:off x="838199" y="365126"/>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79456-DD3A-4AEB-A3C5-069DF9EA9849}"/>
              </a:ext>
            </a:extLst>
          </p:cNvPr>
          <p:cNvSpPr>
            <a:spLocks noGrp="1"/>
          </p:cNvSpPr>
          <p:nvPr>
            <p:ph type="dt" sz="half" idx="10"/>
          </p:nvPr>
        </p:nvSpPr>
        <p:spPr/>
        <p:txBody>
          <a:bodyPr/>
          <a:lstStyle/>
          <a:p>
            <a:fld id="{E630D19C-FA2F-40CE-A890-47FDAF99DFA7}" type="datetime1">
              <a:rPr lang="en-US" smtClean="0"/>
              <a:t>6/23/2025</a:t>
            </a:fld>
            <a:endParaRPr lang="en-US" dirty="0"/>
          </a:p>
        </p:txBody>
      </p:sp>
      <p:sp>
        <p:nvSpPr>
          <p:cNvPr id="5" name="Footer Placeholder 4">
            <a:extLst>
              <a:ext uri="{FF2B5EF4-FFF2-40B4-BE49-F238E27FC236}">
                <a16:creationId xmlns:a16="http://schemas.microsoft.com/office/drawing/2014/main" id="{3BD5E8DA-6E3D-4FC1-8886-73E006039A7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560C3C-4205-4DD6-9DDC-5392FD045773}"/>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5048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B485F-A949-4D1D-A593-9353976CC7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8B345E-3E95-4887-A528-C79626AE6E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4C4E1D-5007-44C7-A6DB-8F98D61F3950}"/>
              </a:ext>
            </a:extLst>
          </p:cNvPr>
          <p:cNvSpPr>
            <a:spLocks noGrp="1"/>
          </p:cNvSpPr>
          <p:nvPr>
            <p:ph type="dt" sz="half" idx="10"/>
          </p:nvPr>
        </p:nvSpPr>
        <p:spPr>
          <a:xfrm>
            <a:off x="838201" y="6381065"/>
            <a:ext cx="2743200" cy="365125"/>
          </a:xfrm>
        </p:spPr>
        <p:txBody>
          <a:bodyPr/>
          <a:lstStyle>
            <a:lvl1pPr>
              <a:defRPr baseline="0">
                <a:solidFill>
                  <a:srgbClr val="003A63"/>
                </a:solidFill>
              </a:defRPr>
            </a:lvl1pPr>
          </a:lstStyle>
          <a:p>
            <a:fld id="{E95FF63B-EEB7-4CA6-A3BA-2EC5B5C5E0F2}" type="datetime1">
              <a:rPr lang="en-US" smtClean="0"/>
              <a:t>6/23/2025</a:t>
            </a:fld>
            <a:endParaRPr lang="en-US" dirty="0"/>
          </a:p>
        </p:txBody>
      </p:sp>
      <p:sp>
        <p:nvSpPr>
          <p:cNvPr id="5" name="Footer Placeholder 4">
            <a:extLst>
              <a:ext uri="{FF2B5EF4-FFF2-40B4-BE49-F238E27FC236}">
                <a16:creationId xmlns:a16="http://schemas.microsoft.com/office/drawing/2014/main" id="{E6F5D779-E9A1-49A4-9326-56DC531877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BD456-E567-4270-AB58-EBBEFBE3B3ED}"/>
              </a:ext>
            </a:extLst>
          </p:cNvPr>
          <p:cNvSpPr>
            <a:spLocks noGrp="1"/>
          </p:cNvSpPr>
          <p:nvPr>
            <p:ph type="sldNum" sz="quarter" idx="12"/>
          </p:nvPr>
        </p:nvSpPr>
        <p:spPr>
          <a:xfrm>
            <a:off x="8610601" y="6381065"/>
            <a:ext cx="2743200" cy="365125"/>
          </a:xfrm>
        </p:spPr>
        <p:txBody>
          <a:bodyPr/>
          <a:lstStyle>
            <a:lvl1pPr>
              <a:defRPr baseline="0">
                <a:solidFill>
                  <a:srgbClr val="003A63"/>
                </a:solidFill>
              </a:defRPr>
            </a:lvl1pPr>
          </a:lstStyle>
          <a:p>
            <a:fld id="{A70DEF81-83BD-4947-8AFC-3B6E194E089D}" type="slidenum">
              <a:rPr lang="en-US" smtClean="0"/>
              <a:pPr/>
              <a:t>‹#›</a:t>
            </a:fld>
            <a:endParaRPr lang="en-US" dirty="0"/>
          </a:p>
        </p:txBody>
      </p:sp>
    </p:spTree>
    <p:extLst>
      <p:ext uri="{BB962C8B-B14F-4D97-AF65-F5344CB8AC3E}">
        <p14:creationId xmlns:p14="http://schemas.microsoft.com/office/powerpoint/2010/main" val="62984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9988-CDF3-4D5C-BDC4-0461118EC366}"/>
              </a:ext>
            </a:extLst>
          </p:cNvPr>
          <p:cNvSpPr>
            <a:spLocks noGrp="1"/>
          </p:cNvSpPr>
          <p:nvPr>
            <p:ph type="title"/>
          </p:nvPr>
        </p:nvSpPr>
        <p:spPr>
          <a:xfrm>
            <a:off x="831852"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FB4CC0-7921-4822-A164-A6792E0A001D}"/>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726D13-6DCF-4833-82E7-0E165ADDEE10}"/>
              </a:ext>
            </a:extLst>
          </p:cNvPr>
          <p:cNvSpPr>
            <a:spLocks noGrp="1"/>
          </p:cNvSpPr>
          <p:nvPr>
            <p:ph type="dt" sz="half" idx="10"/>
          </p:nvPr>
        </p:nvSpPr>
        <p:spPr/>
        <p:txBody>
          <a:bodyPr/>
          <a:lstStyle/>
          <a:p>
            <a:fld id="{8CDB03DA-761F-4831-8A35-4E15C6BA79AF}" type="datetime1">
              <a:rPr lang="en-US" smtClean="0"/>
              <a:t>6/23/2025</a:t>
            </a:fld>
            <a:endParaRPr lang="en-US" dirty="0"/>
          </a:p>
        </p:txBody>
      </p:sp>
      <p:sp>
        <p:nvSpPr>
          <p:cNvPr id="5" name="Footer Placeholder 4">
            <a:extLst>
              <a:ext uri="{FF2B5EF4-FFF2-40B4-BE49-F238E27FC236}">
                <a16:creationId xmlns:a16="http://schemas.microsoft.com/office/drawing/2014/main" id="{1991E329-5572-47CF-9CF0-7790DE5537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8E656D-FBAA-49E6-9C71-11481CF9E2B8}"/>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60150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9820-3D8B-4DE3-8958-1741266ED0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1196EB-FFA1-4842-B886-968B1D2ADD43}"/>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54D9F3-2140-4A6A-8C50-23377ABE5281}"/>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3E82D9-0047-4CA5-995E-EF8CD3FA1E48}"/>
              </a:ext>
            </a:extLst>
          </p:cNvPr>
          <p:cNvSpPr>
            <a:spLocks noGrp="1"/>
          </p:cNvSpPr>
          <p:nvPr>
            <p:ph type="dt" sz="half" idx="10"/>
          </p:nvPr>
        </p:nvSpPr>
        <p:spPr/>
        <p:txBody>
          <a:bodyPr/>
          <a:lstStyle/>
          <a:p>
            <a:fld id="{6A8685B1-BB78-4BB7-B790-A3FF1F9149A9}" type="datetime1">
              <a:rPr lang="en-US" smtClean="0"/>
              <a:t>6/23/2025</a:t>
            </a:fld>
            <a:endParaRPr lang="en-US" dirty="0"/>
          </a:p>
        </p:txBody>
      </p:sp>
      <p:sp>
        <p:nvSpPr>
          <p:cNvPr id="6" name="Footer Placeholder 5">
            <a:extLst>
              <a:ext uri="{FF2B5EF4-FFF2-40B4-BE49-F238E27FC236}">
                <a16:creationId xmlns:a16="http://schemas.microsoft.com/office/drawing/2014/main" id="{85F9AF8D-AB42-4C6A-A0DB-CFED40B418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5C5F75-2562-4D0B-B225-0324763B789E}"/>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065435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98B0-F0F1-493A-85E0-AD084B7C5B0A}"/>
              </a:ext>
            </a:extLst>
          </p:cNvPr>
          <p:cNvSpPr>
            <a:spLocks noGrp="1"/>
          </p:cNvSpPr>
          <p:nvPr>
            <p:ph type="title"/>
          </p:nvPr>
        </p:nvSpPr>
        <p:spPr>
          <a:xfrm>
            <a:off x="839789"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14DAB1-0DAE-44EB-AD91-4E4ED9B1B5AF}"/>
              </a:ext>
            </a:extLst>
          </p:cNvPr>
          <p:cNvSpPr>
            <a:spLocks noGrp="1"/>
          </p:cNvSpPr>
          <p:nvPr>
            <p:ph type="body" idx="1"/>
          </p:nvPr>
        </p:nvSpPr>
        <p:spPr>
          <a:xfrm>
            <a:off x="839789" y="1681164"/>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DE010B-4FB6-446F-9BBC-9BEAC8046167}"/>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ED5963-6CB1-4980-8B89-C19A9891304C}"/>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1B8CCB-37F6-42DD-BD31-46BC613EFED4}"/>
              </a:ext>
            </a:extLst>
          </p:cNvPr>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232621-A5B6-4CA0-9DCD-CC16E074E891}"/>
              </a:ext>
            </a:extLst>
          </p:cNvPr>
          <p:cNvSpPr>
            <a:spLocks noGrp="1"/>
          </p:cNvSpPr>
          <p:nvPr>
            <p:ph type="dt" sz="half" idx="10"/>
          </p:nvPr>
        </p:nvSpPr>
        <p:spPr/>
        <p:txBody>
          <a:bodyPr/>
          <a:lstStyle/>
          <a:p>
            <a:fld id="{86A41447-A083-4528-9A14-7FC625623521}" type="datetime1">
              <a:rPr lang="en-US" smtClean="0"/>
              <a:t>6/23/2025</a:t>
            </a:fld>
            <a:endParaRPr lang="en-US" dirty="0"/>
          </a:p>
        </p:txBody>
      </p:sp>
      <p:sp>
        <p:nvSpPr>
          <p:cNvPr id="8" name="Footer Placeholder 7">
            <a:extLst>
              <a:ext uri="{FF2B5EF4-FFF2-40B4-BE49-F238E27FC236}">
                <a16:creationId xmlns:a16="http://schemas.microsoft.com/office/drawing/2014/main" id="{9D9F1649-66FD-495C-B96E-115DC9A8E36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13E7B6-38F9-4B12-B0F0-8B64759724A4}"/>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984381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4FCC-13F8-45CC-B8EB-4FCE22CDF6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5C98E7-D767-4F9C-A47B-4B17EDE0BFE9}"/>
              </a:ext>
            </a:extLst>
          </p:cNvPr>
          <p:cNvSpPr>
            <a:spLocks noGrp="1"/>
          </p:cNvSpPr>
          <p:nvPr>
            <p:ph type="dt" sz="half" idx="10"/>
          </p:nvPr>
        </p:nvSpPr>
        <p:spPr/>
        <p:txBody>
          <a:bodyPr/>
          <a:lstStyle/>
          <a:p>
            <a:fld id="{8FD15D33-0F7B-44D5-A14E-F2CDFEA220B9}" type="datetime1">
              <a:rPr lang="en-US" smtClean="0"/>
              <a:t>6/23/2025</a:t>
            </a:fld>
            <a:endParaRPr lang="en-US" dirty="0"/>
          </a:p>
        </p:txBody>
      </p:sp>
      <p:sp>
        <p:nvSpPr>
          <p:cNvPr id="4" name="Footer Placeholder 3">
            <a:extLst>
              <a:ext uri="{FF2B5EF4-FFF2-40B4-BE49-F238E27FC236}">
                <a16:creationId xmlns:a16="http://schemas.microsoft.com/office/drawing/2014/main" id="{1C137555-B532-4B7B-ACDC-66B13599575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1426E74-4755-4D8D-8021-655E700DAA67}"/>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496758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E1F68D-A2DD-4530-B350-F8EC2E458FF1}"/>
              </a:ext>
            </a:extLst>
          </p:cNvPr>
          <p:cNvSpPr>
            <a:spLocks noGrp="1"/>
          </p:cNvSpPr>
          <p:nvPr>
            <p:ph type="dt" sz="half" idx="10"/>
          </p:nvPr>
        </p:nvSpPr>
        <p:spPr/>
        <p:txBody>
          <a:bodyPr/>
          <a:lstStyle/>
          <a:p>
            <a:fld id="{B7E055C3-3CC6-48CE-87DC-28D910B07CC5}" type="datetime1">
              <a:rPr lang="en-US" smtClean="0"/>
              <a:t>6/23/2025</a:t>
            </a:fld>
            <a:endParaRPr lang="en-US" dirty="0"/>
          </a:p>
        </p:txBody>
      </p:sp>
      <p:sp>
        <p:nvSpPr>
          <p:cNvPr id="3" name="Footer Placeholder 2">
            <a:extLst>
              <a:ext uri="{FF2B5EF4-FFF2-40B4-BE49-F238E27FC236}">
                <a16:creationId xmlns:a16="http://schemas.microsoft.com/office/drawing/2014/main" id="{CC0C00AE-FB9C-451A-99F7-BD689D287C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EF5F953-077B-45F8-99A0-B4B1158E2F7C}"/>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771462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0B8CB-283D-4983-B8BE-95667D64AB60}"/>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EBD6F4-5ED5-4CEE-A72C-8951B585A78C}"/>
              </a:ext>
            </a:extLst>
          </p:cNvPr>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97E9EC-658B-423F-943D-FFDBACC9FAFE}"/>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B921EF15-5142-4865-B6A5-066CB4320A3B}"/>
              </a:ext>
            </a:extLst>
          </p:cNvPr>
          <p:cNvSpPr>
            <a:spLocks noGrp="1"/>
          </p:cNvSpPr>
          <p:nvPr>
            <p:ph type="dt" sz="half" idx="10"/>
          </p:nvPr>
        </p:nvSpPr>
        <p:spPr/>
        <p:txBody>
          <a:bodyPr/>
          <a:lstStyle/>
          <a:p>
            <a:fld id="{2BD4660E-ABC7-402C-BEC3-2FA44C223273}" type="datetime1">
              <a:rPr lang="en-US" smtClean="0"/>
              <a:t>6/23/2025</a:t>
            </a:fld>
            <a:endParaRPr lang="en-US" dirty="0"/>
          </a:p>
        </p:txBody>
      </p:sp>
      <p:sp>
        <p:nvSpPr>
          <p:cNvPr id="6" name="Footer Placeholder 5">
            <a:extLst>
              <a:ext uri="{FF2B5EF4-FFF2-40B4-BE49-F238E27FC236}">
                <a16:creationId xmlns:a16="http://schemas.microsoft.com/office/drawing/2014/main" id="{E137846E-843E-43A9-914F-AD94661225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163431-A0ED-46D1-B6A7-A0DF874F1C9C}"/>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80024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FB8A-058B-4C67-A423-74CA89D85935}"/>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DCA629-700D-4DF0-8979-AE6B76EC93FC}"/>
              </a:ext>
            </a:extLst>
          </p:cNvPr>
          <p:cNvSpPr>
            <a:spLocks noGrp="1"/>
          </p:cNvSpPr>
          <p:nvPr>
            <p:ph type="pic" idx="1"/>
          </p:nvPr>
        </p:nvSpPr>
        <p:spPr>
          <a:xfrm>
            <a:off x="5183188" y="987426"/>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dirty="0"/>
          </a:p>
        </p:txBody>
      </p:sp>
      <p:sp>
        <p:nvSpPr>
          <p:cNvPr id="4" name="Text Placeholder 3">
            <a:extLst>
              <a:ext uri="{FF2B5EF4-FFF2-40B4-BE49-F238E27FC236}">
                <a16:creationId xmlns:a16="http://schemas.microsoft.com/office/drawing/2014/main" id="{D54DB8DE-C934-48EB-9BC9-364AF9C56800}"/>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70AD72AB-5AB0-42BC-ACA3-3C2BA33B05B5}"/>
              </a:ext>
            </a:extLst>
          </p:cNvPr>
          <p:cNvSpPr>
            <a:spLocks noGrp="1"/>
          </p:cNvSpPr>
          <p:nvPr>
            <p:ph type="dt" sz="half" idx="10"/>
          </p:nvPr>
        </p:nvSpPr>
        <p:spPr/>
        <p:txBody>
          <a:bodyPr/>
          <a:lstStyle/>
          <a:p>
            <a:fld id="{9E397ABF-F4BE-43BB-94C1-2A703C4889C7}" type="datetime1">
              <a:rPr lang="en-US" smtClean="0"/>
              <a:t>6/23/2025</a:t>
            </a:fld>
            <a:endParaRPr lang="en-US" dirty="0"/>
          </a:p>
        </p:txBody>
      </p:sp>
      <p:sp>
        <p:nvSpPr>
          <p:cNvPr id="6" name="Footer Placeholder 5">
            <a:extLst>
              <a:ext uri="{FF2B5EF4-FFF2-40B4-BE49-F238E27FC236}">
                <a16:creationId xmlns:a16="http://schemas.microsoft.com/office/drawing/2014/main" id="{1C8CCEA6-3F8B-471D-8912-F40BB6C0BF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58F736-7D29-4966-A6FD-FA2DA99D0D94}"/>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600624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7277F8-7E33-42C2-852C-2CD2104AAEF6}"/>
              </a:ext>
            </a:extLst>
          </p:cNvPr>
          <p:cNvSpPr>
            <a:spLocks noGrp="1"/>
          </p:cNvSpPr>
          <p:nvPr>
            <p:ph type="title"/>
          </p:nvPr>
        </p:nvSpPr>
        <p:spPr>
          <a:xfrm>
            <a:off x="838202"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D372D0-7FBB-412E-BFCB-FA3D74375471}"/>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F80B8-E1D2-489E-A076-AD34DCFD093A}"/>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12FCD-3CE8-4345-9C8A-62B16F1B5F53}" type="datetime1">
              <a:rPr lang="en-US" smtClean="0"/>
              <a:t>6/23/2025</a:t>
            </a:fld>
            <a:endParaRPr lang="en-US" dirty="0"/>
          </a:p>
        </p:txBody>
      </p:sp>
      <p:sp>
        <p:nvSpPr>
          <p:cNvPr id="5" name="Footer Placeholder 4">
            <a:extLst>
              <a:ext uri="{FF2B5EF4-FFF2-40B4-BE49-F238E27FC236}">
                <a16:creationId xmlns:a16="http://schemas.microsoft.com/office/drawing/2014/main" id="{58291396-9107-48F6-B388-E4424A77ACE3}"/>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9FB170F-FF3C-4997-A004-AF5DF2EC3EB4}"/>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EF81-83BD-4947-8AFC-3B6E194E089D}" type="slidenum">
              <a:rPr lang="en-US" smtClean="0"/>
              <a:t>‹#›</a:t>
            </a:fld>
            <a:endParaRPr lang="en-US" dirty="0"/>
          </a:p>
        </p:txBody>
      </p:sp>
    </p:spTree>
    <p:extLst>
      <p:ext uri="{BB962C8B-B14F-4D97-AF65-F5344CB8AC3E}">
        <p14:creationId xmlns:p14="http://schemas.microsoft.com/office/powerpoint/2010/main" val="19917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ces.ed.gov/ipeds/cipcode/browse.aspx?y=55" TargetMode="External"/><Relationship Id="rId2" Type="http://schemas.openxmlformats.org/officeDocument/2006/relationships/hyperlink" Target="https://www.onetonline.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klic.dol.ks.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klic.dol.ks.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kansasregents.gov/academic_affairs/new_program_approva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kansasregents.gov/workforce_development/k-tip-repor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kansasregents.gov/workforce_development/program-alignmen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kansasregents.gov/students/advising-resourc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klic.dol.ks.gov/"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kansasregents.org/resources/Programs_moving_from_Technical_to_Non-Technical_Status.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klic.dol.ks.gov/vosnet/lmi/default.aspx?plang=E" TargetMode="External"/><Relationship Id="rId3" Type="http://schemas.openxmlformats.org/officeDocument/2006/relationships/hyperlink" Target="https://www.kansasregents.gov/academic_affairs/new_program_approval" TargetMode="External"/><Relationship Id="rId7" Type="http://schemas.openxmlformats.org/officeDocument/2006/relationships/hyperlink" Target="https://www.onetonline.org/" TargetMode="External"/><Relationship Id="rId2" Type="http://schemas.openxmlformats.org/officeDocument/2006/relationships/hyperlink" Target="mailto:cchambers@ksbor.org" TargetMode="External"/><Relationship Id="rId1" Type="http://schemas.openxmlformats.org/officeDocument/2006/relationships/slideLayout" Target="../slideLayouts/slideLayout2.xml"/><Relationship Id="rId6" Type="http://schemas.openxmlformats.org/officeDocument/2006/relationships/hyperlink" Target="https://www.kansasregents.gov/students/advising-resources" TargetMode="External"/><Relationship Id="rId5" Type="http://schemas.openxmlformats.org/officeDocument/2006/relationships/hyperlink" Target="https://www.kansasregents.gov/workforce_development/k-tip-report" TargetMode="External"/><Relationship Id="rId4" Type="http://schemas.openxmlformats.org/officeDocument/2006/relationships/hyperlink" Target="https://www.kansasregents.gov/workforce_development/program-alignment" TargetMode="External"/><Relationship Id="rId9" Type="http://schemas.openxmlformats.org/officeDocument/2006/relationships/hyperlink" Target="https://nces.ed.gov/ipeds/cipcode/browse.aspx?y=55"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kansasregents.gov/workforce_development/technical_education_authorit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kansasregents.gov/workforce_development/technical_education_author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kansasregents.gov/students/advising-resour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kansasregents.gov/academic_affairs/new_program_approva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196FB-A243-4004-8138-6134A00B02CA}"/>
              </a:ext>
            </a:extLst>
          </p:cNvPr>
          <p:cNvSpPr>
            <a:spLocks noGrp="1"/>
          </p:cNvSpPr>
          <p:nvPr>
            <p:ph type="ctrTitle"/>
          </p:nvPr>
        </p:nvSpPr>
        <p:spPr>
          <a:xfrm>
            <a:off x="262569" y="2059183"/>
            <a:ext cx="11666862" cy="2038879"/>
          </a:xfrm>
        </p:spPr>
        <p:txBody>
          <a:bodyPr>
            <a:normAutofit/>
          </a:bodyPr>
          <a:lstStyle/>
          <a:p>
            <a:pPr>
              <a:lnSpc>
                <a:spcPct val="100000"/>
              </a:lnSpc>
            </a:pPr>
            <a:r>
              <a:rPr lang="en-US" sz="4000" b="1" dirty="0">
                <a:solidFill>
                  <a:srgbClr val="003A63"/>
                </a:solidFill>
              </a:rPr>
              <a:t>Submitting New Program Proposals </a:t>
            </a:r>
            <a:br>
              <a:rPr lang="en-US" sz="3200" dirty="0">
                <a:solidFill>
                  <a:srgbClr val="003A63"/>
                </a:solidFill>
              </a:rPr>
            </a:br>
            <a:endParaRPr lang="en-US" sz="3200" dirty="0">
              <a:solidFill>
                <a:srgbClr val="003A63"/>
              </a:solidFill>
            </a:endParaRPr>
          </a:p>
        </p:txBody>
      </p:sp>
      <p:sp>
        <p:nvSpPr>
          <p:cNvPr id="3" name="Subtitle 2">
            <a:extLst>
              <a:ext uri="{FF2B5EF4-FFF2-40B4-BE49-F238E27FC236}">
                <a16:creationId xmlns:a16="http://schemas.microsoft.com/office/drawing/2014/main" id="{1E9A739C-06C3-4C3A-8C7E-EA908CF09C61}"/>
              </a:ext>
            </a:extLst>
          </p:cNvPr>
          <p:cNvSpPr>
            <a:spLocks noGrp="1"/>
          </p:cNvSpPr>
          <p:nvPr>
            <p:ph type="subTitle" idx="1"/>
          </p:nvPr>
        </p:nvSpPr>
        <p:spPr>
          <a:xfrm>
            <a:off x="1524000" y="4339868"/>
            <a:ext cx="9144000" cy="873305"/>
          </a:xfrm>
        </p:spPr>
        <p:txBody>
          <a:bodyPr>
            <a:noAutofit/>
          </a:bodyPr>
          <a:lstStyle/>
          <a:p>
            <a:r>
              <a:rPr lang="en-US" dirty="0">
                <a:solidFill>
                  <a:srgbClr val="003A63"/>
                </a:solidFill>
              </a:rPr>
              <a:t>Charmine Chambers, Director, Workforce Development</a:t>
            </a:r>
          </a:p>
          <a:p>
            <a:r>
              <a:rPr lang="en-US" dirty="0">
                <a:solidFill>
                  <a:srgbClr val="003A63"/>
                </a:solidFill>
              </a:rPr>
              <a:t>June 18, 2025</a:t>
            </a:r>
          </a:p>
        </p:txBody>
      </p:sp>
    </p:spTree>
    <p:extLst>
      <p:ext uri="{BB962C8B-B14F-4D97-AF65-F5344CB8AC3E}">
        <p14:creationId xmlns:p14="http://schemas.microsoft.com/office/powerpoint/2010/main" val="3586855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49E11-F8D2-FA40-F547-D665B488E90E}"/>
              </a:ext>
            </a:extLst>
          </p:cNvPr>
          <p:cNvSpPr>
            <a:spLocks noGrp="1"/>
          </p:cNvSpPr>
          <p:nvPr>
            <p:ph type="title"/>
          </p:nvPr>
        </p:nvSpPr>
        <p:spPr/>
        <p:txBody>
          <a:bodyPr/>
          <a:lstStyle/>
          <a:p>
            <a:r>
              <a:rPr lang="en-US" dirty="0"/>
              <a:t>CA1 Form Review – General Information</a:t>
            </a:r>
          </a:p>
        </p:txBody>
      </p:sp>
      <p:sp>
        <p:nvSpPr>
          <p:cNvPr id="3" name="Content Placeholder 2">
            <a:extLst>
              <a:ext uri="{FF2B5EF4-FFF2-40B4-BE49-F238E27FC236}">
                <a16:creationId xmlns:a16="http://schemas.microsoft.com/office/drawing/2014/main" id="{60BA310A-52CE-F752-1603-1BBC46C71DCE}"/>
              </a:ext>
            </a:extLst>
          </p:cNvPr>
          <p:cNvSpPr>
            <a:spLocks noGrp="1"/>
          </p:cNvSpPr>
          <p:nvPr>
            <p:ph idx="1"/>
          </p:nvPr>
        </p:nvSpPr>
        <p:spPr/>
        <p:txBody>
          <a:bodyPr>
            <a:normAutofit lnSpcReduction="10000"/>
          </a:bodyPr>
          <a:lstStyle/>
          <a:p>
            <a:r>
              <a:rPr lang="en-US" dirty="0">
                <a:solidFill>
                  <a:srgbClr val="FF0000"/>
                </a:solidFill>
              </a:rPr>
              <a:t>Update to CA1: Standard Occupational Classification </a:t>
            </a:r>
            <a:r>
              <a:rPr lang="en-US" dirty="0"/>
              <a:t>(SOC) identification moved above Classification of Instructional Programs (CIP) identification</a:t>
            </a:r>
          </a:p>
          <a:p>
            <a:r>
              <a:rPr lang="en-US" dirty="0"/>
              <a:t>When a new program proposal is received, KBOR staff will:</a:t>
            </a:r>
          </a:p>
          <a:p>
            <a:pPr lvl="1"/>
            <a:r>
              <a:rPr lang="en-US" dirty="0"/>
              <a:t>Verify SOC on O*NET to ensure title and description matches (link on CA1 takes you to the O*NET Online homepage </a:t>
            </a:r>
            <a:r>
              <a:rPr lang="en-US" dirty="0">
                <a:hlinkClick r:id="rId2"/>
              </a:rPr>
              <a:t>https://www.onetonline.org/</a:t>
            </a:r>
            <a:r>
              <a:rPr lang="en-US" dirty="0"/>
              <a:t>)</a:t>
            </a:r>
          </a:p>
          <a:p>
            <a:pPr lvl="1"/>
            <a:r>
              <a:rPr lang="en-US" dirty="0"/>
              <a:t>Verify CIP on National Center for Education Statistics (NCES) to ensure title and description matches (link on CA1 takes you directly to the CIP code review </a:t>
            </a:r>
            <a:r>
              <a:rPr lang="en-US" u="sng" dirty="0">
                <a:solidFill>
                  <a:srgbClr val="0563C1"/>
                </a:solidFill>
                <a:effectLst/>
                <a:ea typeface="Times New Roman" panose="02020603050405020304" pitchFamily="18" charset="0"/>
                <a:hlinkClick r:id="rId3"/>
              </a:rPr>
              <a:t>nces.ed.gov/</a:t>
            </a:r>
            <a:r>
              <a:rPr lang="en-US" u="sng" dirty="0" err="1">
                <a:solidFill>
                  <a:srgbClr val="0563C1"/>
                </a:solidFill>
                <a:effectLst/>
                <a:ea typeface="Times New Roman" panose="02020603050405020304" pitchFamily="18" charset="0"/>
                <a:hlinkClick r:id="rId3"/>
              </a:rPr>
              <a:t>ipeds</a:t>
            </a:r>
            <a:r>
              <a:rPr lang="en-US" dirty="0"/>
              <a:t>)</a:t>
            </a:r>
          </a:p>
          <a:p>
            <a:pPr lvl="1"/>
            <a:r>
              <a:rPr lang="en-US" dirty="0"/>
              <a:t>Match CIP to SOC on O*NET (use “Education” link in the Crosswalks section)</a:t>
            </a:r>
          </a:p>
          <a:p>
            <a:pPr lvl="1"/>
            <a:r>
              <a:rPr lang="en-US" dirty="0"/>
              <a:t>Ensure the educational level identified for entry into the occupation is less than a baccalaureate degree</a:t>
            </a:r>
          </a:p>
        </p:txBody>
      </p:sp>
      <p:sp>
        <p:nvSpPr>
          <p:cNvPr id="4" name="Slide Number Placeholder 3">
            <a:extLst>
              <a:ext uri="{FF2B5EF4-FFF2-40B4-BE49-F238E27FC236}">
                <a16:creationId xmlns:a16="http://schemas.microsoft.com/office/drawing/2014/main" id="{E7CA5652-6C2D-97B9-AE85-DDFE50C2AEDA}"/>
              </a:ext>
            </a:extLst>
          </p:cNvPr>
          <p:cNvSpPr>
            <a:spLocks noGrp="1"/>
          </p:cNvSpPr>
          <p:nvPr>
            <p:ph type="sldNum" sz="quarter" idx="12"/>
          </p:nvPr>
        </p:nvSpPr>
        <p:spPr/>
        <p:txBody>
          <a:bodyPr/>
          <a:lstStyle/>
          <a:p>
            <a:fld id="{A70DEF81-83BD-4947-8AFC-3B6E194E089D}" type="slidenum">
              <a:rPr lang="en-US" smtClean="0"/>
              <a:pPr/>
              <a:t>10</a:t>
            </a:fld>
            <a:endParaRPr lang="en-US" dirty="0"/>
          </a:p>
        </p:txBody>
      </p:sp>
    </p:spTree>
    <p:extLst>
      <p:ext uri="{BB962C8B-B14F-4D97-AF65-F5344CB8AC3E}">
        <p14:creationId xmlns:p14="http://schemas.microsoft.com/office/powerpoint/2010/main" val="2293116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1880C-709C-29DA-ED0F-6052F515E3CF}"/>
              </a:ext>
            </a:extLst>
          </p:cNvPr>
          <p:cNvSpPr>
            <a:spLocks noGrp="1"/>
          </p:cNvSpPr>
          <p:nvPr>
            <p:ph type="title"/>
          </p:nvPr>
        </p:nvSpPr>
        <p:spPr/>
        <p:txBody>
          <a:bodyPr/>
          <a:lstStyle/>
          <a:p>
            <a:r>
              <a:rPr lang="en-US" dirty="0"/>
              <a:t>CA1 Form Review – General Information continued…</a:t>
            </a:r>
          </a:p>
        </p:txBody>
      </p:sp>
      <p:sp>
        <p:nvSpPr>
          <p:cNvPr id="3" name="Content Placeholder 2">
            <a:extLst>
              <a:ext uri="{FF2B5EF4-FFF2-40B4-BE49-F238E27FC236}">
                <a16:creationId xmlns:a16="http://schemas.microsoft.com/office/drawing/2014/main" id="{8D5B48B4-2C17-0F80-A003-9B87FD8F1A5F}"/>
              </a:ext>
            </a:extLst>
          </p:cNvPr>
          <p:cNvSpPr>
            <a:spLocks noGrp="1"/>
          </p:cNvSpPr>
          <p:nvPr>
            <p:ph idx="1"/>
          </p:nvPr>
        </p:nvSpPr>
        <p:spPr/>
        <p:txBody>
          <a:bodyPr>
            <a:normAutofit fontScale="85000" lnSpcReduction="20000"/>
          </a:bodyPr>
          <a:lstStyle/>
          <a:p>
            <a:r>
              <a:rPr lang="en-US" b="1" dirty="0">
                <a:solidFill>
                  <a:srgbClr val="549587"/>
                </a:solidFill>
              </a:rPr>
              <a:t>Opportunity: </a:t>
            </a:r>
            <a:r>
              <a:rPr lang="en-US" dirty="0"/>
              <a:t>Always use the </a:t>
            </a:r>
            <a:r>
              <a:rPr lang="en-US" u="sng" dirty="0"/>
              <a:t>most recent </a:t>
            </a:r>
            <a:r>
              <a:rPr lang="en-US" dirty="0"/>
              <a:t>Kansas Department of Labor 10-Year Occupational Outlook to </a:t>
            </a:r>
            <a:r>
              <a:rPr lang="en-US" dirty="0">
                <a:solidFill>
                  <a:srgbClr val="549587"/>
                </a:solidFill>
              </a:rPr>
              <a:t>verify if the education level fits the definition of a Technical program</a:t>
            </a:r>
            <a:r>
              <a:rPr lang="en-US" dirty="0"/>
              <a:t> (link in the “Demand” section of the CA1 takes you to the Kansas Labor Information Center (KLIC) </a:t>
            </a:r>
            <a:r>
              <a:rPr lang="en-US" u="sng" dirty="0">
                <a:solidFill>
                  <a:srgbClr val="0563C1"/>
                </a:solidFill>
                <a:effectLst/>
                <a:ea typeface="Times New Roman" panose="02020603050405020304" pitchFamily="18" charset="0"/>
                <a:hlinkClick r:id="rId2"/>
              </a:rPr>
              <a:t>https://klic.dol.ks.gov</a:t>
            </a:r>
            <a:r>
              <a:rPr lang="en-US" u="sng" dirty="0">
                <a:solidFill>
                  <a:srgbClr val="0563C1"/>
                </a:solidFill>
                <a:effectLst/>
                <a:ea typeface="Times New Roman" panose="02020603050405020304" pitchFamily="18" charset="0"/>
              </a:rPr>
              <a:t>)</a:t>
            </a:r>
            <a:endParaRPr lang="en-US" dirty="0"/>
          </a:p>
          <a:p>
            <a:r>
              <a:rPr lang="en-US" dirty="0"/>
              <a:t>Accrediting agency: provide this information even if the program does not require formal accreditation but requires an approval from another agency, or the occupation requires alignment with standards from other agencies</a:t>
            </a:r>
          </a:p>
          <a:p>
            <a:r>
              <a:rPr lang="en-US" dirty="0"/>
              <a:t>Industry-recognized certifications students will earn should be fully listed. Aligned certifications must be included </a:t>
            </a:r>
          </a:p>
          <a:p>
            <a:r>
              <a:rPr lang="en-US" dirty="0">
                <a:solidFill>
                  <a:srgbClr val="FF0000"/>
                </a:solidFill>
                <a:effectLst/>
                <a:latin typeface="Calibri" panose="020F0502020204030204" pitchFamily="34" charset="0"/>
                <a:ea typeface="Calibri" panose="020F0502020204030204" pitchFamily="34" charset="0"/>
              </a:rPr>
              <a:t>Update to CA1: </a:t>
            </a:r>
            <a:r>
              <a:rPr lang="en-US" dirty="0">
                <a:effectLst/>
                <a:latin typeface="Calibri" panose="020F0502020204030204" pitchFamily="34" charset="0"/>
                <a:ea typeface="Calibri" panose="020F0502020204030204" pitchFamily="34" charset="0"/>
              </a:rPr>
              <a:t>Projected enrollments for the first three years is a new item on the General Information page (rather than in the narrative)</a:t>
            </a:r>
          </a:p>
          <a:p>
            <a:pPr lvl="1"/>
            <a:r>
              <a:rPr lang="en-US" dirty="0"/>
              <a:t>It is understood that these are projections, but this demonstrates your plan to respond to demand given all the factors (time, space, faculty resources, funding, etc.). Recruiting strategies would be a great point of collaboration with existing programs</a:t>
            </a:r>
          </a:p>
          <a:p>
            <a:endParaRPr lang="en-US" dirty="0">
              <a:effectLst/>
              <a:latin typeface="Calibri" panose="020F0502020204030204" pitchFamily="34" charset="0"/>
              <a:ea typeface="Calibri" panose="020F0502020204030204" pitchFamily="34" charset="0"/>
            </a:endParaRPr>
          </a:p>
          <a:p>
            <a:endParaRPr lang="en-US" dirty="0"/>
          </a:p>
          <a:p>
            <a:endParaRPr lang="en-US" dirty="0"/>
          </a:p>
        </p:txBody>
      </p:sp>
      <p:sp>
        <p:nvSpPr>
          <p:cNvPr id="4" name="Slide Number Placeholder 3">
            <a:extLst>
              <a:ext uri="{FF2B5EF4-FFF2-40B4-BE49-F238E27FC236}">
                <a16:creationId xmlns:a16="http://schemas.microsoft.com/office/drawing/2014/main" id="{9869F7DF-FC15-A669-7CBC-E17B18ED5EAD}"/>
              </a:ext>
            </a:extLst>
          </p:cNvPr>
          <p:cNvSpPr>
            <a:spLocks noGrp="1"/>
          </p:cNvSpPr>
          <p:nvPr>
            <p:ph type="sldNum" sz="quarter" idx="12"/>
          </p:nvPr>
        </p:nvSpPr>
        <p:spPr/>
        <p:txBody>
          <a:bodyPr/>
          <a:lstStyle/>
          <a:p>
            <a:fld id="{A70DEF81-83BD-4947-8AFC-3B6E194E089D}" type="slidenum">
              <a:rPr lang="en-US" smtClean="0"/>
              <a:pPr/>
              <a:t>11</a:t>
            </a:fld>
            <a:endParaRPr lang="en-US" dirty="0"/>
          </a:p>
        </p:txBody>
      </p:sp>
    </p:spTree>
    <p:extLst>
      <p:ext uri="{BB962C8B-B14F-4D97-AF65-F5344CB8AC3E}">
        <p14:creationId xmlns:p14="http://schemas.microsoft.com/office/powerpoint/2010/main" val="3427194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DCF56-4B1F-4298-F4A3-898E516E5CE7}"/>
              </a:ext>
            </a:extLst>
          </p:cNvPr>
          <p:cNvSpPr>
            <a:spLocks noGrp="1"/>
          </p:cNvSpPr>
          <p:nvPr>
            <p:ph type="title"/>
          </p:nvPr>
        </p:nvSpPr>
        <p:spPr/>
        <p:txBody>
          <a:bodyPr/>
          <a:lstStyle/>
          <a:p>
            <a:r>
              <a:rPr lang="en-US" dirty="0"/>
              <a:t>Program Rationale and Program Description and Requirements</a:t>
            </a:r>
          </a:p>
        </p:txBody>
      </p:sp>
      <p:sp>
        <p:nvSpPr>
          <p:cNvPr id="3" name="Content Placeholder 2">
            <a:extLst>
              <a:ext uri="{FF2B5EF4-FFF2-40B4-BE49-F238E27FC236}">
                <a16:creationId xmlns:a16="http://schemas.microsoft.com/office/drawing/2014/main" id="{B2C0C42B-9138-2B38-18BC-AFA4BE52B266}"/>
              </a:ext>
            </a:extLst>
          </p:cNvPr>
          <p:cNvSpPr>
            <a:spLocks noGrp="1"/>
          </p:cNvSpPr>
          <p:nvPr>
            <p:ph idx="1"/>
          </p:nvPr>
        </p:nvSpPr>
        <p:spPr/>
        <p:txBody>
          <a:bodyPr>
            <a:normAutofit fontScale="92500" lnSpcReduction="20000"/>
          </a:bodyPr>
          <a:lstStyle/>
          <a:p>
            <a:r>
              <a:rPr lang="en-US" dirty="0">
                <a:solidFill>
                  <a:srgbClr val="FF0000"/>
                </a:solidFill>
              </a:rPr>
              <a:t>Update to CA1</a:t>
            </a:r>
            <a:r>
              <a:rPr lang="en-US" dirty="0"/>
              <a:t>: “Provide an overall explanation and background surrounding the development of the proposed program. Include: </a:t>
            </a:r>
          </a:p>
          <a:p>
            <a:pPr lvl="1"/>
            <a:r>
              <a:rPr lang="en-US" dirty="0"/>
              <a:t>how the institution identified the need in the occupation for which the training is being developed, </a:t>
            </a:r>
          </a:p>
          <a:p>
            <a:pPr lvl="1"/>
            <a:r>
              <a:rPr lang="en-US" dirty="0"/>
              <a:t>where the idea to offer the program came from,</a:t>
            </a:r>
          </a:p>
          <a:p>
            <a:pPr lvl="1"/>
            <a:r>
              <a:rPr lang="en-US" dirty="0"/>
              <a:t>include business and industry partners that requested the program be offered, and</a:t>
            </a:r>
          </a:p>
          <a:p>
            <a:pPr lvl="1"/>
            <a:r>
              <a:rPr lang="en-US" dirty="0"/>
              <a:t>who was involved in the development of the program”</a:t>
            </a:r>
          </a:p>
          <a:p>
            <a:r>
              <a:rPr lang="en-US" dirty="0"/>
              <a:t>Any work-based learning that is included in your program should be highlighted</a:t>
            </a:r>
          </a:p>
          <a:p>
            <a:pPr lvl="1"/>
            <a:r>
              <a:rPr lang="en-US" dirty="0">
                <a:solidFill>
                  <a:srgbClr val="FF0000"/>
                </a:solidFill>
              </a:rPr>
              <a:t>Update to CA1: </a:t>
            </a:r>
            <a:r>
              <a:rPr lang="en-US" dirty="0"/>
              <a:t>This area has been expanded to provide examples of clinicals as well as internships/apprenticeships. If an apprenticeship is included from the KS DOL as part of the educational requirement, include information on how your institution is partnering with business and industry to ensure this opportunity is provided to students</a:t>
            </a:r>
          </a:p>
          <a:p>
            <a:pPr lvl="1"/>
            <a:endParaRPr lang="en-US" sz="2000" dirty="0"/>
          </a:p>
        </p:txBody>
      </p:sp>
      <p:sp>
        <p:nvSpPr>
          <p:cNvPr id="4" name="Slide Number Placeholder 3">
            <a:extLst>
              <a:ext uri="{FF2B5EF4-FFF2-40B4-BE49-F238E27FC236}">
                <a16:creationId xmlns:a16="http://schemas.microsoft.com/office/drawing/2014/main" id="{A4DFBF4E-1404-6F5A-F389-523D7AAB7B39}"/>
              </a:ext>
            </a:extLst>
          </p:cNvPr>
          <p:cNvSpPr>
            <a:spLocks noGrp="1"/>
          </p:cNvSpPr>
          <p:nvPr>
            <p:ph type="sldNum" sz="quarter" idx="12"/>
          </p:nvPr>
        </p:nvSpPr>
        <p:spPr/>
        <p:txBody>
          <a:bodyPr/>
          <a:lstStyle/>
          <a:p>
            <a:fld id="{A70DEF81-83BD-4947-8AFC-3B6E194E089D}" type="slidenum">
              <a:rPr lang="en-US" smtClean="0"/>
              <a:pPr/>
              <a:t>12</a:t>
            </a:fld>
            <a:endParaRPr lang="en-US" dirty="0"/>
          </a:p>
        </p:txBody>
      </p:sp>
    </p:spTree>
    <p:extLst>
      <p:ext uri="{BB962C8B-B14F-4D97-AF65-F5344CB8AC3E}">
        <p14:creationId xmlns:p14="http://schemas.microsoft.com/office/powerpoint/2010/main" val="1897805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A3B26-04F8-A069-8DD4-8307BC029BA3}"/>
              </a:ext>
            </a:extLst>
          </p:cNvPr>
          <p:cNvSpPr>
            <a:spLocks noGrp="1"/>
          </p:cNvSpPr>
          <p:nvPr>
            <p:ph type="title"/>
          </p:nvPr>
        </p:nvSpPr>
        <p:spPr/>
        <p:txBody>
          <a:bodyPr/>
          <a:lstStyle/>
          <a:p>
            <a:r>
              <a:rPr lang="en-US" dirty="0"/>
              <a:t>Demand for the Program</a:t>
            </a:r>
          </a:p>
        </p:txBody>
      </p:sp>
      <p:sp>
        <p:nvSpPr>
          <p:cNvPr id="3" name="Content Placeholder 2">
            <a:extLst>
              <a:ext uri="{FF2B5EF4-FFF2-40B4-BE49-F238E27FC236}">
                <a16:creationId xmlns:a16="http://schemas.microsoft.com/office/drawing/2014/main" id="{E45077E7-B1E7-D481-EAAD-9712C5D8D1CB}"/>
              </a:ext>
            </a:extLst>
          </p:cNvPr>
          <p:cNvSpPr>
            <a:spLocks noGrp="1"/>
          </p:cNvSpPr>
          <p:nvPr>
            <p:ph idx="1"/>
          </p:nvPr>
        </p:nvSpPr>
        <p:spPr/>
        <p:txBody>
          <a:bodyPr>
            <a:normAutofit/>
          </a:bodyPr>
          <a:lstStyle/>
          <a:p>
            <a:r>
              <a:rPr lang="en-US" dirty="0"/>
              <a:t>Kansas Labor Information Center (KLIC) link on CA1 takes you to the Kansas Department of Labor home page </a:t>
            </a:r>
            <a:r>
              <a:rPr lang="en-US" u="sng" dirty="0">
                <a:solidFill>
                  <a:srgbClr val="0563C1"/>
                </a:solidFill>
                <a:effectLst/>
                <a:ea typeface="Times New Roman" panose="02020603050405020304" pitchFamily="18" charset="0"/>
                <a:hlinkClick r:id="rId2"/>
              </a:rPr>
              <a:t>https://klic.dol.ks.gov</a:t>
            </a:r>
            <a:endParaRPr lang="en-US" dirty="0"/>
          </a:p>
          <a:p>
            <a:r>
              <a:rPr lang="en-US" dirty="0"/>
              <a:t>Always use the </a:t>
            </a:r>
            <a:r>
              <a:rPr lang="en-US" i="1" dirty="0"/>
              <a:t>most recent </a:t>
            </a:r>
            <a:r>
              <a:rPr lang="en-US" dirty="0"/>
              <a:t>10-year Occupational Outlook report</a:t>
            </a:r>
          </a:p>
          <a:p>
            <a:r>
              <a:rPr lang="en-US" dirty="0">
                <a:solidFill>
                  <a:srgbClr val="FF0000"/>
                </a:solidFill>
              </a:rPr>
              <a:t>Update to CA1: </a:t>
            </a:r>
            <a:r>
              <a:rPr lang="en-US" dirty="0"/>
              <a:t>Bullets added for the items KBOR Staff uses in the issue paper to introduce your program:</a:t>
            </a:r>
          </a:p>
          <a:p>
            <a:pPr marL="1143000" marR="0" lvl="2" indent="-228600">
              <a:spcBef>
                <a:spcPts val="0"/>
              </a:spcBef>
              <a:spcAft>
                <a:spcPts val="0"/>
              </a:spcAft>
              <a:buFont typeface="Wingdings" panose="05000000000000000000" pitchFamily="2" charset="2"/>
              <a:buChar char=""/>
              <a:tabLst>
                <a:tab pos="1371600" algn="l"/>
              </a:tabLst>
            </a:pPr>
            <a:r>
              <a:rPr lang="en-US" sz="1800" dirty="0">
                <a:effectLst/>
                <a:ea typeface="Times New Roman" panose="02020603050405020304" pitchFamily="18" charset="0"/>
              </a:rPr>
              <a:t>annual job openings, </a:t>
            </a:r>
          </a:p>
          <a:p>
            <a:pPr marL="1143000" marR="0" lvl="2" indent="-228600">
              <a:spcBef>
                <a:spcPts val="0"/>
              </a:spcBef>
              <a:spcAft>
                <a:spcPts val="0"/>
              </a:spcAft>
              <a:buFont typeface="Wingdings" panose="05000000000000000000" pitchFamily="2" charset="2"/>
              <a:buChar char=""/>
              <a:tabLst>
                <a:tab pos="1371600" algn="l"/>
              </a:tabLst>
            </a:pPr>
            <a:r>
              <a:rPr lang="en-US" sz="1800" dirty="0">
                <a:effectLst/>
                <a:ea typeface="Times New Roman" panose="02020603050405020304" pitchFamily="18" charset="0"/>
              </a:rPr>
              <a:t>estimated annual median wages, and </a:t>
            </a:r>
          </a:p>
          <a:p>
            <a:pPr marL="1143000" marR="0" lvl="2" indent="-228600">
              <a:spcBef>
                <a:spcPts val="0"/>
              </a:spcBef>
              <a:spcAft>
                <a:spcPts val="0"/>
              </a:spcAft>
              <a:buFont typeface="Wingdings" panose="05000000000000000000" pitchFamily="2" charset="2"/>
              <a:buChar char=""/>
              <a:tabLst>
                <a:tab pos="1371600" algn="l"/>
              </a:tabLst>
            </a:pPr>
            <a:r>
              <a:rPr lang="en-US" sz="1800" dirty="0">
                <a:effectLst/>
                <a:ea typeface="Times New Roman" panose="02020603050405020304" pitchFamily="18" charset="0"/>
              </a:rPr>
              <a:t>typical education level needed for entry</a:t>
            </a:r>
          </a:p>
        </p:txBody>
      </p:sp>
      <p:sp>
        <p:nvSpPr>
          <p:cNvPr id="4" name="Slide Number Placeholder 3">
            <a:extLst>
              <a:ext uri="{FF2B5EF4-FFF2-40B4-BE49-F238E27FC236}">
                <a16:creationId xmlns:a16="http://schemas.microsoft.com/office/drawing/2014/main" id="{180688C0-F3F7-3F3B-E3ED-C5240B871D30}"/>
              </a:ext>
            </a:extLst>
          </p:cNvPr>
          <p:cNvSpPr>
            <a:spLocks noGrp="1"/>
          </p:cNvSpPr>
          <p:nvPr>
            <p:ph type="sldNum" sz="quarter" idx="12"/>
          </p:nvPr>
        </p:nvSpPr>
        <p:spPr/>
        <p:txBody>
          <a:bodyPr/>
          <a:lstStyle/>
          <a:p>
            <a:fld id="{A70DEF81-83BD-4947-8AFC-3B6E194E089D}" type="slidenum">
              <a:rPr lang="en-US" smtClean="0"/>
              <a:pPr/>
              <a:t>13</a:t>
            </a:fld>
            <a:endParaRPr lang="en-US" dirty="0"/>
          </a:p>
        </p:txBody>
      </p:sp>
    </p:spTree>
    <p:extLst>
      <p:ext uri="{BB962C8B-B14F-4D97-AF65-F5344CB8AC3E}">
        <p14:creationId xmlns:p14="http://schemas.microsoft.com/office/powerpoint/2010/main" val="2744256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BABCC-60D6-F925-02DD-CB7806CD9144}"/>
              </a:ext>
            </a:extLst>
          </p:cNvPr>
          <p:cNvSpPr>
            <a:spLocks noGrp="1"/>
          </p:cNvSpPr>
          <p:nvPr>
            <p:ph type="title"/>
          </p:nvPr>
        </p:nvSpPr>
        <p:spPr/>
        <p:txBody>
          <a:bodyPr/>
          <a:lstStyle/>
          <a:p>
            <a:r>
              <a:rPr lang="en-US" dirty="0"/>
              <a:t>Demand for the Program continued…</a:t>
            </a:r>
          </a:p>
        </p:txBody>
      </p:sp>
      <p:sp>
        <p:nvSpPr>
          <p:cNvPr id="3" name="Content Placeholder 2">
            <a:extLst>
              <a:ext uri="{FF2B5EF4-FFF2-40B4-BE49-F238E27FC236}">
                <a16:creationId xmlns:a16="http://schemas.microsoft.com/office/drawing/2014/main" id="{F966E884-9638-53A6-0A70-F57B9D48D3AA}"/>
              </a:ext>
            </a:extLst>
          </p:cNvPr>
          <p:cNvSpPr>
            <a:spLocks noGrp="1"/>
          </p:cNvSpPr>
          <p:nvPr>
            <p:ph idx="1"/>
          </p:nvPr>
        </p:nvSpPr>
        <p:spPr/>
        <p:txBody>
          <a:bodyPr>
            <a:normAutofit fontScale="92500"/>
          </a:bodyPr>
          <a:lstStyle/>
          <a:p>
            <a:r>
              <a:rPr lang="en-US" dirty="0"/>
              <a:t>You can provide additional information regarding demand for the occupation in Kansas specifically; but please </a:t>
            </a:r>
            <a:r>
              <a:rPr lang="en-US" u="sng" dirty="0"/>
              <a:t>do not include </a:t>
            </a:r>
            <a:r>
              <a:rPr lang="en-US" dirty="0"/>
              <a:t>full Lightcast or Jobs EQ (examples) report, or other state taskforce reports</a:t>
            </a:r>
          </a:p>
          <a:p>
            <a:r>
              <a:rPr lang="en-US" dirty="0"/>
              <a:t>Labor information included in the proposal should show:</a:t>
            </a:r>
          </a:p>
          <a:p>
            <a:pPr lvl="1"/>
            <a:r>
              <a:rPr lang="en-US" dirty="0"/>
              <a:t>Annual job postings (demand), </a:t>
            </a:r>
          </a:p>
          <a:p>
            <a:pPr lvl="1"/>
            <a:r>
              <a:rPr lang="en-US" dirty="0"/>
              <a:t>in Kansas specifically (your proposal is requesting the state invest in your program by providing funding),</a:t>
            </a:r>
          </a:p>
          <a:p>
            <a:pPr lvl="1"/>
            <a:r>
              <a:rPr lang="en-US" dirty="0"/>
              <a:t>in the occupation, </a:t>
            </a:r>
          </a:p>
          <a:p>
            <a:pPr lvl="1"/>
            <a:r>
              <a:rPr lang="en-US" dirty="0"/>
              <a:t>for the specific level of education being proposed for the program</a:t>
            </a:r>
          </a:p>
          <a:p>
            <a:r>
              <a:rPr lang="en-US" dirty="0"/>
              <a:t>Cite the data source that supports the assertion – data should be replicable</a:t>
            </a:r>
          </a:p>
          <a:p>
            <a:endParaRPr lang="en-US" dirty="0"/>
          </a:p>
        </p:txBody>
      </p:sp>
      <p:sp>
        <p:nvSpPr>
          <p:cNvPr id="4" name="Slide Number Placeholder 3">
            <a:extLst>
              <a:ext uri="{FF2B5EF4-FFF2-40B4-BE49-F238E27FC236}">
                <a16:creationId xmlns:a16="http://schemas.microsoft.com/office/drawing/2014/main" id="{64CD14D8-CDE9-B7D6-68F9-A3D92D7EDD06}"/>
              </a:ext>
            </a:extLst>
          </p:cNvPr>
          <p:cNvSpPr>
            <a:spLocks noGrp="1"/>
          </p:cNvSpPr>
          <p:nvPr>
            <p:ph type="sldNum" sz="quarter" idx="12"/>
          </p:nvPr>
        </p:nvSpPr>
        <p:spPr/>
        <p:txBody>
          <a:bodyPr/>
          <a:lstStyle/>
          <a:p>
            <a:fld id="{A70DEF81-83BD-4947-8AFC-3B6E194E089D}" type="slidenum">
              <a:rPr lang="en-US" smtClean="0"/>
              <a:pPr/>
              <a:t>14</a:t>
            </a:fld>
            <a:endParaRPr lang="en-US" dirty="0"/>
          </a:p>
        </p:txBody>
      </p:sp>
    </p:spTree>
    <p:extLst>
      <p:ext uri="{BB962C8B-B14F-4D97-AF65-F5344CB8AC3E}">
        <p14:creationId xmlns:p14="http://schemas.microsoft.com/office/powerpoint/2010/main" val="1831949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D54D5F-4254-7867-7080-F09E8D58704A}"/>
              </a:ext>
            </a:extLst>
          </p:cNvPr>
          <p:cNvSpPr>
            <a:spLocks noGrp="1"/>
          </p:cNvSpPr>
          <p:nvPr>
            <p:ph type="title"/>
          </p:nvPr>
        </p:nvSpPr>
        <p:spPr>
          <a:xfrm>
            <a:off x="1008184" y="174032"/>
            <a:ext cx="10175631" cy="1111843"/>
          </a:xfrm>
        </p:spPr>
        <p:txBody>
          <a:bodyPr anchor="ctr">
            <a:normAutofit/>
          </a:bodyPr>
          <a:lstStyle/>
          <a:p>
            <a:pPr algn="ctr"/>
            <a:r>
              <a:rPr lang="en-US" sz="4000"/>
              <a:t>Demand for the Program continued…</a:t>
            </a:r>
          </a:p>
        </p:txBody>
      </p:sp>
      <p:sp>
        <p:nvSpPr>
          <p:cNvPr id="3" name="Content Placeholder 2">
            <a:extLst>
              <a:ext uri="{FF2B5EF4-FFF2-40B4-BE49-F238E27FC236}">
                <a16:creationId xmlns:a16="http://schemas.microsoft.com/office/drawing/2014/main" id="{D488C320-C2B7-BA75-A79B-69BF09FB9E80}"/>
              </a:ext>
            </a:extLst>
          </p:cNvPr>
          <p:cNvSpPr>
            <a:spLocks noGrp="1"/>
          </p:cNvSpPr>
          <p:nvPr>
            <p:ph idx="1"/>
          </p:nvPr>
        </p:nvSpPr>
        <p:spPr>
          <a:xfrm>
            <a:off x="1008184" y="1589103"/>
            <a:ext cx="10175630" cy="638707"/>
          </a:xfrm>
        </p:spPr>
        <p:txBody>
          <a:bodyPr anchor="ctr">
            <a:normAutofit fontScale="85000" lnSpcReduction="20000"/>
          </a:bodyPr>
          <a:lstStyle/>
          <a:p>
            <a:pPr marL="0" indent="0">
              <a:buNone/>
            </a:pPr>
            <a:r>
              <a:rPr lang="en-US" dirty="0">
                <a:solidFill>
                  <a:srgbClr val="FF0000"/>
                </a:solidFill>
              </a:rPr>
              <a:t>Update to CA1: </a:t>
            </a:r>
            <a:r>
              <a:rPr lang="en-US" dirty="0"/>
              <a:t>A chart has been added to help facilitate clearly identifying the demand for each education level proposed:</a:t>
            </a:r>
          </a:p>
          <a:p>
            <a:pPr marL="0" indent="0" algn="ctr">
              <a:buNone/>
            </a:pPr>
            <a:endParaRPr lang="en-US" sz="2000" dirty="0"/>
          </a:p>
        </p:txBody>
      </p:sp>
      <p:sp>
        <p:nvSpPr>
          <p:cNvPr id="4" name="Slide Number Placeholder 3">
            <a:extLst>
              <a:ext uri="{FF2B5EF4-FFF2-40B4-BE49-F238E27FC236}">
                <a16:creationId xmlns:a16="http://schemas.microsoft.com/office/drawing/2014/main" id="{52CC472E-6E4A-5D1B-E705-ECA87822812A}"/>
              </a:ext>
            </a:extLst>
          </p:cNvPr>
          <p:cNvSpPr>
            <a:spLocks noGrp="1"/>
          </p:cNvSpPr>
          <p:nvPr>
            <p:ph type="sldNum" sz="quarter" idx="12"/>
          </p:nvPr>
        </p:nvSpPr>
        <p:spPr>
          <a:xfrm>
            <a:off x="8610600" y="6356350"/>
            <a:ext cx="2743200" cy="365125"/>
          </a:xfrm>
        </p:spPr>
        <p:txBody>
          <a:bodyPr>
            <a:normAutofit/>
          </a:bodyPr>
          <a:lstStyle/>
          <a:p>
            <a:pPr>
              <a:spcAft>
                <a:spcPts val="600"/>
              </a:spcAft>
            </a:pPr>
            <a:fld id="{A70DEF81-83BD-4947-8AFC-3B6E194E089D}" type="slidenum">
              <a:rPr lang="en-US" smtClean="0"/>
              <a:pPr>
                <a:spcAft>
                  <a:spcPts val="600"/>
                </a:spcAft>
              </a:pPr>
              <a:t>15</a:t>
            </a:fld>
            <a:endParaRPr lang="en-US"/>
          </a:p>
        </p:txBody>
      </p:sp>
      <p:graphicFrame>
        <p:nvGraphicFramePr>
          <p:cNvPr id="5" name="Table 4">
            <a:extLst>
              <a:ext uri="{FF2B5EF4-FFF2-40B4-BE49-F238E27FC236}">
                <a16:creationId xmlns:a16="http://schemas.microsoft.com/office/drawing/2014/main" id="{61E1CAF9-8774-F6B1-3F7D-5699D7519585}"/>
              </a:ext>
            </a:extLst>
          </p:cNvPr>
          <p:cNvGraphicFramePr>
            <a:graphicFrameLocks noGrp="1"/>
          </p:cNvGraphicFramePr>
          <p:nvPr>
            <p:extLst>
              <p:ext uri="{D42A27DB-BD31-4B8C-83A1-F6EECF244321}">
                <p14:modId xmlns:p14="http://schemas.microsoft.com/office/powerpoint/2010/main" val="2470080765"/>
              </p:ext>
            </p:extLst>
          </p:nvPr>
        </p:nvGraphicFramePr>
        <p:xfrm>
          <a:off x="923718" y="2405149"/>
          <a:ext cx="10338470" cy="3899398"/>
        </p:xfrm>
        <a:graphic>
          <a:graphicData uri="http://schemas.openxmlformats.org/drawingml/2006/table">
            <a:tbl>
              <a:tblPr firstRow="1" firstCol="1" bandRow="1">
                <a:tableStyleId>{5C22544A-7EE6-4342-B048-85BDC9FD1C3A}</a:tableStyleId>
              </a:tblPr>
              <a:tblGrid>
                <a:gridCol w="1992342">
                  <a:extLst>
                    <a:ext uri="{9D8B030D-6E8A-4147-A177-3AD203B41FA5}">
                      <a16:colId xmlns:a16="http://schemas.microsoft.com/office/drawing/2014/main" val="3157034694"/>
                    </a:ext>
                  </a:extLst>
                </a:gridCol>
                <a:gridCol w="5123164">
                  <a:extLst>
                    <a:ext uri="{9D8B030D-6E8A-4147-A177-3AD203B41FA5}">
                      <a16:colId xmlns:a16="http://schemas.microsoft.com/office/drawing/2014/main" val="2951651046"/>
                    </a:ext>
                  </a:extLst>
                </a:gridCol>
                <a:gridCol w="1624748">
                  <a:extLst>
                    <a:ext uri="{9D8B030D-6E8A-4147-A177-3AD203B41FA5}">
                      <a16:colId xmlns:a16="http://schemas.microsoft.com/office/drawing/2014/main" val="1400158594"/>
                    </a:ext>
                  </a:extLst>
                </a:gridCol>
                <a:gridCol w="1598216">
                  <a:extLst>
                    <a:ext uri="{9D8B030D-6E8A-4147-A177-3AD203B41FA5}">
                      <a16:colId xmlns:a16="http://schemas.microsoft.com/office/drawing/2014/main" val="958890600"/>
                    </a:ext>
                  </a:extLst>
                </a:gridCol>
              </a:tblGrid>
              <a:tr h="1329129">
                <a:tc>
                  <a:txBody>
                    <a:bodyPr/>
                    <a:lstStyle/>
                    <a:p>
                      <a:pPr marL="0" marR="0">
                        <a:spcBef>
                          <a:spcPts val="0"/>
                        </a:spcBef>
                        <a:spcAft>
                          <a:spcPts val="0"/>
                        </a:spcAft>
                      </a:pPr>
                      <a:r>
                        <a:rPr lang="en-US" sz="1700">
                          <a:effectLst/>
                        </a:rPr>
                        <a:t>Education level proposed</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Data Source utilized – include only Kansas data</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of job openings corresponding to the level of education</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Hourly wage/annual salary for jobs for each level of education</a:t>
                      </a:r>
                      <a:endParaRPr lang="en-US" sz="1800">
                        <a:effectLst/>
                        <a:latin typeface="Times New Roman" panose="02020603050405020304" pitchFamily="18" charset="0"/>
                        <a:ea typeface="Times New Roman" panose="02020603050405020304" pitchFamily="18" charset="0"/>
                      </a:endParaRPr>
                    </a:p>
                  </a:txBody>
                  <a:tcPr marL="104200" marR="104200" marT="0" marB="0"/>
                </a:tc>
                <a:extLst>
                  <a:ext uri="{0D108BD9-81ED-4DB2-BD59-A6C34878D82A}">
                    <a16:rowId xmlns:a16="http://schemas.microsoft.com/office/drawing/2014/main" val="1089607988"/>
                  </a:ext>
                </a:extLst>
              </a:tr>
              <a:tr h="310285">
                <a:tc>
                  <a:txBody>
                    <a:bodyPr/>
                    <a:lstStyle/>
                    <a:p>
                      <a:pPr marL="0" marR="0">
                        <a:spcBef>
                          <a:spcPts val="0"/>
                        </a:spcBef>
                        <a:spcAft>
                          <a:spcPts val="0"/>
                        </a:spcAft>
                      </a:pPr>
                      <a:r>
                        <a:rPr lang="en-US" sz="1700">
                          <a:effectLst/>
                        </a:rPr>
                        <a:t>AAS (60-68 CH)</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extLst>
                  <a:ext uri="{0D108BD9-81ED-4DB2-BD59-A6C34878D82A}">
                    <a16:rowId xmlns:a16="http://schemas.microsoft.com/office/drawing/2014/main" val="2005479663"/>
                  </a:ext>
                </a:extLst>
              </a:tr>
              <a:tr h="564996">
                <a:tc>
                  <a:txBody>
                    <a:bodyPr/>
                    <a:lstStyle/>
                    <a:p>
                      <a:pPr marL="0" marR="0">
                        <a:spcBef>
                          <a:spcPts val="0"/>
                        </a:spcBef>
                        <a:spcAft>
                          <a:spcPts val="0"/>
                        </a:spcAft>
                      </a:pPr>
                      <a:r>
                        <a:rPr lang="en-US" sz="1700">
                          <a:effectLst/>
                        </a:rPr>
                        <a:t>CERTC (45-59 CH)</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extLst>
                  <a:ext uri="{0D108BD9-81ED-4DB2-BD59-A6C34878D82A}">
                    <a16:rowId xmlns:a16="http://schemas.microsoft.com/office/drawing/2014/main" val="325559689"/>
                  </a:ext>
                </a:extLst>
              </a:tr>
              <a:tr h="564996">
                <a:tc>
                  <a:txBody>
                    <a:bodyPr/>
                    <a:lstStyle/>
                    <a:p>
                      <a:pPr marL="0" marR="0">
                        <a:spcBef>
                          <a:spcPts val="0"/>
                        </a:spcBef>
                        <a:spcAft>
                          <a:spcPts val="0"/>
                        </a:spcAft>
                      </a:pPr>
                      <a:r>
                        <a:rPr lang="en-US" sz="1700">
                          <a:effectLst/>
                        </a:rPr>
                        <a:t>CERTB (30-44 CH)</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extLst>
                  <a:ext uri="{0D108BD9-81ED-4DB2-BD59-A6C34878D82A}">
                    <a16:rowId xmlns:a16="http://schemas.microsoft.com/office/drawing/2014/main" val="817732810"/>
                  </a:ext>
                </a:extLst>
              </a:tr>
              <a:tr h="564996">
                <a:tc>
                  <a:txBody>
                    <a:bodyPr/>
                    <a:lstStyle/>
                    <a:p>
                      <a:pPr marL="0" marR="0">
                        <a:spcBef>
                          <a:spcPts val="0"/>
                        </a:spcBef>
                        <a:spcAft>
                          <a:spcPts val="0"/>
                        </a:spcAft>
                      </a:pPr>
                      <a:r>
                        <a:rPr lang="en-US" sz="1700">
                          <a:effectLst/>
                        </a:rPr>
                        <a:t>CERTA (16-29 CH)</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extLst>
                  <a:ext uri="{0D108BD9-81ED-4DB2-BD59-A6C34878D82A}">
                    <a16:rowId xmlns:a16="http://schemas.microsoft.com/office/drawing/2014/main" val="3664842042"/>
                  </a:ext>
                </a:extLst>
              </a:tr>
              <a:tr h="564996">
                <a:tc>
                  <a:txBody>
                    <a:bodyPr/>
                    <a:lstStyle/>
                    <a:p>
                      <a:pPr marL="0" marR="0">
                        <a:spcBef>
                          <a:spcPts val="0"/>
                        </a:spcBef>
                        <a:spcAft>
                          <a:spcPts val="0"/>
                        </a:spcAft>
                      </a:pPr>
                      <a:r>
                        <a:rPr lang="en-US" sz="1700">
                          <a:effectLst/>
                        </a:rPr>
                        <a:t>SAPP (less than 15 CH)</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tc>
                  <a:txBody>
                    <a:bodyPr/>
                    <a:lstStyle/>
                    <a:p>
                      <a:pPr marL="0" marR="0">
                        <a:spcBef>
                          <a:spcPts val="0"/>
                        </a:spcBef>
                        <a:spcAft>
                          <a:spcPts val="0"/>
                        </a:spcAft>
                      </a:pPr>
                      <a:r>
                        <a:rPr lang="en-US" sz="1700">
                          <a:effectLst/>
                        </a:rPr>
                        <a:t> </a:t>
                      </a:r>
                      <a:endParaRPr lang="en-US" sz="1800">
                        <a:effectLst/>
                        <a:latin typeface="Times New Roman" panose="02020603050405020304" pitchFamily="18" charset="0"/>
                        <a:ea typeface="Times New Roman" panose="02020603050405020304" pitchFamily="18" charset="0"/>
                      </a:endParaRPr>
                    </a:p>
                  </a:txBody>
                  <a:tcPr marL="104200" marR="104200" marT="0" marB="0"/>
                </a:tc>
                <a:extLst>
                  <a:ext uri="{0D108BD9-81ED-4DB2-BD59-A6C34878D82A}">
                    <a16:rowId xmlns:a16="http://schemas.microsoft.com/office/drawing/2014/main" val="795018125"/>
                  </a:ext>
                </a:extLst>
              </a:tr>
            </a:tbl>
          </a:graphicData>
        </a:graphic>
      </p:graphicFrame>
    </p:spTree>
    <p:extLst>
      <p:ext uri="{BB962C8B-B14F-4D97-AF65-F5344CB8AC3E}">
        <p14:creationId xmlns:p14="http://schemas.microsoft.com/office/powerpoint/2010/main" val="1793172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D2E58-F2BE-3185-118C-16C16AC574AD}"/>
              </a:ext>
            </a:extLst>
          </p:cNvPr>
          <p:cNvSpPr>
            <a:spLocks noGrp="1"/>
          </p:cNvSpPr>
          <p:nvPr>
            <p:ph type="title"/>
          </p:nvPr>
        </p:nvSpPr>
        <p:spPr/>
        <p:txBody>
          <a:bodyPr/>
          <a:lstStyle/>
          <a:p>
            <a:r>
              <a:rPr lang="en-US" dirty="0"/>
              <a:t>Demand for the Program continued…</a:t>
            </a:r>
          </a:p>
        </p:txBody>
      </p:sp>
      <p:sp>
        <p:nvSpPr>
          <p:cNvPr id="3" name="Content Placeholder 2">
            <a:extLst>
              <a:ext uri="{FF2B5EF4-FFF2-40B4-BE49-F238E27FC236}">
                <a16:creationId xmlns:a16="http://schemas.microsoft.com/office/drawing/2014/main" id="{9FEEF1DA-205E-E6DC-4D5D-BC327F826EF6}"/>
              </a:ext>
            </a:extLst>
          </p:cNvPr>
          <p:cNvSpPr>
            <a:spLocks noGrp="1"/>
          </p:cNvSpPr>
          <p:nvPr>
            <p:ph idx="1"/>
          </p:nvPr>
        </p:nvSpPr>
        <p:spPr/>
        <p:txBody>
          <a:bodyPr>
            <a:normAutofit fontScale="92500" lnSpcReduction="10000"/>
          </a:bodyPr>
          <a:lstStyle/>
          <a:p>
            <a:r>
              <a:rPr lang="en-US" b="1" dirty="0">
                <a:solidFill>
                  <a:srgbClr val="549587"/>
                </a:solidFill>
              </a:rPr>
              <a:t>Opportunity: </a:t>
            </a:r>
            <a:r>
              <a:rPr lang="en-US" dirty="0"/>
              <a:t>Example - why is a CERTA an appropriate level of education to propose:</a:t>
            </a:r>
          </a:p>
          <a:p>
            <a:pPr lvl="1"/>
            <a:r>
              <a:rPr lang="en-US" dirty="0"/>
              <a:t>If the typical education required for entry is a high school diploma – what training/certifications are students earning in the CERTA that are needed for entry into the occupation? </a:t>
            </a:r>
          </a:p>
          <a:p>
            <a:pPr lvl="1"/>
            <a:r>
              <a:rPr lang="en-US" dirty="0"/>
              <a:t>If the typical education required for entry is an associate degree or higher – what job is waiting for the student at the lower level of education specifically? </a:t>
            </a:r>
          </a:p>
          <a:p>
            <a:pPr marL="457205" lvl="1" indent="0" algn="ctr">
              <a:buNone/>
            </a:pPr>
            <a:r>
              <a:rPr lang="en-US" b="1" dirty="0">
                <a:solidFill>
                  <a:schemeClr val="accent2"/>
                </a:solidFill>
              </a:rPr>
              <a:t>AND what data supports that?</a:t>
            </a:r>
            <a:endParaRPr lang="en-US" dirty="0"/>
          </a:p>
          <a:p>
            <a:pPr lvl="1"/>
            <a:r>
              <a:rPr lang="en-US" dirty="0"/>
              <a:t>Think about the process of program alignment, and how occupation levels are discussed with industry as the appropriate exit points are determined</a:t>
            </a:r>
          </a:p>
          <a:p>
            <a:r>
              <a:rPr lang="en-US" dirty="0"/>
              <a:t>Your proposal would address not only the education level typically needed for entry, but also the “Typical On-the-Job Training Needed to Attain Competency” (i.e., apprenticeship)</a:t>
            </a:r>
          </a:p>
          <a:p>
            <a:endParaRPr lang="en-US" dirty="0"/>
          </a:p>
        </p:txBody>
      </p:sp>
      <p:sp>
        <p:nvSpPr>
          <p:cNvPr id="4" name="Slide Number Placeholder 3">
            <a:extLst>
              <a:ext uri="{FF2B5EF4-FFF2-40B4-BE49-F238E27FC236}">
                <a16:creationId xmlns:a16="http://schemas.microsoft.com/office/drawing/2014/main" id="{C9DF06C1-4235-B64F-C0F8-355B0B89A263}"/>
              </a:ext>
            </a:extLst>
          </p:cNvPr>
          <p:cNvSpPr>
            <a:spLocks noGrp="1"/>
          </p:cNvSpPr>
          <p:nvPr>
            <p:ph type="sldNum" sz="quarter" idx="12"/>
          </p:nvPr>
        </p:nvSpPr>
        <p:spPr/>
        <p:txBody>
          <a:bodyPr/>
          <a:lstStyle/>
          <a:p>
            <a:fld id="{A70DEF81-83BD-4947-8AFC-3B6E194E089D}" type="slidenum">
              <a:rPr lang="en-US" smtClean="0"/>
              <a:pPr/>
              <a:t>16</a:t>
            </a:fld>
            <a:endParaRPr lang="en-US" dirty="0"/>
          </a:p>
        </p:txBody>
      </p:sp>
    </p:spTree>
    <p:extLst>
      <p:ext uri="{BB962C8B-B14F-4D97-AF65-F5344CB8AC3E}">
        <p14:creationId xmlns:p14="http://schemas.microsoft.com/office/powerpoint/2010/main" val="344332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E7BFD-6BEC-CBD0-2367-0E15B6BFAB26}"/>
              </a:ext>
            </a:extLst>
          </p:cNvPr>
          <p:cNvSpPr>
            <a:spLocks noGrp="1"/>
          </p:cNvSpPr>
          <p:nvPr>
            <p:ph type="title"/>
          </p:nvPr>
        </p:nvSpPr>
        <p:spPr/>
        <p:txBody>
          <a:bodyPr/>
          <a:lstStyle/>
          <a:p>
            <a:r>
              <a:rPr lang="en-US" dirty="0"/>
              <a:t>Demand for the Program continued…</a:t>
            </a:r>
          </a:p>
        </p:txBody>
      </p:sp>
      <p:sp>
        <p:nvSpPr>
          <p:cNvPr id="3" name="Content Placeholder 2">
            <a:extLst>
              <a:ext uri="{FF2B5EF4-FFF2-40B4-BE49-F238E27FC236}">
                <a16:creationId xmlns:a16="http://schemas.microsoft.com/office/drawing/2014/main" id="{89584989-FFFF-9E5A-110A-D23D6805DD58}"/>
              </a:ext>
            </a:extLst>
          </p:cNvPr>
          <p:cNvSpPr>
            <a:spLocks noGrp="1"/>
          </p:cNvSpPr>
          <p:nvPr>
            <p:ph idx="1"/>
          </p:nvPr>
        </p:nvSpPr>
        <p:spPr/>
        <p:txBody>
          <a:bodyPr/>
          <a:lstStyle/>
          <a:p>
            <a:r>
              <a:rPr lang="en-US" dirty="0"/>
              <a:t>CA1 provides examples of ways to provide demand information when state-level data sources do not provide data</a:t>
            </a:r>
          </a:p>
          <a:p>
            <a:r>
              <a:rPr lang="en-US" dirty="0"/>
              <a:t>Even if the occupation is not included in the Kansas DOL data, you still need data to demonstrate demand </a:t>
            </a:r>
            <a:r>
              <a:rPr lang="en-US" i="1" dirty="0"/>
              <a:t>in Kansas</a:t>
            </a:r>
          </a:p>
          <a:p>
            <a:pPr lvl="1"/>
            <a:r>
              <a:rPr lang="en-US" dirty="0"/>
              <a:t>Job postings in Kansas (number of specific postings for this occupation, period of time for the postings, document the resource, etc.)</a:t>
            </a:r>
          </a:p>
          <a:p>
            <a:pPr lvl="1"/>
            <a:r>
              <a:rPr lang="en-US" dirty="0"/>
              <a:t>Employer letters are key: include projected hiring needs for total positions, timeframe, anticipated salary information, etc.</a:t>
            </a:r>
          </a:p>
          <a:p>
            <a:pPr lvl="1"/>
            <a:r>
              <a:rPr lang="en-US" b="1" dirty="0">
                <a:solidFill>
                  <a:srgbClr val="549587"/>
                </a:solidFill>
              </a:rPr>
              <a:t>Opportunity: </a:t>
            </a:r>
            <a:r>
              <a:rPr lang="en-US" dirty="0"/>
              <a:t>“Bright Outlook” on O*NET nationwide is not compelling if no demand exists in Kansas for the occupation</a:t>
            </a:r>
          </a:p>
        </p:txBody>
      </p:sp>
      <p:sp>
        <p:nvSpPr>
          <p:cNvPr id="4" name="Slide Number Placeholder 3">
            <a:extLst>
              <a:ext uri="{FF2B5EF4-FFF2-40B4-BE49-F238E27FC236}">
                <a16:creationId xmlns:a16="http://schemas.microsoft.com/office/drawing/2014/main" id="{653C15EE-E8FD-C3AC-6796-41C8668FF410}"/>
              </a:ext>
            </a:extLst>
          </p:cNvPr>
          <p:cNvSpPr>
            <a:spLocks noGrp="1"/>
          </p:cNvSpPr>
          <p:nvPr>
            <p:ph type="sldNum" sz="quarter" idx="12"/>
          </p:nvPr>
        </p:nvSpPr>
        <p:spPr/>
        <p:txBody>
          <a:bodyPr/>
          <a:lstStyle/>
          <a:p>
            <a:fld id="{A70DEF81-83BD-4947-8AFC-3B6E194E089D}" type="slidenum">
              <a:rPr lang="en-US" smtClean="0"/>
              <a:pPr/>
              <a:t>17</a:t>
            </a:fld>
            <a:endParaRPr lang="en-US" dirty="0"/>
          </a:p>
        </p:txBody>
      </p:sp>
    </p:spTree>
    <p:extLst>
      <p:ext uri="{BB962C8B-B14F-4D97-AF65-F5344CB8AC3E}">
        <p14:creationId xmlns:p14="http://schemas.microsoft.com/office/powerpoint/2010/main" val="711495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786EC-7EAA-DFB9-C7F6-A656E335BA8E}"/>
              </a:ext>
            </a:extLst>
          </p:cNvPr>
          <p:cNvSpPr>
            <a:spLocks noGrp="1"/>
          </p:cNvSpPr>
          <p:nvPr>
            <p:ph type="title"/>
          </p:nvPr>
        </p:nvSpPr>
        <p:spPr/>
        <p:txBody>
          <a:bodyPr/>
          <a:lstStyle/>
          <a:p>
            <a:r>
              <a:rPr lang="en-US" dirty="0"/>
              <a:t>Demand for the Program continued…</a:t>
            </a:r>
          </a:p>
        </p:txBody>
      </p:sp>
      <p:sp>
        <p:nvSpPr>
          <p:cNvPr id="3" name="Content Placeholder 2">
            <a:extLst>
              <a:ext uri="{FF2B5EF4-FFF2-40B4-BE49-F238E27FC236}">
                <a16:creationId xmlns:a16="http://schemas.microsoft.com/office/drawing/2014/main" id="{81291E9A-7CDD-76E7-1EDC-D9F1924BE993}"/>
              </a:ext>
            </a:extLst>
          </p:cNvPr>
          <p:cNvSpPr>
            <a:spLocks noGrp="1"/>
          </p:cNvSpPr>
          <p:nvPr>
            <p:ph idx="1"/>
          </p:nvPr>
        </p:nvSpPr>
        <p:spPr/>
        <p:txBody>
          <a:bodyPr>
            <a:normAutofit/>
          </a:bodyPr>
          <a:lstStyle/>
          <a:p>
            <a:r>
              <a:rPr lang="en-US" dirty="0"/>
              <a:t>Local community demand: letters of support </a:t>
            </a:r>
          </a:p>
          <a:p>
            <a:pPr lvl="1"/>
            <a:r>
              <a:rPr lang="en-US" dirty="0"/>
              <a:t>Additional support letters from stakeholder organizations are great, but you need </a:t>
            </a:r>
            <a:r>
              <a:rPr lang="en-US" u="sng" dirty="0"/>
              <a:t>three letters specifically from potential employers that would be hiring your students</a:t>
            </a:r>
          </a:p>
          <a:p>
            <a:pPr lvl="1"/>
            <a:r>
              <a:rPr lang="en-US" dirty="0"/>
              <a:t>Examples of specific support the employers could provide are listed – what activities is each employer willing to commit to support your program</a:t>
            </a:r>
          </a:p>
          <a:p>
            <a:pPr lvl="1"/>
            <a:r>
              <a:rPr lang="en-US" dirty="0"/>
              <a:t>Recommendation: start working on the letters of support with your advisory board when you start developing the proposal</a:t>
            </a:r>
          </a:p>
          <a:p>
            <a:pPr lvl="1"/>
            <a:r>
              <a:rPr lang="en-US" dirty="0"/>
              <a:t>High school letters of support are not part of demonstrating “demand.” These letters are part of the program information</a:t>
            </a:r>
          </a:p>
          <a:p>
            <a:pPr marL="0" indent="0">
              <a:buNone/>
            </a:pPr>
            <a:endParaRPr lang="en-US" dirty="0"/>
          </a:p>
        </p:txBody>
      </p:sp>
      <p:sp>
        <p:nvSpPr>
          <p:cNvPr id="4" name="Slide Number Placeholder 3">
            <a:extLst>
              <a:ext uri="{FF2B5EF4-FFF2-40B4-BE49-F238E27FC236}">
                <a16:creationId xmlns:a16="http://schemas.microsoft.com/office/drawing/2014/main" id="{7D9E5829-234F-2BA1-51EF-F41AC6CD03EF}"/>
              </a:ext>
            </a:extLst>
          </p:cNvPr>
          <p:cNvSpPr>
            <a:spLocks noGrp="1"/>
          </p:cNvSpPr>
          <p:nvPr>
            <p:ph type="sldNum" sz="quarter" idx="12"/>
          </p:nvPr>
        </p:nvSpPr>
        <p:spPr/>
        <p:txBody>
          <a:bodyPr/>
          <a:lstStyle/>
          <a:p>
            <a:fld id="{A70DEF81-83BD-4947-8AFC-3B6E194E089D}" type="slidenum">
              <a:rPr lang="en-US" smtClean="0"/>
              <a:pPr/>
              <a:t>18</a:t>
            </a:fld>
            <a:endParaRPr lang="en-US" dirty="0"/>
          </a:p>
        </p:txBody>
      </p:sp>
    </p:spTree>
    <p:extLst>
      <p:ext uri="{BB962C8B-B14F-4D97-AF65-F5344CB8AC3E}">
        <p14:creationId xmlns:p14="http://schemas.microsoft.com/office/powerpoint/2010/main" val="4251878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EC2A2-1A79-F1DC-7A73-63F637A8D579}"/>
              </a:ext>
            </a:extLst>
          </p:cNvPr>
          <p:cNvSpPr>
            <a:spLocks noGrp="1"/>
          </p:cNvSpPr>
          <p:nvPr>
            <p:ph type="title"/>
          </p:nvPr>
        </p:nvSpPr>
        <p:spPr/>
        <p:txBody>
          <a:bodyPr/>
          <a:lstStyle/>
          <a:p>
            <a:r>
              <a:rPr lang="en-US" dirty="0"/>
              <a:t>CLNA and Demand for the occupation</a:t>
            </a:r>
          </a:p>
        </p:txBody>
      </p:sp>
      <p:sp>
        <p:nvSpPr>
          <p:cNvPr id="3" name="Content Placeholder 2">
            <a:extLst>
              <a:ext uri="{FF2B5EF4-FFF2-40B4-BE49-F238E27FC236}">
                <a16:creationId xmlns:a16="http://schemas.microsoft.com/office/drawing/2014/main" id="{3EB67761-52AC-6ADA-E530-DECBEC53846F}"/>
              </a:ext>
            </a:extLst>
          </p:cNvPr>
          <p:cNvSpPr>
            <a:spLocks noGrp="1"/>
          </p:cNvSpPr>
          <p:nvPr>
            <p:ph idx="1"/>
          </p:nvPr>
        </p:nvSpPr>
        <p:spPr/>
        <p:txBody>
          <a:bodyPr>
            <a:normAutofit fontScale="92500" lnSpcReduction="20000"/>
          </a:bodyPr>
          <a:lstStyle/>
          <a:p>
            <a:pPr marR="0" lvl="0">
              <a:spcBef>
                <a:spcPts val="0"/>
              </a:spcBef>
              <a:spcAft>
                <a:spcPts val="0"/>
              </a:spcAft>
              <a:tabLst>
                <a:tab pos="411480" algn="l"/>
              </a:tabLst>
            </a:pPr>
            <a:r>
              <a:rPr lang="en-US" dirty="0">
                <a:solidFill>
                  <a:srgbClr val="FF0000"/>
                </a:solidFill>
                <a:effectLst/>
                <a:ea typeface="Times New Roman" panose="02020603050405020304" pitchFamily="18" charset="0"/>
              </a:rPr>
              <a:t>Update to CA1: </a:t>
            </a:r>
            <a:r>
              <a:rPr lang="en-US" i="1" dirty="0">
                <a:effectLst/>
                <a:ea typeface="Times New Roman" panose="02020603050405020304" pitchFamily="18" charset="0"/>
              </a:rPr>
              <a:t>Provide data from the most recent Perkins Comprehensive Local Needs Assessment recommendations, demonstrating the need for the program initiation. Example: “(Data source) listed X number of annual openings for the occupation, with Y number of Concentrators in the matching program area.” If the occupation corresponding to the proposed program was not evaluated in the most recent CLNA, please explain why. </a:t>
            </a:r>
          </a:p>
          <a:p>
            <a:pPr lvl="1"/>
            <a:r>
              <a:rPr lang="en-US" b="1" dirty="0">
                <a:solidFill>
                  <a:srgbClr val="549587"/>
                </a:solidFill>
              </a:rPr>
              <a:t>Opportunity: </a:t>
            </a:r>
            <a:r>
              <a:rPr lang="en-US" dirty="0"/>
              <a:t>As you all work with secondary partners on the CLNA, make sure to take note of </a:t>
            </a:r>
            <a:r>
              <a:rPr lang="en-US" i="1" u="sng" dirty="0"/>
              <a:t>postsecondary</a:t>
            </a:r>
            <a:r>
              <a:rPr lang="en-US" i="1" dirty="0"/>
              <a:t> </a:t>
            </a:r>
            <a:r>
              <a:rPr lang="en-US" dirty="0"/>
              <a:t>concentrators specifically</a:t>
            </a:r>
          </a:p>
          <a:p>
            <a:pPr lvl="1"/>
            <a:r>
              <a:rPr lang="en-US" dirty="0"/>
              <a:t>Plan to answer additional questions from the TEA on the CLNA</a:t>
            </a:r>
          </a:p>
          <a:p>
            <a:r>
              <a:rPr lang="en-US" b="1" dirty="0">
                <a:solidFill>
                  <a:srgbClr val="549587"/>
                </a:solidFill>
              </a:rPr>
              <a:t>Opportunity</a:t>
            </a:r>
            <a:r>
              <a:rPr lang="en-US" dirty="0"/>
              <a:t> concerning the CLNA: statewide high demand occupations (from KS DOL data) should be evaluated regionally on every CLNA. The CLNA is not only to assess existing programs; it is conducted to evaluate whether occupations in the region have a sufficient pipeline of trained individuals to meet demand.</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A48A5A76-4538-6304-1DFC-DEB4DA7B50A4}"/>
              </a:ext>
            </a:extLst>
          </p:cNvPr>
          <p:cNvSpPr>
            <a:spLocks noGrp="1"/>
          </p:cNvSpPr>
          <p:nvPr>
            <p:ph type="sldNum" sz="quarter" idx="12"/>
          </p:nvPr>
        </p:nvSpPr>
        <p:spPr/>
        <p:txBody>
          <a:bodyPr/>
          <a:lstStyle/>
          <a:p>
            <a:fld id="{A70DEF81-83BD-4947-8AFC-3B6E194E089D}" type="slidenum">
              <a:rPr lang="en-US" smtClean="0"/>
              <a:pPr/>
              <a:t>19</a:t>
            </a:fld>
            <a:endParaRPr lang="en-US" dirty="0"/>
          </a:p>
        </p:txBody>
      </p:sp>
    </p:spTree>
    <p:extLst>
      <p:ext uri="{BB962C8B-B14F-4D97-AF65-F5344CB8AC3E}">
        <p14:creationId xmlns:p14="http://schemas.microsoft.com/office/powerpoint/2010/main" val="444034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7FAD-F983-C271-8BB1-8F142271EEB0}"/>
              </a:ext>
            </a:extLst>
          </p:cNvPr>
          <p:cNvSpPr>
            <a:spLocks noGrp="1"/>
          </p:cNvSpPr>
          <p:nvPr>
            <p:ph type="title"/>
          </p:nvPr>
        </p:nvSpPr>
        <p:spPr/>
        <p:txBody>
          <a:bodyPr/>
          <a:lstStyle/>
          <a:p>
            <a:r>
              <a:rPr lang="en-US" dirty="0"/>
              <a:t>Webinar Overview</a:t>
            </a:r>
          </a:p>
        </p:txBody>
      </p:sp>
      <p:sp>
        <p:nvSpPr>
          <p:cNvPr id="3" name="Content Placeholder 2">
            <a:extLst>
              <a:ext uri="{FF2B5EF4-FFF2-40B4-BE49-F238E27FC236}">
                <a16:creationId xmlns:a16="http://schemas.microsoft.com/office/drawing/2014/main" id="{6D29BB09-8E5D-90E7-2919-30AB01E250F5}"/>
              </a:ext>
            </a:extLst>
          </p:cNvPr>
          <p:cNvSpPr>
            <a:spLocks noGrp="1"/>
          </p:cNvSpPr>
          <p:nvPr>
            <p:ph idx="1"/>
          </p:nvPr>
        </p:nvSpPr>
        <p:spPr/>
        <p:txBody>
          <a:bodyPr/>
          <a:lstStyle/>
          <a:p>
            <a:pPr>
              <a:lnSpc>
                <a:spcPct val="100000"/>
              </a:lnSpc>
              <a:spcBef>
                <a:spcPts val="0"/>
              </a:spcBef>
              <a:buSzPct val="80000"/>
              <a:defRPr/>
            </a:pPr>
            <a:r>
              <a:rPr lang="en-US" altLang="en-US" sz="2800" dirty="0"/>
              <a:t>This presentation is intended as a resource to accompany the Technical Program(s) Forms and Documents</a:t>
            </a:r>
          </a:p>
          <a:p>
            <a:pPr>
              <a:lnSpc>
                <a:spcPct val="100000"/>
              </a:lnSpc>
              <a:spcBef>
                <a:spcPts val="0"/>
              </a:spcBef>
              <a:buSzPct val="80000"/>
              <a:defRPr/>
            </a:pPr>
            <a:r>
              <a:rPr lang="en-US" altLang="en-US" dirty="0"/>
              <a:t>Focus will be the most common opportunities KBOR staff see to strengthen program proposals and ensure a smooth approval process</a:t>
            </a:r>
          </a:p>
          <a:p>
            <a:pPr>
              <a:lnSpc>
                <a:spcPct val="100000"/>
              </a:lnSpc>
              <a:spcBef>
                <a:spcPts val="0"/>
              </a:spcBef>
              <a:buSzPct val="80000"/>
              <a:defRPr/>
            </a:pPr>
            <a:r>
              <a:rPr lang="en-US" altLang="en-US" dirty="0"/>
              <a:t>CA1 New Program Request Form (2025) Review</a:t>
            </a:r>
          </a:p>
          <a:p>
            <a:pPr>
              <a:lnSpc>
                <a:spcPct val="100000"/>
              </a:lnSpc>
              <a:spcBef>
                <a:spcPts val="0"/>
              </a:spcBef>
              <a:buSzPct val="80000"/>
              <a:defRPr/>
            </a:pPr>
            <a:r>
              <a:rPr lang="en-US" altLang="en-US" dirty="0"/>
              <a:t>This power point and recording will be available under “New Technical Program(s) Forms and Documents” section at </a:t>
            </a:r>
            <a:r>
              <a:rPr lang="en-US" altLang="en-US" dirty="0">
                <a:hlinkClick r:id="rId2"/>
              </a:rPr>
              <a:t>https://www.kansasregents.gov/academic_affairs/new_program_approval</a:t>
            </a:r>
            <a:endParaRPr lang="en-US" altLang="en-US" dirty="0"/>
          </a:p>
          <a:p>
            <a:pPr marL="0" indent="0">
              <a:lnSpc>
                <a:spcPct val="100000"/>
              </a:lnSpc>
              <a:spcBef>
                <a:spcPts val="0"/>
              </a:spcBef>
              <a:buSzPct val="80000"/>
              <a:buNone/>
              <a:defRPr/>
            </a:pPr>
            <a:endParaRPr lang="en-US" altLang="en-US" dirty="0"/>
          </a:p>
          <a:p>
            <a:endParaRPr lang="en-US" dirty="0"/>
          </a:p>
        </p:txBody>
      </p:sp>
      <p:sp>
        <p:nvSpPr>
          <p:cNvPr id="4" name="Slide Number Placeholder 3">
            <a:extLst>
              <a:ext uri="{FF2B5EF4-FFF2-40B4-BE49-F238E27FC236}">
                <a16:creationId xmlns:a16="http://schemas.microsoft.com/office/drawing/2014/main" id="{12DA62D3-3EFE-14F7-BE62-DC5879A058A2}"/>
              </a:ext>
            </a:extLst>
          </p:cNvPr>
          <p:cNvSpPr>
            <a:spLocks noGrp="1"/>
          </p:cNvSpPr>
          <p:nvPr>
            <p:ph type="sldNum" sz="quarter" idx="12"/>
          </p:nvPr>
        </p:nvSpPr>
        <p:spPr/>
        <p:txBody>
          <a:bodyPr/>
          <a:lstStyle/>
          <a:p>
            <a:fld id="{A70DEF81-83BD-4947-8AFC-3B6E194E089D}" type="slidenum">
              <a:rPr lang="en-US" smtClean="0"/>
              <a:pPr/>
              <a:t>2</a:t>
            </a:fld>
            <a:endParaRPr lang="en-US" dirty="0"/>
          </a:p>
        </p:txBody>
      </p:sp>
    </p:spTree>
    <p:extLst>
      <p:ext uri="{BB962C8B-B14F-4D97-AF65-F5344CB8AC3E}">
        <p14:creationId xmlns:p14="http://schemas.microsoft.com/office/powerpoint/2010/main" val="3300450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7480-7E94-918A-4B4C-EC0354136161}"/>
              </a:ext>
            </a:extLst>
          </p:cNvPr>
          <p:cNvSpPr>
            <a:spLocks noGrp="1"/>
          </p:cNvSpPr>
          <p:nvPr>
            <p:ph type="title"/>
          </p:nvPr>
        </p:nvSpPr>
        <p:spPr/>
        <p:txBody>
          <a:bodyPr/>
          <a:lstStyle/>
          <a:p>
            <a:r>
              <a:rPr lang="en-US" dirty="0"/>
              <a:t>Duplication of Existing Programs</a:t>
            </a:r>
          </a:p>
        </p:txBody>
      </p:sp>
      <p:sp>
        <p:nvSpPr>
          <p:cNvPr id="3" name="Content Placeholder 2">
            <a:extLst>
              <a:ext uri="{FF2B5EF4-FFF2-40B4-BE49-F238E27FC236}">
                <a16:creationId xmlns:a16="http://schemas.microsoft.com/office/drawing/2014/main" id="{0F9CB61E-89E9-E779-44EE-177E357EE80E}"/>
              </a:ext>
            </a:extLst>
          </p:cNvPr>
          <p:cNvSpPr>
            <a:spLocks noGrp="1"/>
          </p:cNvSpPr>
          <p:nvPr>
            <p:ph idx="1"/>
          </p:nvPr>
        </p:nvSpPr>
        <p:spPr/>
        <p:txBody>
          <a:bodyPr>
            <a:normAutofit fontScale="92500" lnSpcReduction="10000"/>
          </a:bodyPr>
          <a:lstStyle/>
          <a:p>
            <a:r>
              <a:rPr lang="en-US" dirty="0"/>
              <a:t>Use the most recent K-TIP data to list other institutions with the program </a:t>
            </a:r>
            <a:r>
              <a:rPr lang="en-US" dirty="0">
                <a:hlinkClick r:id="rId2"/>
              </a:rPr>
              <a:t>https://www.kansasregents.gov/workforce_development/k-tip-report</a:t>
            </a:r>
            <a:endParaRPr lang="en-US" dirty="0"/>
          </a:p>
          <a:p>
            <a:r>
              <a:rPr lang="en-US" b="1" dirty="0">
                <a:solidFill>
                  <a:srgbClr val="549587"/>
                </a:solidFill>
              </a:rPr>
              <a:t>Opportunity: </a:t>
            </a:r>
            <a:r>
              <a:rPr lang="en-US" dirty="0"/>
              <a:t>Collaboration with existing programs. Please do not dismiss this question if the program is offered elsewhere in the system, even if not near your institution geographically</a:t>
            </a:r>
          </a:p>
          <a:p>
            <a:pPr lvl="1"/>
            <a:r>
              <a:rPr lang="en-US" dirty="0"/>
              <a:t>Start this early in your process, so you have time to apply information to the development of the program</a:t>
            </a:r>
          </a:p>
          <a:p>
            <a:pPr lvl="1"/>
            <a:r>
              <a:rPr lang="en-US" dirty="0"/>
              <a:t>Reach out to institutions that already offer the program regardless of region and get their advice on start-up activities</a:t>
            </a:r>
          </a:p>
          <a:p>
            <a:pPr lvl="1"/>
            <a:r>
              <a:rPr lang="en-US" dirty="0"/>
              <a:t>We provided examples of collaboration practices in the CA1 itself</a:t>
            </a:r>
          </a:p>
          <a:p>
            <a:pPr lvl="1"/>
            <a:r>
              <a:rPr lang="en-US" dirty="0"/>
              <a:t>Think of asking “if you had known then what you know now, what would you have done differently to launch your program?”</a:t>
            </a:r>
          </a:p>
          <a:p>
            <a:pPr lvl="1"/>
            <a:r>
              <a:rPr lang="en-US" dirty="0"/>
              <a:t>Do not indicate that you have reached out to a program if you have not</a:t>
            </a:r>
          </a:p>
          <a:p>
            <a:pPr marL="457205" lvl="1" indent="0">
              <a:buNone/>
            </a:pPr>
            <a:endParaRPr lang="en-US" dirty="0"/>
          </a:p>
        </p:txBody>
      </p:sp>
      <p:sp>
        <p:nvSpPr>
          <p:cNvPr id="4" name="Slide Number Placeholder 3">
            <a:extLst>
              <a:ext uri="{FF2B5EF4-FFF2-40B4-BE49-F238E27FC236}">
                <a16:creationId xmlns:a16="http://schemas.microsoft.com/office/drawing/2014/main" id="{9A004122-8AF5-300C-36A4-153A5558E3DD}"/>
              </a:ext>
            </a:extLst>
          </p:cNvPr>
          <p:cNvSpPr>
            <a:spLocks noGrp="1"/>
          </p:cNvSpPr>
          <p:nvPr>
            <p:ph type="sldNum" sz="quarter" idx="12"/>
          </p:nvPr>
        </p:nvSpPr>
        <p:spPr/>
        <p:txBody>
          <a:bodyPr/>
          <a:lstStyle/>
          <a:p>
            <a:fld id="{A70DEF81-83BD-4947-8AFC-3B6E194E089D}" type="slidenum">
              <a:rPr lang="en-US" smtClean="0"/>
              <a:pPr/>
              <a:t>20</a:t>
            </a:fld>
            <a:endParaRPr lang="en-US" dirty="0"/>
          </a:p>
        </p:txBody>
      </p:sp>
    </p:spTree>
    <p:extLst>
      <p:ext uri="{BB962C8B-B14F-4D97-AF65-F5344CB8AC3E}">
        <p14:creationId xmlns:p14="http://schemas.microsoft.com/office/powerpoint/2010/main" val="1991212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A453-6B2F-FFC6-E534-F8237FCD1DB8}"/>
              </a:ext>
            </a:extLst>
          </p:cNvPr>
          <p:cNvSpPr>
            <a:spLocks noGrp="1"/>
          </p:cNvSpPr>
          <p:nvPr>
            <p:ph type="title"/>
          </p:nvPr>
        </p:nvSpPr>
        <p:spPr/>
        <p:txBody>
          <a:bodyPr/>
          <a:lstStyle/>
          <a:p>
            <a:r>
              <a:rPr lang="en-US" dirty="0"/>
              <a:t>Duplication of Existing Programs continued…</a:t>
            </a:r>
          </a:p>
        </p:txBody>
      </p:sp>
      <p:sp>
        <p:nvSpPr>
          <p:cNvPr id="3" name="Content Placeholder 2">
            <a:extLst>
              <a:ext uri="{FF2B5EF4-FFF2-40B4-BE49-F238E27FC236}">
                <a16:creationId xmlns:a16="http://schemas.microsoft.com/office/drawing/2014/main" id="{85A8AC54-363F-01DE-000A-C440EFCC19FC}"/>
              </a:ext>
            </a:extLst>
          </p:cNvPr>
          <p:cNvSpPr>
            <a:spLocks noGrp="1"/>
          </p:cNvSpPr>
          <p:nvPr>
            <p:ph idx="1"/>
          </p:nvPr>
        </p:nvSpPr>
        <p:spPr/>
        <p:txBody>
          <a:bodyPr/>
          <a:lstStyle/>
          <a:p>
            <a:r>
              <a:rPr lang="en-US" dirty="0">
                <a:solidFill>
                  <a:srgbClr val="FF0000"/>
                </a:solidFill>
              </a:rPr>
              <a:t>Update to CA1: </a:t>
            </a:r>
          </a:p>
          <a:p>
            <a:pPr marL="0" indent="0">
              <a:buNone/>
            </a:pPr>
            <a:r>
              <a:rPr lang="en-US" i="1" dirty="0"/>
              <a:t>“Please explain how collaboration was pursued with similar programs. Institutions proposing a new program should always reach out to existing programs to identify collaboration opportunities. Examples of collaboration include (but are not limited to) sharing best practices, recruitment and retention strategies, curriculum or equipment suggestions, structure with business and industry on work-based learning opportunities, etc. </a:t>
            </a:r>
          </a:p>
          <a:p>
            <a:pPr lvl="1"/>
            <a:r>
              <a:rPr lang="en-US" i="1" dirty="0"/>
              <a:t>Once existing programs have been contacted, if collaboration was not a viable option, please explain why.” </a:t>
            </a:r>
          </a:p>
        </p:txBody>
      </p:sp>
      <p:sp>
        <p:nvSpPr>
          <p:cNvPr id="4" name="Slide Number Placeholder 3">
            <a:extLst>
              <a:ext uri="{FF2B5EF4-FFF2-40B4-BE49-F238E27FC236}">
                <a16:creationId xmlns:a16="http://schemas.microsoft.com/office/drawing/2014/main" id="{89D8B741-0D16-DAD5-0B36-AC2ED829BF12}"/>
              </a:ext>
            </a:extLst>
          </p:cNvPr>
          <p:cNvSpPr>
            <a:spLocks noGrp="1"/>
          </p:cNvSpPr>
          <p:nvPr>
            <p:ph type="sldNum" sz="quarter" idx="12"/>
          </p:nvPr>
        </p:nvSpPr>
        <p:spPr/>
        <p:txBody>
          <a:bodyPr/>
          <a:lstStyle/>
          <a:p>
            <a:fld id="{A70DEF81-83BD-4947-8AFC-3B6E194E089D}" type="slidenum">
              <a:rPr lang="en-US" smtClean="0"/>
              <a:pPr/>
              <a:t>21</a:t>
            </a:fld>
            <a:endParaRPr lang="en-US" dirty="0"/>
          </a:p>
        </p:txBody>
      </p:sp>
    </p:spTree>
    <p:extLst>
      <p:ext uri="{BB962C8B-B14F-4D97-AF65-F5344CB8AC3E}">
        <p14:creationId xmlns:p14="http://schemas.microsoft.com/office/powerpoint/2010/main" val="1170137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B11DD-E7E0-91FB-77B1-0247935FCFF2}"/>
              </a:ext>
            </a:extLst>
          </p:cNvPr>
          <p:cNvSpPr>
            <a:spLocks noGrp="1"/>
          </p:cNvSpPr>
          <p:nvPr>
            <p:ph type="title"/>
          </p:nvPr>
        </p:nvSpPr>
        <p:spPr/>
        <p:txBody>
          <a:bodyPr/>
          <a:lstStyle/>
          <a:p>
            <a:r>
              <a:rPr lang="en-US" dirty="0"/>
              <a:t>Program Information</a:t>
            </a:r>
          </a:p>
        </p:txBody>
      </p:sp>
      <p:sp>
        <p:nvSpPr>
          <p:cNvPr id="3" name="Content Placeholder 2">
            <a:extLst>
              <a:ext uri="{FF2B5EF4-FFF2-40B4-BE49-F238E27FC236}">
                <a16:creationId xmlns:a16="http://schemas.microsoft.com/office/drawing/2014/main" id="{B18F58BD-CFFA-61A2-92E1-705C74C8E7B3}"/>
              </a:ext>
            </a:extLst>
          </p:cNvPr>
          <p:cNvSpPr>
            <a:spLocks noGrp="1"/>
          </p:cNvSpPr>
          <p:nvPr>
            <p:ph idx="1"/>
          </p:nvPr>
        </p:nvSpPr>
        <p:spPr/>
        <p:txBody>
          <a:bodyPr>
            <a:normAutofit lnSpcReduction="10000"/>
          </a:bodyPr>
          <a:lstStyle/>
          <a:p>
            <a:r>
              <a:rPr lang="en-US" dirty="0"/>
              <a:t>If you are proposing to start a program that has undergone the alignment process, your proposal should meet alignment requirements. All alignment information is at the link included in the CA1 </a:t>
            </a:r>
            <a:r>
              <a:rPr lang="en-US" dirty="0">
                <a:hlinkClick r:id="rId2"/>
              </a:rPr>
              <a:t>https://www.kansasregents.gov/workforce_development/program-alignment</a:t>
            </a:r>
            <a:endParaRPr lang="en-US" dirty="0"/>
          </a:p>
          <a:p>
            <a:pPr lvl="1"/>
            <a:r>
              <a:rPr lang="en-US" dirty="0"/>
              <a:t>Currently in process of Program Alignment Verification</a:t>
            </a:r>
          </a:p>
          <a:p>
            <a:pPr lvl="1"/>
            <a:r>
              <a:rPr lang="en-US" dirty="0">
                <a:solidFill>
                  <a:srgbClr val="FF0000"/>
                </a:solidFill>
              </a:rPr>
              <a:t>Update to CA1 </a:t>
            </a:r>
            <a:r>
              <a:rPr lang="en-US" dirty="0"/>
              <a:t>- specific focus items are bulleted</a:t>
            </a:r>
          </a:p>
          <a:p>
            <a:pPr marL="1200156" lvl="2" indent="-285750">
              <a:spcBef>
                <a:spcPts val="0"/>
              </a:spcBef>
              <a:buFont typeface="Courier New" panose="02070309020205020404" pitchFamily="49" charset="0"/>
              <a:buChar char="o"/>
              <a:tabLst>
                <a:tab pos="914400" algn="l"/>
              </a:tabLst>
            </a:pPr>
            <a:r>
              <a:rPr lang="en-US" dirty="0">
                <a:effectLst/>
                <a:latin typeface="Times New Roman" panose="02020603050405020304" pitchFamily="18" charset="0"/>
                <a:ea typeface="Times New Roman" panose="02020603050405020304" pitchFamily="18" charset="0"/>
              </a:rPr>
              <a:t>program title,</a:t>
            </a:r>
          </a:p>
          <a:p>
            <a:pPr marL="1200156" lvl="2" indent="-285750">
              <a:spcBef>
                <a:spcPts val="0"/>
              </a:spcBef>
              <a:buFont typeface="Courier New" panose="02070309020205020404" pitchFamily="49" charset="0"/>
              <a:buChar char="o"/>
              <a:tabLst>
                <a:tab pos="914400" algn="l"/>
              </a:tabLst>
            </a:pPr>
            <a:r>
              <a:rPr lang="en-US" dirty="0">
                <a:effectLst/>
                <a:latin typeface="Times New Roman" panose="02020603050405020304" pitchFamily="18" charset="0"/>
                <a:ea typeface="Times New Roman" panose="02020603050405020304" pitchFamily="18" charset="0"/>
              </a:rPr>
              <a:t>courses, (including titles and competencies)</a:t>
            </a:r>
          </a:p>
          <a:p>
            <a:pPr marL="1200156" lvl="2" indent="-285750">
              <a:spcBef>
                <a:spcPts val="0"/>
              </a:spcBef>
              <a:buFont typeface="Courier New" panose="02070309020205020404" pitchFamily="49" charset="0"/>
              <a:buChar char="o"/>
              <a:tabLst>
                <a:tab pos="914400" algn="l"/>
              </a:tabLst>
            </a:pPr>
            <a:r>
              <a:rPr lang="en-US" dirty="0">
                <a:effectLst/>
                <a:latin typeface="Times New Roman" panose="02020603050405020304" pitchFamily="18" charset="0"/>
                <a:ea typeface="Times New Roman" panose="02020603050405020304" pitchFamily="18" charset="0"/>
              </a:rPr>
              <a:t>industry-recognized certifications, </a:t>
            </a:r>
          </a:p>
          <a:p>
            <a:pPr marL="1200156" lvl="2" indent="-285750">
              <a:spcBef>
                <a:spcPts val="0"/>
              </a:spcBef>
              <a:buFont typeface="Courier New" panose="02070309020205020404" pitchFamily="49" charset="0"/>
              <a:buChar char="o"/>
              <a:tabLst>
                <a:tab pos="914400" algn="l"/>
              </a:tabLst>
            </a:pPr>
            <a:r>
              <a:rPr lang="en-US" dirty="0">
                <a:effectLst/>
                <a:latin typeface="Times New Roman" panose="02020603050405020304" pitchFamily="18" charset="0"/>
                <a:ea typeface="Times New Roman" panose="02020603050405020304" pitchFamily="18" charset="0"/>
              </a:rPr>
              <a:t>all marketing materials and public-facing information meets requirements, and </a:t>
            </a:r>
          </a:p>
          <a:p>
            <a:pPr marL="1200156" lvl="2" indent="-285750">
              <a:spcBef>
                <a:spcPts val="0"/>
              </a:spcBef>
              <a:buFont typeface="Courier New" panose="02070309020205020404" pitchFamily="49" charset="0"/>
              <a:buChar char="o"/>
              <a:tabLst>
                <a:tab pos="914400" algn="l"/>
              </a:tabLst>
            </a:pPr>
            <a:r>
              <a:rPr lang="en-US" dirty="0">
                <a:effectLst/>
                <a:latin typeface="Times New Roman" panose="02020603050405020304" pitchFamily="18" charset="0"/>
                <a:ea typeface="Times New Roman" panose="02020603050405020304" pitchFamily="18" charset="0"/>
              </a:rPr>
              <a:t>accreditation requirements </a:t>
            </a:r>
          </a:p>
          <a:p>
            <a:pPr marL="457205" lvl="1" indent="0">
              <a:buNone/>
            </a:pPr>
            <a:endParaRPr lang="en-US" dirty="0"/>
          </a:p>
        </p:txBody>
      </p:sp>
      <p:sp>
        <p:nvSpPr>
          <p:cNvPr id="4" name="Slide Number Placeholder 3">
            <a:extLst>
              <a:ext uri="{FF2B5EF4-FFF2-40B4-BE49-F238E27FC236}">
                <a16:creationId xmlns:a16="http://schemas.microsoft.com/office/drawing/2014/main" id="{E4D374B5-0451-36C8-0495-9C10A9EEC022}"/>
              </a:ext>
            </a:extLst>
          </p:cNvPr>
          <p:cNvSpPr>
            <a:spLocks noGrp="1"/>
          </p:cNvSpPr>
          <p:nvPr>
            <p:ph type="sldNum" sz="quarter" idx="12"/>
          </p:nvPr>
        </p:nvSpPr>
        <p:spPr/>
        <p:txBody>
          <a:bodyPr/>
          <a:lstStyle/>
          <a:p>
            <a:fld id="{A70DEF81-83BD-4947-8AFC-3B6E194E089D}" type="slidenum">
              <a:rPr lang="en-US" smtClean="0"/>
              <a:pPr/>
              <a:t>22</a:t>
            </a:fld>
            <a:endParaRPr lang="en-US" dirty="0"/>
          </a:p>
        </p:txBody>
      </p:sp>
    </p:spTree>
    <p:extLst>
      <p:ext uri="{BB962C8B-B14F-4D97-AF65-F5344CB8AC3E}">
        <p14:creationId xmlns:p14="http://schemas.microsoft.com/office/powerpoint/2010/main" val="4285683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FC-37E6-59A9-4E5D-FA53149CAD9B}"/>
              </a:ext>
            </a:extLst>
          </p:cNvPr>
          <p:cNvSpPr>
            <a:spLocks noGrp="1"/>
          </p:cNvSpPr>
          <p:nvPr>
            <p:ph type="title"/>
          </p:nvPr>
        </p:nvSpPr>
        <p:spPr/>
        <p:txBody>
          <a:bodyPr/>
          <a:lstStyle/>
          <a:p>
            <a:r>
              <a:rPr lang="en-US" dirty="0"/>
              <a:t>Program Information continued…</a:t>
            </a:r>
          </a:p>
        </p:txBody>
      </p:sp>
      <p:sp>
        <p:nvSpPr>
          <p:cNvPr id="3" name="Content Placeholder 2">
            <a:extLst>
              <a:ext uri="{FF2B5EF4-FFF2-40B4-BE49-F238E27FC236}">
                <a16:creationId xmlns:a16="http://schemas.microsoft.com/office/drawing/2014/main" id="{A16CB94C-3445-46C4-4B42-EB8A5BE76B59}"/>
              </a:ext>
            </a:extLst>
          </p:cNvPr>
          <p:cNvSpPr>
            <a:spLocks noGrp="1"/>
          </p:cNvSpPr>
          <p:nvPr>
            <p:ph idx="1"/>
          </p:nvPr>
        </p:nvSpPr>
        <p:spPr/>
        <p:txBody>
          <a:bodyPr>
            <a:normAutofit fontScale="92500"/>
          </a:bodyPr>
          <a:lstStyle/>
          <a:p>
            <a:r>
              <a:rPr lang="en-US" dirty="0"/>
              <a:t>Please include your degree map for each exit point you are proposing. We will be comparing the degree map provided to the KHEDS entry, and to the degree map at </a:t>
            </a:r>
            <a:r>
              <a:rPr lang="en-US" dirty="0">
                <a:hlinkClick r:id="rId2"/>
              </a:rPr>
              <a:t>https://www.kansasregents.gov/students/advising-resources</a:t>
            </a:r>
            <a:endParaRPr lang="en-US" dirty="0"/>
          </a:p>
          <a:p>
            <a:r>
              <a:rPr lang="en-US" dirty="0"/>
              <a:t>If you do not plan to offer the courses in the program to high school students, please note that. If you do plan to offer the courses to high school students, include a letter of support from the participating USD’s </a:t>
            </a:r>
          </a:p>
          <a:p>
            <a:r>
              <a:rPr lang="en-US" dirty="0"/>
              <a:t>Faculty requirements for the specific program should be included, in addition to the standard requirements the institution uses. Remember your proposal is for a </a:t>
            </a:r>
            <a:r>
              <a:rPr lang="en-US" i="1" dirty="0"/>
              <a:t>technical program</a:t>
            </a:r>
            <a:r>
              <a:rPr lang="en-US" dirty="0"/>
              <a:t> specifically. Faculty requirements would be a great item to request advice from existing programs</a:t>
            </a:r>
          </a:p>
          <a:p>
            <a:endParaRPr lang="en-US" dirty="0"/>
          </a:p>
        </p:txBody>
      </p:sp>
      <p:sp>
        <p:nvSpPr>
          <p:cNvPr id="4" name="Slide Number Placeholder 3">
            <a:extLst>
              <a:ext uri="{FF2B5EF4-FFF2-40B4-BE49-F238E27FC236}">
                <a16:creationId xmlns:a16="http://schemas.microsoft.com/office/drawing/2014/main" id="{A5180558-BF03-23DA-2D81-407A754F8446}"/>
              </a:ext>
            </a:extLst>
          </p:cNvPr>
          <p:cNvSpPr>
            <a:spLocks noGrp="1"/>
          </p:cNvSpPr>
          <p:nvPr>
            <p:ph type="sldNum" sz="quarter" idx="12"/>
          </p:nvPr>
        </p:nvSpPr>
        <p:spPr/>
        <p:txBody>
          <a:bodyPr/>
          <a:lstStyle/>
          <a:p>
            <a:fld id="{A70DEF81-83BD-4947-8AFC-3B6E194E089D}" type="slidenum">
              <a:rPr lang="en-US" smtClean="0"/>
              <a:pPr/>
              <a:t>23</a:t>
            </a:fld>
            <a:endParaRPr lang="en-US" dirty="0"/>
          </a:p>
        </p:txBody>
      </p:sp>
    </p:spTree>
    <p:extLst>
      <p:ext uri="{BB962C8B-B14F-4D97-AF65-F5344CB8AC3E}">
        <p14:creationId xmlns:p14="http://schemas.microsoft.com/office/powerpoint/2010/main" val="3527392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1F52B-77AB-F9EC-3619-6E57E4D8D13E}"/>
              </a:ext>
            </a:extLst>
          </p:cNvPr>
          <p:cNvSpPr>
            <a:spLocks noGrp="1"/>
          </p:cNvSpPr>
          <p:nvPr>
            <p:ph type="title"/>
          </p:nvPr>
        </p:nvSpPr>
        <p:spPr/>
        <p:txBody>
          <a:bodyPr/>
          <a:lstStyle/>
          <a:p>
            <a:r>
              <a:rPr lang="en-US" dirty="0"/>
              <a:t>Cost and Funding for Proposed Program</a:t>
            </a:r>
          </a:p>
        </p:txBody>
      </p:sp>
      <p:sp>
        <p:nvSpPr>
          <p:cNvPr id="3" name="Content Placeholder 2">
            <a:extLst>
              <a:ext uri="{FF2B5EF4-FFF2-40B4-BE49-F238E27FC236}">
                <a16:creationId xmlns:a16="http://schemas.microsoft.com/office/drawing/2014/main" id="{9C987B78-3465-0823-7264-DB7CA43A46F1}"/>
              </a:ext>
            </a:extLst>
          </p:cNvPr>
          <p:cNvSpPr>
            <a:spLocks noGrp="1"/>
          </p:cNvSpPr>
          <p:nvPr>
            <p:ph idx="1"/>
          </p:nvPr>
        </p:nvSpPr>
        <p:spPr/>
        <p:txBody>
          <a:bodyPr>
            <a:normAutofit lnSpcReduction="10000"/>
          </a:bodyPr>
          <a:lstStyle/>
          <a:p>
            <a:pPr marL="342900" marR="0" lvl="0" indent="-342900">
              <a:spcBef>
                <a:spcPts val="0"/>
              </a:spcBef>
              <a:spcAft>
                <a:spcPts val="0"/>
              </a:spcAft>
              <a:buFont typeface="Symbol" panose="05050102010706020507" pitchFamily="18" charset="2"/>
              <a:buChar char=""/>
              <a:tabLst>
                <a:tab pos="411480" algn="l"/>
              </a:tabLst>
            </a:pPr>
            <a:r>
              <a:rPr lang="en-US" dirty="0">
                <a:solidFill>
                  <a:srgbClr val="FF0000"/>
                </a:solidFill>
                <a:effectLst/>
                <a:ea typeface="Times New Roman" panose="02020603050405020304" pitchFamily="18" charset="0"/>
              </a:rPr>
              <a:t>Update to CA1</a:t>
            </a:r>
            <a:r>
              <a:rPr lang="en-US" dirty="0">
                <a:effectLst/>
                <a:ea typeface="Times New Roman" panose="02020603050405020304" pitchFamily="18" charset="0"/>
              </a:rPr>
              <a:t>: This area has been re-formatted to help identify specific items that should be included in the budget narrative for each program. These include but are not limited to:</a:t>
            </a:r>
          </a:p>
          <a:p>
            <a:pPr marL="800105" lvl="1" indent="-342900">
              <a:spcBef>
                <a:spcPts val="0"/>
              </a:spcBef>
              <a:buFont typeface="Symbol" panose="05050102010706020507" pitchFamily="18" charset="2"/>
              <a:buChar char=""/>
              <a:tabLst>
                <a:tab pos="411480" algn="l"/>
              </a:tabLst>
            </a:pPr>
            <a:r>
              <a:rPr lang="en-US" dirty="0">
                <a:ea typeface="Times New Roman" panose="02020603050405020304" pitchFamily="18" charset="0"/>
              </a:rPr>
              <a:t>Physical facilities</a:t>
            </a:r>
          </a:p>
          <a:p>
            <a:pPr marL="800105" lvl="1" indent="-342900">
              <a:spcBef>
                <a:spcPts val="0"/>
              </a:spcBef>
              <a:buFont typeface="Symbol" panose="05050102010706020507" pitchFamily="18" charset="2"/>
              <a:buChar char=""/>
              <a:tabLst>
                <a:tab pos="411480" algn="l"/>
              </a:tabLst>
            </a:pPr>
            <a:r>
              <a:rPr lang="en-US" dirty="0">
                <a:effectLst/>
                <a:ea typeface="Times New Roman" panose="02020603050405020304" pitchFamily="18" charset="0"/>
              </a:rPr>
              <a:t>Equipment and tools</a:t>
            </a:r>
          </a:p>
          <a:p>
            <a:pPr marL="800105" lvl="1" indent="-342900">
              <a:spcBef>
                <a:spcPts val="0"/>
              </a:spcBef>
              <a:buFont typeface="Symbol" panose="05050102010706020507" pitchFamily="18" charset="2"/>
              <a:buChar char=""/>
              <a:tabLst>
                <a:tab pos="411480" algn="l"/>
              </a:tabLst>
            </a:pPr>
            <a:r>
              <a:rPr lang="en-US" dirty="0">
                <a:ea typeface="Times New Roman" panose="02020603050405020304" pitchFamily="18" charset="0"/>
              </a:rPr>
              <a:t>Faculty</a:t>
            </a:r>
          </a:p>
          <a:p>
            <a:pPr marL="800105" lvl="1" indent="-342900">
              <a:spcBef>
                <a:spcPts val="0"/>
              </a:spcBef>
              <a:buFont typeface="Symbol" panose="05050102010706020507" pitchFamily="18" charset="2"/>
              <a:buChar char=""/>
              <a:tabLst>
                <a:tab pos="411480" algn="l"/>
              </a:tabLst>
            </a:pPr>
            <a:r>
              <a:rPr lang="en-US" dirty="0">
                <a:effectLst/>
                <a:ea typeface="Times New Roman" panose="02020603050405020304" pitchFamily="18" charset="0"/>
              </a:rPr>
              <a:t>Instructional materials</a:t>
            </a:r>
          </a:p>
          <a:p>
            <a:pPr marL="800105" lvl="1" indent="-342900">
              <a:spcBef>
                <a:spcPts val="0"/>
              </a:spcBef>
              <a:buFont typeface="Symbol" panose="05050102010706020507" pitchFamily="18" charset="2"/>
              <a:buChar char=""/>
              <a:tabLst>
                <a:tab pos="411480" algn="l"/>
              </a:tabLst>
            </a:pPr>
            <a:r>
              <a:rPr lang="en-US" dirty="0">
                <a:ea typeface="Times New Roman" panose="02020603050405020304" pitchFamily="18" charset="0"/>
              </a:rPr>
              <a:t>Accreditation</a:t>
            </a:r>
          </a:p>
          <a:p>
            <a:pPr marL="800105" lvl="1" indent="-342900">
              <a:spcBef>
                <a:spcPts val="0"/>
              </a:spcBef>
              <a:buFont typeface="Symbol" panose="05050102010706020507" pitchFamily="18" charset="2"/>
              <a:buChar char=""/>
              <a:tabLst>
                <a:tab pos="411480" algn="l"/>
              </a:tabLst>
            </a:pPr>
            <a:r>
              <a:rPr lang="en-US" dirty="0">
                <a:effectLst/>
                <a:ea typeface="Times New Roman" panose="02020603050405020304" pitchFamily="18" charset="0"/>
              </a:rPr>
              <a:t>Student Support services</a:t>
            </a:r>
          </a:p>
          <a:p>
            <a:pPr marL="800105" lvl="1" indent="-342900">
              <a:spcBef>
                <a:spcPts val="0"/>
              </a:spcBef>
              <a:buFont typeface="Symbol" panose="05050102010706020507" pitchFamily="18" charset="2"/>
              <a:buChar char=""/>
              <a:tabLst>
                <a:tab pos="411480" algn="l"/>
              </a:tabLst>
            </a:pPr>
            <a:r>
              <a:rPr lang="en-US" dirty="0">
                <a:ea typeface="Times New Roman" panose="02020603050405020304" pitchFamily="18" charset="0"/>
              </a:rPr>
              <a:t>Describe any grants, donations or partnerships that are providing funding support for the startup of the program</a:t>
            </a:r>
          </a:p>
          <a:p>
            <a:pPr marL="1257311" lvl="2" indent="-342900">
              <a:spcBef>
                <a:spcPts val="0"/>
              </a:spcBef>
              <a:buFont typeface="Symbol" panose="05050102010706020507" pitchFamily="18" charset="2"/>
              <a:buChar char=""/>
              <a:tabLst>
                <a:tab pos="411480" algn="l"/>
              </a:tabLst>
            </a:pPr>
            <a:r>
              <a:rPr lang="en-US" dirty="0">
                <a:effectLst/>
                <a:ea typeface="Times New Roman" panose="02020603050405020304" pitchFamily="18" charset="0"/>
              </a:rPr>
              <a:t>If your institution received grant funding associated with the start-up of the program, include a brief summary of the requirements of the grant</a:t>
            </a:r>
          </a:p>
          <a:p>
            <a:endParaRPr lang="en-US" dirty="0"/>
          </a:p>
        </p:txBody>
      </p:sp>
      <p:sp>
        <p:nvSpPr>
          <p:cNvPr id="4" name="Slide Number Placeholder 3">
            <a:extLst>
              <a:ext uri="{FF2B5EF4-FFF2-40B4-BE49-F238E27FC236}">
                <a16:creationId xmlns:a16="http://schemas.microsoft.com/office/drawing/2014/main" id="{2ED19D58-A32E-A1A2-BF9A-1489F8B4A75E}"/>
              </a:ext>
            </a:extLst>
          </p:cNvPr>
          <p:cNvSpPr>
            <a:spLocks noGrp="1"/>
          </p:cNvSpPr>
          <p:nvPr>
            <p:ph type="sldNum" sz="quarter" idx="12"/>
          </p:nvPr>
        </p:nvSpPr>
        <p:spPr/>
        <p:txBody>
          <a:bodyPr/>
          <a:lstStyle/>
          <a:p>
            <a:fld id="{A70DEF81-83BD-4947-8AFC-3B6E194E089D}" type="slidenum">
              <a:rPr lang="en-US" smtClean="0"/>
              <a:pPr/>
              <a:t>24</a:t>
            </a:fld>
            <a:endParaRPr lang="en-US" dirty="0"/>
          </a:p>
        </p:txBody>
      </p:sp>
    </p:spTree>
    <p:extLst>
      <p:ext uri="{BB962C8B-B14F-4D97-AF65-F5344CB8AC3E}">
        <p14:creationId xmlns:p14="http://schemas.microsoft.com/office/powerpoint/2010/main" val="3536128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385C-4CC5-6DFB-5953-6C1A4B5892C5}"/>
              </a:ext>
            </a:extLst>
          </p:cNvPr>
          <p:cNvSpPr>
            <a:spLocks noGrp="1"/>
          </p:cNvSpPr>
          <p:nvPr>
            <p:ph type="title"/>
          </p:nvPr>
        </p:nvSpPr>
        <p:spPr/>
        <p:txBody>
          <a:bodyPr/>
          <a:lstStyle/>
          <a:p>
            <a:r>
              <a:rPr lang="en-US" dirty="0"/>
              <a:t>Cost and Funding for Proposed Program continued…</a:t>
            </a:r>
          </a:p>
        </p:txBody>
      </p:sp>
      <p:sp>
        <p:nvSpPr>
          <p:cNvPr id="3" name="Content Placeholder 2">
            <a:extLst>
              <a:ext uri="{FF2B5EF4-FFF2-40B4-BE49-F238E27FC236}">
                <a16:creationId xmlns:a16="http://schemas.microsoft.com/office/drawing/2014/main" id="{8D2AC50A-590F-F423-12E8-3753287CC1A3}"/>
              </a:ext>
            </a:extLst>
          </p:cNvPr>
          <p:cNvSpPr>
            <a:spLocks noGrp="1"/>
          </p:cNvSpPr>
          <p:nvPr>
            <p:ph idx="1"/>
          </p:nvPr>
        </p:nvSpPr>
        <p:spPr/>
        <p:txBody>
          <a:bodyPr>
            <a:normAutofit fontScale="92500" lnSpcReduction="10000"/>
          </a:bodyPr>
          <a:lstStyle/>
          <a:p>
            <a:r>
              <a:rPr lang="en-US" dirty="0"/>
              <a:t>Completely fill out the CA-1a Fiscal Summary, identifying funding streams that will be utilized</a:t>
            </a:r>
          </a:p>
          <a:p>
            <a:pPr lvl="1"/>
            <a:r>
              <a:rPr lang="en-US" b="1" dirty="0">
                <a:solidFill>
                  <a:srgbClr val="549587"/>
                </a:solidFill>
              </a:rPr>
              <a:t>Opportunity: </a:t>
            </a:r>
            <a:r>
              <a:rPr lang="en-US" dirty="0"/>
              <a:t>make sure the total includes all costs listed</a:t>
            </a:r>
          </a:p>
          <a:p>
            <a:r>
              <a:rPr lang="en-US" dirty="0"/>
              <a:t>Only provide the Excel in CTE Fee Summary CA-1b if fees need to be approved </a:t>
            </a:r>
          </a:p>
          <a:p>
            <a:r>
              <a:rPr lang="en-US" dirty="0"/>
              <a:t>If requesting Perkins funding approval, provide the CA-1c</a:t>
            </a:r>
          </a:p>
          <a:p>
            <a:r>
              <a:rPr lang="en-US" dirty="0"/>
              <a:t>KS Promise Act eligibility – CA-1d:</a:t>
            </a:r>
          </a:p>
          <a:p>
            <a:pPr lvl="1"/>
            <a:r>
              <a:rPr lang="en-US" dirty="0"/>
              <a:t>Programs must be high demand, high wage, or critical need</a:t>
            </a:r>
          </a:p>
          <a:p>
            <a:pPr lvl="2"/>
            <a:r>
              <a:rPr lang="en-US" dirty="0"/>
              <a:t>High demand and/or high wage designation by KS DOL can be found at </a:t>
            </a:r>
            <a:r>
              <a:rPr lang="en-US" sz="1800" u="sng" dirty="0">
                <a:solidFill>
                  <a:srgbClr val="0563C1"/>
                </a:solidFill>
                <a:effectLst/>
                <a:ea typeface="Times New Roman" panose="02020603050405020304" pitchFamily="18" charset="0"/>
                <a:hlinkClick r:id="rId2"/>
              </a:rPr>
              <a:t>https://klic.dol.ks.gov</a:t>
            </a:r>
            <a:endParaRPr lang="en-US" sz="1800" u="sng" dirty="0">
              <a:solidFill>
                <a:srgbClr val="0563C1"/>
              </a:solidFill>
              <a:effectLst/>
              <a:ea typeface="Times New Roman" panose="02020603050405020304" pitchFamily="18" charset="0"/>
            </a:endParaRPr>
          </a:p>
          <a:p>
            <a:pPr lvl="2"/>
            <a:r>
              <a:rPr lang="en-US" dirty="0"/>
              <a:t>For “Critical Need,” you will need to provide additional, specific data to demonstrate</a:t>
            </a:r>
          </a:p>
          <a:p>
            <a:pPr lvl="1"/>
            <a:r>
              <a:rPr lang="en-US" dirty="0"/>
              <a:t>Make sure you know your institution-identified field of study for Promise Act eligibility </a:t>
            </a:r>
          </a:p>
        </p:txBody>
      </p:sp>
      <p:sp>
        <p:nvSpPr>
          <p:cNvPr id="4" name="Slide Number Placeholder 3">
            <a:extLst>
              <a:ext uri="{FF2B5EF4-FFF2-40B4-BE49-F238E27FC236}">
                <a16:creationId xmlns:a16="http://schemas.microsoft.com/office/drawing/2014/main" id="{DDDBCCAC-6B57-925E-D9EE-D9398FB56274}"/>
              </a:ext>
            </a:extLst>
          </p:cNvPr>
          <p:cNvSpPr>
            <a:spLocks noGrp="1"/>
          </p:cNvSpPr>
          <p:nvPr>
            <p:ph type="sldNum" sz="quarter" idx="12"/>
          </p:nvPr>
        </p:nvSpPr>
        <p:spPr/>
        <p:txBody>
          <a:bodyPr/>
          <a:lstStyle/>
          <a:p>
            <a:fld id="{A70DEF81-83BD-4947-8AFC-3B6E194E089D}" type="slidenum">
              <a:rPr lang="en-US" smtClean="0"/>
              <a:pPr/>
              <a:t>25</a:t>
            </a:fld>
            <a:endParaRPr lang="en-US" dirty="0"/>
          </a:p>
        </p:txBody>
      </p:sp>
    </p:spTree>
    <p:extLst>
      <p:ext uri="{BB962C8B-B14F-4D97-AF65-F5344CB8AC3E}">
        <p14:creationId xmlns:p14="http://schemas.microsoft.com/office/powerpoint/2010/main" val="430562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A1D63-8C7E-8F8D-95BF-E97725F801D1}"/>
              </a:ext>
            </a:extLst>
          </p:cNvPr>
          <p:cNvSpPr>
            <a:spLocks noGrp="1"/>
          </p:cNvSpPr>
          <p:nvPr>
            <p:ph type="title"/>
          </p:nvPr>
        </p:nvSpPr>
        <p:spPr/>
        <p:txBody>
          <a:bodyPr/>
          <a:lstStyle/>
          <a:p>
            <a:r>
              <a:rPr lang="en-US" dirty="0"/>
              <a:t>Program Review and Assessment</a:t>
            </a:r>
          </a:p>
        </p:txBody>
      </p:sp>
      <p:sp>
        <p:nvSpPr>
          <p:cNvPr id="3" name="Content Placeholder 2">
            <a:extLst>
              <a:ext uri="{FF2B5EF4-FFF2-40B4-BE49-F238E27FC236}">
                <a16:creationId xmlns:a16="http://schemas.microsoft.com/office/drawing/2014/main" id="{EEF6A607-5E15-A4F0-F294-89C2A5B12EA0}"/>
              </a:ext>
            </a:extLst>
          </p:cNvPr>
          <p:cNvSpPr>
            <a:spLocks noGrp="1"/>
          </p:cNvSpPr>
          <p:nvPr>
            <p:ph idx="1"/>
          </p:nvPr>
        </p:nvSpPr>
        <p:spPr/>
        <p:txBody>
          <a:bodyPr/>
          <a:lstStyle/>
          <a:p>
            <a:r>
              <a:rPr lang="en-US" dirty="0"/>
              <a:t>This section should include information on your anticipated review for this proposed program</a:t>
            </a:r>
          </a:p>
          <a:p>
            <a:r>
              <a:rPr lang="en-US" dirty="0"/>
              <a:t>Please do not underestimate the importance of your institution’s process for program review</a:t>
            </a:r>
          </a:p>
          <a:p>
            <a:pPr lvl="1"/>
            <a:r>
              <a:rPr lang="en-US" dirty="0"/>
              <a:t>Currently, the universities present their program review results to the Board, and there are no plans for technical and community colleges to do the same. However, explaining how this new program fits in with the rest of your catalog of offerings is important</a:t>
            </a:r>
          </a:p>
          <a:p>
            <a:pPr lvl="1"/>
            <a:r>
              <a:rPr lang="en-US" dirty="0"/>
              <a:t>If your planning includes discontinuing a current program to provide support for the proposed program, please include this information in the proposal</a:t>
            </a:r>
          </a:p>
        </p:txBody>
      </p:sp>
      <p:sp>
        <p:nvSpPr>
          <p:cNvPr id="4" name="Slide Number Placeholder 3">
            <a:extLst>
              <a:ext uri="{FF2B5EF4-FFF2-40B4-BE49-F238E27FC236}">
                <a16:creationId xmlns:a16="http://schemas.microsoft.com/office/drawing/2014/main" id="{2C7FDE48-C604-7DB5-F5F8-212406696C48}"/>
              </a:ext>
            </a:extLst>
          </p:cNvPr>
          <p:cNvSpPr>
            <a:spLocks noGrp="1"/>
          </p:cNvSpPr>
          <p:nvPr>
            <p:ph type="sldNum" sz="quarter" idx="12"/>
          </p:nvPr>
        </p:nvSpPr>
        <p:spPr/>
        <p:txBody>
          <a:bodyPr/>
          <a:lstStyle/>
          <a:p>
            <a:fld id="{A70DEF81-83BD-4947-8AFC-3B6E194E089D}" type="slidenum">
              <a:rPr lang="en-US" smtClean="0"/>
              <a:pPr/>
              <a:t>26</a:t>
            </a:fld>
            <a:endParaRPr lang="en-US" dirty="0"/>
          </a:p>
        </p:txBody>
      </p:sp>
    </p:spTree>
    <p:extLst>
      <p:ext uri="{BB962C8B-B14F-4D97-AF65-F5344CB8AC3E}">
        <p14:creationId xmlns:p14="http://schemas.microsoft.com/office/powerpoint/2010/main" val="1825579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A91B3-468E-38D4-2EA3-CD1D9B1E6D77}"/>
              </a:ext>
            </a:extLst>
          </p:cNvPr>
          <p:cNvSpPr>
            <a:spLocks noGrp="1"/>
          </p:cNvSpPr>
          <p:nvPr>
            <p:ph type="title"/>
          </p:nvPr>
        </p:nvSpPr>
        <p:spPr/>
        <p:txBody>
          <a:bodyPr/>
          <a:lstStyle/>
          <a:p>
            <a:r>
              <a:rPr lang="en-US" dirty="0"/>
              <a:t>Program Approval at the Institution Level</a:t>
            </a:r>
          </a:p>
        </p:txBody>
      </p:sp>
      <p:sp>
        <p:nvSpPr>
          <p:cNvPr id="3" name="Content Placeholder 2">
            <a:extLst>
              <a:ext uri="{FF2B5EF4-FFF2-40B4-BE49-F238E27FC236}">
                <a16:creationId xmlns:a16="http://schemas.microsoft.com/office/drawing/2014/main" id="{3AFE4777-6B31-AC66-B323-932BAA1659E2}"/>
              </a:ext>
            </a:extLst>
          </p:cNvPr>
          <p:cNvSpPr>
            <a:spLocks noGrp="1"/>
          </p:cNvSpPr>
          <p:nvPr>
            <p:ph idx="1"/>
          </p:nvPr>
        </p:nvSpPr>
        <p:spPr/>
        <p:txBody>
          <a:bodyPr>
            <a:normAutofit/>
          </a:bodyPr>
          <a:lstStyle/>
          <a:p>
            <a:r>
              <a:rPr lang="en-US" i="1" dirty="0">
                <a:effectLst/>
                <a:ea typeface="Times New Roman" panose="02020603050405020304" pitchFamily="18" charset="0"/>
              </a:rPr>
              <a:t>“Provide copies of the minutes at which the new program was approved from the following groups”</a:t>
            </a:r>
          </a:p>
          <a:p>
            <a:pPr lvl="1"/>
            <a:r>
              <a:rPr lang="en-US" dirty="0"/>
              <a:t>Include the meeting minutes where your </a:t>
            </a:r>
            <a:r>
              <a:rPr lang="en-US" b="1" i="1" u="sng" dirty="0"/>
              <a:t>final</a:t>
            </a:r>
            <a:r>
              <a:rPr lang="en-US" dirty="0"/>
              <a:t> program proposal was approved</a:t>
            </a:r>
          </a:p>
          <a:p>
            <a:pPr lvl="1"/>
            <a:r>
              <a:rPr lang="en-US" dirty="0"/>
              <a:t>The program as proposed should match what is described in the meeting minutes, including the award levels you are proposing</a:t>
            </a:r>
          </a:p>
          <a:p>
            <a:r>
              <a:rPr lang="en-US" dirty="0"/>
              <a:t>Program proposals should be the result of work with a business and industry advisory committee; this committee should be formed long before the program is proposed</a:t>
            </a:r>
          </a:p>
          <a:p>
            <a:pPr lvl="1"/>
            <a:r>
              <a:rPr lang="en-US" dirty="0"/>
              <a:t>Much like the process for Program Alignment: feedback from this committee is how you are ensuring your proposed program will meet industry need</a:t>
            </a:r>
          </a:p>
        </p:txBody>
      </p:sp>
      <p:sp>
        <p:nvSpPr>
          <p:cNvPr id="4" name="Slide Number Placeholder 3">
            <a:extLst>
              <a:ext uri="{FF2B5EF4-FFF2-40B4-BE49-F238E27FC236}">
                <a16:creationId xmlns:a16="http://schemas.microsoft.com/office/drawing/2014/main" id="{C1AF6360-D9EA-E3B0-00D1-913038194DD7}"/>
              </a:ext>
            </a:extLst>
          </p:cNvPr>
          <p:cNvSpPr>
            <a:spLocks noGrp="1"/>
          </p:cNvSpPr>
          <p:nvPr>
            <p:ph type="sldNum" sz="quarter" idx="12"/>
          </p:nvPr>
        </p:nvSpPr>
        <p:spPr/>
        <p:txBody>
          <a:bodyPr/>
          <a:lstStyle/>
          <a:p>
            <a:fld id="{A70DEF81-83BD-4947-8AFC-3B6E194E089D}" type="slidenum">
              <a:rPr lang="en-US" smtClean="0"/>
              <a:pPr/>
              <a:t>27</a:t>
            </a:fld>
            <a:endParaRPr lang="en-US" dirty="0"/>
          </a:p>
        </p:txBody>
      </p:sp>
    </p:spTree>
    <p:extLst>
      <p:ext uri="{BB962C8B-B14F-4D97-AF65-F5344CB8AC3E}">
        <p14:creationId xmlns:p14="http://schemas.microsoft.com/office/powerpoint/2010/main" val="1646232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0570-0E9F-3D8C-6C30-8EFD2646F370}"/>
              </a:ext>
            </a:extLst>
          </p:cNvPr>
          <p:cNvSpPr>
            <a:spLocks noGrp="1"/>
          </p:cNvSpPr>
          <p:nvPr>
            <p:ph type="title"/>
          </p:nvPr>
        </p:nvSpPr>
        <p:spPr/>
        <p:txBody>
          <a:bodyPr/>
          <a:lstStyle/>
          <a:p>
            <a:r>
              <a:rPr lang="en-US" dirty="0"/>
              <a:t>CA1 for Subordinate Credential Approval</a:t>
            </a:r>
          </a:p>
        </p:txBody>
      </p:sp>
      <p:sp>
        <p:nvSpPr>
          <p:cNvPr id="3" name="Content Placeholder 2">
            <a:extLst>
              <a:ext uri="{FF2B5EF4-FFF2-40B4-BE49-F238E27FC236}">
                <a16:creationId xmlns:a16="http://schemas.microsoft.com/office/drawing/2014/main" id="{7D5A6FDE-707E-16F1-AFA3-897A2D15E84D}"/>
              </a:ext>
            </a:extLst>
          </p:cNvPr>
          <p:cNvSpPr>
            <a:spLocks noGrp="1"/>
          </p:cNvSpPr>
          <p:nvPr>
            <p:ph idx="1"/>
          </p:nvPr>
        </p:nvSpPr>
        <p:spPr>
          <a:xfrm>
            <a:off x="838202" y="1690689"/>
            <a:ext cx="10515600" cy="4351338"/>
          </a:xfrm>
        </p:spPr>
        <p:txBody>
          <a:bodyPr>
            <a:normAutofit lnSpcReduction="10000"/>
          </a:bodyPr>
          <a:lstStyle/>
          <a:p>
            <a:pPr marL="0" marR="0">
              <a:spcBef>
                <a:spcPts val="0"/>
              </a:spcBef>
              <a:spcAft>
                <a:spcPts val="0"/>
              </a:spcAft>
            </a:pPr>
            <a:r>
              <a:rPr lang="en-US" sz="2000" dirty="0">
                <a:solidFill>
                  <a:srgbClr val="FF0000"/>
                </a:solidFill>
                <a:latin typeface="Times New Roman" panose="02020603050405020304" pitchFamily="18" charset="0"/>
                <a:ea typeface="Times New Roman" panose="02020603050405020304" pitchFamily="18" charset="0"/>
              </a:rPr>
              <a:t>Update to CA1 </a:t>
            </a:r>
            <a:r>
              <a:rPr lang="en-US" sz="2000" dirty="0">
                <a:latin typeface="Times New Roman" panose="02020603050405020304" pitchFamily="18" charset="0"/>
                <a:ea typeface="Times New Roman" panose="02020603050405020304" pitchFamily="18" charset="0"/>
              </a:rPr>
              <a:t>– bulleted and note added:</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u="sng" dirty="0">
                <a:effectLst/>
                <a:latin typeface="Times New Roman" panose="02020603050405020304" pitchFamily="18" charset="0"/>
                <a:ea typeface="Times New Roman" panose="02020603050405020304" pitchFamily="18" charset="0"/>
              </a:rPr>
              <a:t>Institutions requesting subordinate credentials (i.e., requesting a CERTB when an AAS is already approved, and coursework is a subset of existing courses) need only submit the following sections: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1) General Information,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2) Program Rationale,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3) Demand for the Program in Kansas (all 10-year Occupational Outlook data and Perkins CLNA information),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4) Complete catalog descriptions (including program objectives) for the proposed program,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5) List by prefix, number, title, and description all courses (including prerequisites) to be required or elective in the proposed program,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6)</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Provide a Program of Study/Degree Plan for the proposed program including a semester-by-semester outline that delineates required and elective courses and notes each program exit point.</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7) List any pertinent program accreditation available (rationale for seeking or not seeking accreditation and plan to achieve accreditation),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8) CA-1b if Excel in CTE fees if requesting approved to charge fees that are not already approved,</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9) CA-1d if requesting eligibility for Promise Scholarship, and</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i="1" dirty="0">
                <a:effectLst/>
                <a:latin typeface="Times New Roman" panose="02020603050405020304" pitchFamily="18" charset="0"/>
                <a:ea typeface="Times New Roman" panose="02020603050405020304" pitchFamily="18" charset="0"/>
              </a:rPr>
              <a:t>10) Program Approval at the Institution Level</a:t>
            </a:r>
            <a:endParaRPr lang="en-US" sz="20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D1BDB72-CC41-CB64-73DE-16E59A16074D}"/>
              </a:ext>
            </a:extLst>
          </p:cNvPr>
          <p:cNvSpPr>
            <a:spLocks noGrp="1"/>
          </p:cNvSpPr>
          <p:nvPr>
            <p:ph type="sldNum" sz="quarter" idx="12"/>
          </p:nvPr>
        </p:nvSpPr>
        <p:spPr/>
        <p:txBody>
          <a:bodyPr/>
          <a:lstStyle/>
          <a:p>
            <a:fld id="{A70DEF81-83BD-4947-8AFC-3B6E194E089D}" type="slidenum">
              <a:rPr lang="en-US" smtClean="0"/>
              <a:pPr/>
              <a:t>28</a:t>
            </a:fld>
            <a:endParaRPr lang="en-US" dirty="0"/>
          </a:p>
        </p:txBody>
      </p:sp>
    </p:spTree>
    <p:extLst>
      <p:ext uri="{BB962C8B-B14F-4D97-AF65-F5344CB8AC3E}">
        <p14:creationId xmlns:p14="http://schemas.microsoft.com/office/powerpoint/2010/main" val="219429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61C5-0391-2EF2-907D-68E659F84D2E}"/>
              </a:ext>
            </a:extLst>
          </p:cNvPr>
          <p:cNvSpPr>
            <a:spLocks noGrp="1"/>
          </p:cNvSpPr>
          <p:nvPr>
            <p:ph type="title"/>
          </p:nvPr>
        </p:nvSpPr>
        <p:spPr/>
        <p:txBody>
          <a:bodyPr/>
          <a:lstStyle/>
          <a:p>
            <a:r>
              <a:rPr lang="en-US" dirty="0"/>
              <a:t>CA1 for Subordinate Credential Approval continued…</a:t>
            </a:r>
          </a:p>
        </p:txBody>
      </p:sp>
      <p:sp>
        <p:nvSpPr>
          <p:cNvPr id="3" name="Content Placeholder 2">
            <a:extLst>
              <a:ext uri="{FF2B5EF4-FFF2-40B4-BE49-F238E27FC236}">
                <a16:creationId xmlns:a16="http://schemas.microsoft.com/office/drawing/2014/main" id="{D12BF8A6-D00A-1AEC-DAB5-6F33D2C1E39E}"/>
              </a:ext>
            </a:extLst>
          </p:cNvPr>
          <p:cNvSpPr>
            <a:spLocks noGrp="1"/>
          </p:cNvSpPr>
          <p:nvPr>
            <p:ph idx="1"/>
          </p:nvPr>
        </p:nvSpPr>
        <p:spPr/>
        <p:txBody>
          <a:bodyPr>
            <a:normAutofit fontScale="92500"/>
          </a:bodyPr>
          <a:lstStyle/>
          <a:p>
            <a:r>
              <a:rPr lang="en-US" sz="2800" dirty="0">
                <a:solidFill>
                  <a:srgbClr val="FF0000"/>
                </a:solidFill>
                <a:effectLst/>
                <a:ea typeface="Times New Roman" panose="02020603050405020304" pitchFamily="18" charset="0"/>
              </a:rPr>
              <a:t>Update to CA1 </a:t>
            </a:r>
            <a:r>
              <a:rPr lang="en-US" sz="2800" dirty="0">
                <a:effectLst/>
                <a:ea typeface="Times New Roman" panose="02020603050405020304" pitchFamily="18" charset="0"/>
              </a:rPr>
              <a:t>– Note added: Changes are often simultaneously being made to existing awards when requesting a subordinate award. The CA1 can be used to document those changes as well, rather than also creating the CA2. The changes can be noted on this application, and the CA2a form can be used in conjunction with explanation in the above items to demonstrate the changes being made to the existing awards. </a:t>
            </a:r>
          </a:p>
          <a:p>
            <a:r>
              <a:rPr lang="en-US" dirty="0"/>
              <a:t>Consider: when proposing a new program, do you foresee a need for a higher level/higher credit hour award?</a:t>
            </a:r>
          </a:p>
          <a:p>
            <a:pPr lvl="1"/>
            <a:r>
              <a:rPr lang="en-US" dirty="0"/>
              <a:t>For instance, when proposing a new program at a CERTB level, consider whether you foresee the need for an CERTC/AAS in the future. Requests for a higher award level goes through the same approval process and it may be advantageous to make the request for the higher level at the same time</a:t>
            </a:r>
          </a:p>
        </p:txBody>
      </p:sp>
      <p:sp>
        <p:nvSpPr>
          <p:cNvPr id="4" name="Slide Number Placeholder 3">
            <a:extLst>
              <a:ext uri="{FF2B5EF4-FFF2-40B4-BE49-F238E27FC236}">
                <a16:creationId xmlns:a16="http://schemas.microsoft.com/office/drawing/2014/main" id="{ECC0D196-490B-2A17-E16A-E3F12D5D80EF}"/>
              </a:ext>
            </a:extLst>
          </p:cNvPr>
          <p:cNvSpPr>
            <a:spLocks noGrp="1"/>
          </p:cNvSpPr>
          <p:nvPr>
            <p:ph type="sldNum" sz="quarter" idx="12"/>
          </p:nvPr>
        </p:nvSpPr>
        <p:spPr/>
        <p:txBody>
          <a:bodyPr/>
          <a:lstStyle/>
          <a:p>
            <a:fld id="{A70DEF81-83BD-4947-8AFC-3B6E194E089D}" type="slidenum">
              <a:rPr lang="en-US" smtClean="0"/>
              <a:pPr/>
              <a:t>29</a:t>
            </a:fld>
            <a:endParaRPr lang="en-US" dirty="0"/>
          </a:p>
        </p:txBody>
      </p:sp>
    </p:spTree>
    <p:extLst>
      <p:ext uri="{BB962C8B-B14F-4D97-AF65-F5344CB8AC3E}">
        <p14:creationId xmlns:p14="http://schemas.microsoft.com/office/powerpoint/2010/main" val="139250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B8F20-ECDA-2ED0-D7D5-383EDAB55F79}"/>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7A221A5B-792F-8027-7B65-97C106271B86}"/>
              </a:ext>
            </a:extLst>
          </p:cNvPr>
          <p:cNvSpPr>
            <a:spLocks noGrp="1"/>
          </p:cNvSpPr>
          <p:nvPr>
            <p:ph idx="1"/>
          </p:nvPr>
        </p:nvSpPr>
        <p:spPr/>
        <p:txBody>
          <a:bodyPr>
            <a:normAutofit fontScale="85000" lnSpcReduction="20000"/>
          </a:bodyPr>
          <a:lstStyle/>
          <a:p>
            <a:r>
              <a:rPr lang="en-US" dirty="0">
                <a:effectLst/>
                <a:latin typeface="Calibri" panose="020F0502020204030204" pitchFamily="34" charset="0"/>
                <a:ea typeface="Times New Roman" panose="02020603050405020304" pitchFamily="18" charset="0"/>
              </a:rPr>
              <a:t>Technical program approval by the TEA and KBOR is specifically for the purposes of funding eligibility: </a:t>
            </a:r>
          </a:p>
          <a:p>
            <a:pPr lvl="1"/>
            <a:r>
              <a:rPr lang="en-US" dirty="0">
                <a:effectLst/>
                <a:latin typeface="Calibri" panose="020F0502020204030204" pitchFamily="34" charset="0"/>
                <a:ea typeface="Times New Roman" panose="02020603050405020304" pitchFamily="18" charset="0"/>
              </a:rPr>
              <a:t>State funding – Tiered/Non-Tiered, state grants, Excel in CTE, etc.</a:t>
            </a:r>
          </a:p>
          <a:p>
            <a:pPr lvl="1"/>
            <a:r>
              <a:rPr lang="en-US" dirty="0">
                <a:effectLst/>
                <a:latin typeface="Calibri" panose="020F0502020204030204" pitchFamily="34" charset="0"/>
                <a:ea typeface="Times New Roman" panose="02020603050405020304" pitchFamily="18" charset="0"/>
              </a:rPr>
              <a:t>Federal funding – Technical programs must be TEA/KBOR approved for Perkins funds </a:t>
            </a:r>
          </a:p>
          <a:p>
            <a:r>
              <a:rPr lang="en-US" dirty="0">
                <a:effectLst/>
                <a:latin typeface="Calibri" panose="020F0502020204030204" pitchFamily="34" charset="0"/>
                <a:ea typeface="Times New Roman" panose="02020603050405020304" pitchFamily="18" charset="0"/>
              </a:rPr>
              <a:t>Community and technical colleges offer programs approved by your Board of Trustees and your accrediting bodies. TEA and KBOR program approval is for funding specifically</a:t>
            </a:r>
          </a:p>
          <a:p>
            <a:r>
              <a:rPr lang="en-US" dirty="0">
                <a:latin typeface="Calibri" panose="020F0502020204030204" pitchFamily="34" charset="0"/>
                <a:ea typeface="Times New Roman" panose="02020603050405020304" pitchFamily="18" charset="0"/>
              </a:rPr>
              <a:t>2019 Program Review: programs were not discontinued by the TEA, programs were evaluated against the technical program requirements and minimum performance requirements, and were determined to no longer be eligible for technical funding</a:t>
            </a:r>
          </a:p>
          <a:p>
            <a:pPr lvl="1"/>
            <a:r>
              <a:rPr lang="en-US" dirty="0">
                <a:effectLst/>
                <a:latin typeface="Calibri" panose="020F0502020204030204" pitchFamily="34" charset="0"/>
                <a:ea typeface="Times New Roman" panose="02020603050405020304" pitchFamily="18" charset="0"/>
                <a:hlinkClick r:id="rId2"/>
              </a:rPr>
              <a:t>https://www.kansasregents.gov/resources/Programs_moving_from_Technical_to_Non-Technical_Status.pdf</a:t>
            </a:r>
            <a:endParaRPr lang="en-US" dirty="0">
              <a:effectLst/>
              <a:latin typeface="Calibri" panose="020F0502020204030204" pitchFamily="34" charset="0"/>
              <a:ea typeface="Times New Roman" panose="02020603050405020304" pitchFamily="18" charset="0"/>
            </a:endParaRPr>
          </a:p>
          <a:p>
            <a:pPr lvl="1"/>
            <a:r>
              <a:rPr lang="en-US" dirty="0">
                <a:effectLst/>
                <a:latin typeface="Calibri" panose="020F0502020204030204" pitchFamily="34" charset="0"/>
                <a:ea typeface="Times New Roman" panose="02020603050405020304" pitchFamily="18" charset="0"/>
              </a:rPr>
              <a:t>Program Reviews are planned to resume, using AY2022 – AY2024 K-TIP data. ETA on AY2024 K-TIP is still TBD as of this presentation</a:t>
            </a:r>
          </a:p>
          <a:p>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82C2856-55CD-5D5A-CF7B-5A3317CF81AB}"/>
              </a:ext>
            </a:extLst>
          </p:cNvPr>
          <p:cNvSpPr>
            <a:spLocks noGrp="1"/>
          </p:cNvSpPr>
          <p:nvPr>
            <p:ph type="sldNum" sz="quarter" idx="12"/>
          </p:nvPr>
        </p:nvSpPr>
        <p:spPr/>
        <p:txBody>
          <a:bodyPr/>
          <a:lstStyle/>
          <a:p>
            <a:fld id="{A70DEF81-83BD-4947-8AFC-3B6E194E089D}" type="slidenum">
              <a:rPr lang="en-US" smtClean="0"/>
              <a:pPr/>
              <a:t>3</a:t>
            </a:fld>
            <a:endParaRPr lang="en-US" dirty="0"/>
          </a:p>
        </p:txBody>
      </p:sp>
    </p:spTree>
    <p:extLst>
      <p:ext uri="{BB962C8B-B14F-4D97-AF65-F5344CB8AC3E}">
        <p14:creationId xmlns:p14="http://schemas.microsoft.com/office/powerpoint/2010/main" val="48683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D584-DB3C-7CB9-0DCD-B7309D25BC67}"/>
              </a:ext>
            </a:extLst>
          </p:cNvPr>
          <p:cNvSpPr>
            <a:spLocks noGrp="1"/>
          </p:cNvSpPr>
          <p:nvPr>
            <p:ph type="title"/>
          </p:nvPr>
        </p:nvSpPr>
        <p:spPr/>
        <p:txBody>
          <a:bodyPr/>
          <a:lstStyle/>
          <a:p>
            <a:r>
              <a:rPr lang="en-US" dirty="0"/>
              <a:t>Lifecycle of a Program	</a:t>
            </a:r>
          </a:p>
        </p:txBody>
      </p:sp>
      <p:sp>
        <p:nvSpPr>
          <p:cNvPr id="3" name="Content Placeholder 2">
            <a:extLst>
              <a:ext uri="{FF2B5EF4-FFF2-40B4-BE49-F238E27FC236}">
                <a16:creationId xmlns:a16="http://schemas.microsoft.com/office/drawing/2014/main" id="{01D7F342-4D06-5599-1098-94E5E12D5BA2}"/>
              </a:ext>
            </a:extLst>
          </p:cNvPr>
          <p:cNvSpPr>
            <a:spLocks noGrp="1"/>
          </p:cNvSpPr>
          <p:nvPr>
            <p:ph idx="1"/>
          </p:nvPr>
        </p:nvSpPr>
        <p:spPr/>
        <p:txBody>
          <a:bodyPr/>
          <a:lstStyle/>
          <a:p>
            <a:r>
              <a:rPr lang="en-US" dirty="0"/>
              <a:t>Please review page 17 in the Course and Program Inventory Guide on the General Information tab in KHEDS</a:t>
            </a:r>
          </a:p>
          <a:p>
            <a:r>
              <a:rPr lang="en-US" dirty="0"/>
              <a:t>Programs on “Hold” for 150% of the length of the program will become Inactive if not reactivated/updated</a:t>
            </a:r>
          </a:p>
          <a:p>
            <a:r>
              <a:rPr lang="en-US" dirty="0"/>
              <a:t>Once a program is “Inactive”, the entire New Program Proposal process and timeline is used to re-start the program</a:t>
            </a:r>
          </a:p>
          <a:p>
            <a:endParaRPr lang="en-US" dirty="0"/>
          </a:p>
        </p:txBody>
      </p:sp>
      <p:sp>
        <p:nvSpPr>
          <p:cNvPr id="4" name="Slide Number Placeholder 3">
            <a:extLst>
              <a:ext uri="{FF2B5EF4-FFF2-40B4-BE49-F238E27FC236}">
                <a16:creationId xmlns:a16="http://schemas.microsoft.com/office/drawing/2014/main" id="{7E416C38-9714-1411-6DA4-0E5A11997BB3}"/>
              </a:ext>
            </a:extLst>
          </p:cNvPr>
          <p:cNvSpPr>
            <a:spLocks noGrp="1"/>
          </p:cNvSpPr>
          <p:nvPr>
            <p:ph type="sldNum" sz="quarter" idx="12"/>
          </p:nvPr>
        </p:nvSpPr>
        <p:spPr/>
        <p:txBody>
          <a:bodyPr/>
          <a:lstStyle/>
          <a:p>
            <a:fld id="{A70DEF81-83BD-4947-8AFC-3B6E194E089D}" type="slidenum">
              <a:rPr lang="en-US" smtClean="0"/>
              <a:pPr/>
              <a:t>30</a:t>
            </a:fld>
            <a:endParaRPr lang="en-US" dirty="0"/>
          </a:p>
        </p:txBody>
      </p:sp>
    </p:spTree>
    <p:extLst>
      <p:ext uri="{BB962C8B-B14F-4D97-AF65-F5344CB8AC3E}">
        <p14:creationId xmlns:p14="http://schemas.microsoft.com/office/powerpoint/2010/main" val="1357473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C9224-C108-0200-8EFB-7AA702387D45}"/>
              </a:ext>
            </a:extLst>
          </p:cNvPr>
          <p:cNvSpPr>
            <a:spLocks noGrp="1"/>
          </p:cNvSpPr>
          <p:nvPr>
            <p:ph type="title"/>
          </p:nvPr>
        </p:nvSpPr>
        <p:spPr/>
        <p:txBody>
          <a:bodyPr/>
          <a:lstStyle/>
          <a:p>
            <a:r>
              <a:rPr lang="en-US" dirty="0"/>
              <a:t>Further questions and Quick Resources</a:t>
            </a:r>
          </a:p>
        </p:txBody>
      </p:sp>
      <p:sp>
        <p:nvSpPr>
          <p:cNvPr id="3" name="Content Placeholder 2">
            <a:extLst>
              <a:ext uri="{FF2B5EF4-FFF2-40B4-BE49-F238E27FC236}">
                <a16:creationId xmlns:a16="http://schemas.microsoft.com/office/drawing/2014/main" id="{A18F557E-68D3-9887-D09D-CE4250F43F38}"/>
              </a:ext>
            </a:extLst>
          </p:cNvPr>
          <p:cNvSpPr>
            <a:spLocks noGrp="1"/>
          </p:cNvSpPr>
          <p:nvPr>
            <p:ph idx="1"/>
          </p:nvPr>
        </p:nvSpPr>
        <p:spPr/>
        <p:txBody>
          <a:bodyPr>
            <a:normAutofit lnSpcReduction="10000"/>
          </a:bodyPr>
          <a:lstStyle/>
          <a:p>
            <a:r>
              <a:rPr lang="en-US" dirty="0">
                <a:hlinkClick r:id="rId2"/>
              </a:rPr>
              <a:t>cchambers@ksbor.org</a:t>
            </a:r>
            <a:endParaRPr lang="en-US" dirty="0"/>
          </a:p>
          <a:p>
            <a:r>
              <a:rPr lang="en-US" dirty="0"/>
              <a:t>KBOR Resources:</a:t>
            </a:r>
          </a:p>
          <a:p>
            <a:pPr lvl="1"/>
            <a:r>
              <a:rPr lang="en-US" sz="2000" dirty="0"/>
              <a:t>Forms and timeline: </a:t>
            </a:r>
            <a:r>
              <a:rPr lang="en-US" sz="2000" dirty="0">
                <a:latin typeface="Calibri" panose="020F0502020204030204" pitchFamily="34" charset="0"/>
                <a:ea typeface="Calibri" panose="020F0502020204030204" pitchFamily="34" charset="0"/>
                <a:hlinkClick r:id="rId3"/>
              </a:rPr>
              <a:t>https://www.kansasregents.gov/academic_affairs/new_program_approval</a:t>
            </a:r>
            <a:endParaRPr lang="en-US" sz="2000" dirty="0">
              <a:latin typeface="Calibri" panose="020F0502020204030204" pitchFamily="34" charset="0"/>
              <a:ea typeface="Calibri" panose="020F0502020204030204" pitchFamily="34" charset="0"/>
            </a:endParaRPr>
          </a:p>
          <a:p>
            <a:pPr lvl="1"/>
            <a:r>
              <a:rPr lang="en-US" sz="2000" dirty="0">
                <a:latin typeface="Calibri" panose="020F0502020204030204" pitchFamily="34" charset="0"/>
                <a:ea typeface="Calibri" panose="020F0502020204030204" pitchFamily="34" charset="0"/>
              </a:rPr>
              <a:t>Program Alignment: </a:t>
            </a:r>
            <a:r>
              <a:rPr lang="en-US" sz="2000" dirty="0">
                <a:latin typeface="Calibri" panose="020F0502020204030204" pitchFamily="34" charset="0"/>
                <a:ea typeface="Calibri" panose="020F0502020204030204" pitchFamily="34" charset="0"/>
                <a:hlinkClick r:id="rId4"/>
              </a:rPr>
              <a:t>https://www.kansasregents.gov/workforce_development/program-alignment</a:t>
            </a:r>
            <a:endParaRPr lang="en-US" sz="2000" dirty="0">
              <a:latin typeface="Calibri" panose="020F0502020204030204" pitchFamily="34" charset="0"/>
              <a:ea typeface="Calibri" panose="020F0502020204030204" pitchFamily="34" charset="0"/>
            </a:endParaRPr>
          </a:p>
          <a:p>
            <a:pPr lvl="1"/>
            <a:r>
              <a:rPr lang="en-US" sz="2000" dirty="0">
                <a:latin typeface="Calibri" panose="020F0502020204030204" pitchFamily="34" charset="0"/>
                <a:ea typeface="Calibri" panose="020F0502020204030204" pitchFamily="34" charset="0"/>
              </a:rPr>
              <a:t>K-TIP report: </a:t>
            </a:r>
            <a:r>
              <a:rPr lang="en-US" sz="2000" dirty="0">
                <a:hlinkClick r:id="rId5"/>
              </a:rPr>
              <a:t>https://www.kansasregents.gov/workforce_development/k-tip-report</a:t>
            </a:r>
            <a:endParaRPr lang="en-US" sz="2000" dirty="0"/>
          </a:p>
          <a:p>
            <a:pPr lvl="1"/>
            <a:r>
              <a:rPr lang="en-US" sz="2000" dirty="0">
                <a:latin typeface="Calibri" panose="020F0502020204030204" pitchFamily="34" charset="0"/>
                <a:ea typeface="Calibri" panose="020F0502020204030204" pitchFamily="34" charset="0"/>
              </a:rPr>
              <a:t>Degree Maps / Advising Resources: </a:t>
            </a:r>
            <a:r>
              <a:rPr lang="en-US" sz="2000" dirty="0">
                <a:latin typeface="Calibri" panose="020F0502020204030204" pitchFamily="34" charset="0"/>
                <a:ea typeface="Calibri" panose="020F0502020204030204" pitchFamily="34" charset="0"/>
                <a:hlinkClick r:id="rId6"/>
              </a:rPr>
              <a:t>https://www.kansasregents.gov/students/advising-resources</a:t>
            </a:r>
            <a:endParaRPr lang="en-US" sz="2000" dirty="0">
              <a:latin typeface="Calibri" panose="020F0502020204030204" pitchFamily="34" charset="0"/>
              <a:ea typeface="Calibri" panose="020F0502020204030204" pitchFamily="34" charset="0"/>
            </a:endParaRPr>
          </a:p>
          <a:p>
            <a:r>
              <a:rPr lang="en-US" dirty="0">
                <a:latin typeface="Calibri" panose="020F0502020204030204" pitchFamily="34" charset="0"/>
                <a:ea typeface="Calibri" panose="020F0502020204030204" pitchFamily="34" charset="0"/>
              </a:rPr>
              <a:t>Other Resources:</a:t>
            </a:r>
          </a:p>
          <a:p>
            <a:pPr lvl="1"/>
            <a:r>
              <a:rPr lang="en-US" sz="2000" dirty="0">
                <a:latin typeface="Calibri" panose="020F0502020204030204" pitchFamily="34" charset="0"/>
                <a:ea typeface="Calibri" panose="020F0502020204030204" pitchFamily="34" charset="0"/>
              </a:rPr>
              <a:t>O*NET: </a:t>
            </a:r>
            <a:r>
              <a:rPr lang="en-US" sz="2000" dirty="0">
                <a:latin typeface="Calibri" panose="020F0502020204030204" pitchFamily="34" charset="0"/>
                <a:ea typeface="Calibri" panose="020F0502020204030204" pitchFamily="34" charset="0"/>
                <a:hlinkClick r:id="rId7"/>
              </a:rPr>
              <a:t>https://www.onetonline.org/</a:t>
            </a:r>
            <a:endParaRPr lang="en-US" sz="2000" dirty="0">
              <a:latin typeface="Calibri" panose="020F0502020204030204" pitchFamily="34" charset="0"/>
              <a:ea typeface="Calibri" panose="020F0502020204030204" pitchFamily="34" charset="0"/>
            </a:endParaRPr>
          </a:p>
          <a:p>
            <a:pPr lvl="1"/>
            <a:r>
              <a:rPr lang="en-US" sz="2000" dirty="0">
                <a:latin typeface="Calibri" panose="020F0502020204030204" pitchFamily="34" charset="0"/>
                <a:ea typeface="Calibri" panose="020F0502020204030204" pitchFamily="34" charset="0"/>
              </a:rPr>
              <a:t>Kansas Department of Labor: </a:t>
            </a:r>
            <a:r>
              <a:rPr lang="en-US" sz="2000" dirty="0">
                <a:latin typeface="Calibri" panose="020F0502020204030204" pitchFamily="34" charset="0"/>
                <a:ea typeface="Calibri" panose="020F0502020204030204" pitchFamily="34" charset="0"/>
                <a:hlinkClick r:id="rId8"/>
              </a:rPr>
              <a:t>https://klic.dol.ks.gov/vosnet/lmi/default.aspx?plang=E</a:t>
            </a:r>
            <a:endParaRPr lang="en-US" sz="2000" dirty="0">
              <a:latin typeface="Calibri" panose="020F0502020204030204" pitchFamily="34" charset="0"/>
              <a:ea typeface="Calibri" panose="020F0502020204030204" pitchFamily="34" charset="0"/>
            </a:endParaRPr>
          </a:p>
          <a:p>
            <a:pPr lvl="1"/>
            <a:r>
              <a:rPr lang="en-US" sz="2000" dirty="0">
                <a:latin typeface="Calibri" panose="020F0502020204030204" pitchFamily="34" charset="0"/>
                <a:ea typeface="Calibri" panose="020F0502020204030204" pitchFamily="34" charset="0"/>
              </a:rPr>
              <a:t>National Center for Education Statistics: </a:t>
            </a:r>
            <a:r>
              <a:rPr lang="en-US" sz="2000" u="sng" dirty="0">
                <a:solidFill>
                  <a:srgbClr val="0563C1"/>
                </a:solidFill>
                <a:effectLst/>
                <a:ea typeface="Times New Roman" panose="02020603050405020304" pitchFamily="18" charset="0"/>
                <a:hlinkClick r:id="rId9"/>
              </a:rPr>
              <a:t>nces.ed.gov/</a:t>
            </a:r>
            <a:r>
              <a:rPr lang="en-US" sz="2000" u="sng" dirty="0" err="1">
                <a:solidFill>
                  <a:srgbClr val="0563C1"/>
                </a:solidFill>
                <a:effectLst/>
                <a:ea typeface="Times New Roman" panose="02020603050405020304" pitchFamily="18" charset="0"/>
                <a:hlinkClick r:id="rId9"/>
              </a:rPr>
              <a:t>ipeds</a:t>
            </a:r>
            <a:endParaRPr lang="en-US" sz="2000" dirty="0"/>
          </a:p>
          <a:p>
            <a:endParaRPr lang="en-US" sz="2800" dirty="0">
              <a:latin typeface="Calibri" panose="020F0502020204030204" pitchFamily="34" charset="0"/>
              <a:ea typeface="Calibri" panose="020F0502020204030204" pitchFamily="34" charset="0"/>
            </a:endParaRP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AF1BCD2-B20F-3E84-9939-6655162E4918}"/>
              </a:ext>
            </a:extLst>
          </p:cNvPr>
          <p:cNvSpPr>
            <a:spLocks noGrp="1"/>
          </p:cNvSpPr>
          <p:nvPr>
            <p:ph type="sldNum" sz="quarter" idx="12"/>
          </p:nvPr>
        </p:nvSpPr>
        <p:spPr/>
        <p:txBody>
          <a:bodyPr/>
          <a:lstStyle/>
          <a:p>
            <a:fld id="{A70DEF81-83BD-4947-8AFC-3B6E194E089D}" type="slidenum">
              <a:rPr lang="en-US" smtClean="0"/>
              <a:pPr/>
              <a:t>31</a:t>
            </a:fld>
            <a:endParaRPr lang="en-US" dirty="0"/>
          </a:p>
        </p:txBody>
      </p:sp>
    </p:spTree>
    <p:extLst>
      <p:ext uri="{BB962C8B-B14F-4D97-AF65-F5344CB8AC3E}">
        <p14:creationId xmlns:p14="http://schemas.microsoft.com/office/powerpoint/2010/main" val="155162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64115-02D4-F3D4-E760-7F889C27AD8A}"/>
              </a:ext>
            </a:extLst>
          </p:cNvPr>
          <p:cNvSpPr>
            <a:spLocks noGrp="1"/>
          </p:cNvSpPr>
          <p:nvPr>
            <p:ph type="title"/>
          </p:nvPr>
        </p:nvSpPr>
        <p:spPr/>
        <p:txBody>
          <a:bodyPr/>
          <a:lstStyle/>
          <a:p>
            <a:r>
              <a:rPr lang="en-US" dirty="0"/>
              <a:t>Technical Program Definition</a:t>
            </a:r>
          </a:p>
        </p:txBody>
      </p:sp>
      <p:sp>
        <p:nvSpPr>
          <p:cNvPr id="3" name="Content Placeholder 2">
            <a:extLst>
              <a:ext uri="{FF2B5EF4-FFF2-40B4-BE49-F238E27FC236}">
                <a16:creationId xmlns:a16="http://schemas.microsoft.com/office/drawing/2014/main" id="{7191E36D-EC11-5AA6-D3E0-31550A73CA32}"/>
              </a:ext>
            </a:extLst>
          </p:cNvPr>
          <p:cNvSpPr>
            <a:spLocks noGrp="1"/>
          </p:cNvSpPr>
          <p:nvPr>
            <p:ph idx="1"/>
          </p:nvPr>
        </p:nvSpPr>
        <p:spPr/>
        <p:txBody>
          <a:bodyPr>
            <a:normAutofit fontScale="92500" lnSpcReduction="20000"/>
          </a:bodyPr>
          <a:lstStyle/>
          <a:p>
            <a:r>
              <a:rPr lang="en-US" sz="2800" dirty="0">
                <a:effectLst/>
                <a:latin typeface="Calibri" panose="020F0502020204030204" pitchFamily="34" charset="0"/>
                <a:ea typeface="Calibri" panose="020F0502020204030204" pitchFamily="34" charset="0"/>
              </a:rPr>
              <a:t>Technical program criteria is located at </a:t>
            </a:r>
            <a:r>
              <a:rPr lang="en-US" sz="2800" dirty="0">
                <a:effectLst/>
                <a:latin typeface="Calibri" panose="020F0502020204030204" pitchFamily="34" charset="0"/>
                <a:ea typeface="Calibri" panose="020F0502020204030204" pitchFamily="34" charset="0"/>
                <a:hlinkClick r:id="rId2"/>
              </a:rPr>
              <a:t>https://www.kansasregents.gov/workforce_development/technical_education_authority</a:t>
            </a:r>
            <a:endParaRPr lang="en-US" sz="2800" dirty="0">
              <a:effectLst/>
              <a:latin typeface="Calibri" panose="020F0502020204030204" pitchFamily="34" charset="0"/>
              <a:ea typeface="Calibri" panose="020F0502020204030204" pitchFamily="34" charset="0"/>
            </a:endParaRPr>
          </a:p>
          <a:p>
            <a:r>
              <a:rPr lang="en-US" sz="2800" i="1" dirty="0">
                <a:effectLst/>
                <a:latin typeface="Calibri" panose="020F0502020204030204" pitchFamily="34" charset="0"/>
                <a:ea typeface="Calibri" panose="020F0502020204030204" pitchFamily="34" charset="0"/>
              </a:rPr>
              <a:t>State statute (K.S.A. 71-1802) defines a technical program as any program of study comprised of a sequence of tiered technical and non-tiered courses, which program is identified by the state board as a technical program for funding purposes. Technical programs </a:t>
            </a:r>
            <a:r>
              <a:rPr lang="en-US" sz="2800" i="1" dirty="0">
                <a:solidFill>
                  <a:srgbClr val="FF0000"/>
                </a:solidFill>
                <a:effectLst/>
                <a:latin typeface="Calibri" panose="020F0502020204030204" pitchFamily="34" charset="0"/>
                <a:ea typeface="Calibri" panose="020F0502020204030204" pitchFamily="34" charset="0"/>
              </a:rPr>
              <a:t>must</a:t>
            </a:r>
            <a:r>
              <a:rPr lang="en-US" sz="2800" i="1" dirty="0">
                <a:effectLst/>
                <a:latin typeface="Calibri" panose="020F0502020204030204" pitchFamily="34" charset="0"/>
                <a:ea typeface="Calibri" panose="020F0502020204030204" pitchFamily="34" charset="0"/>
              </a:rPr>
              <a:t>:</a:t>
            </a:r>
          </a:p>
          <a:p>
            <a:pPr lvl="1"/>
            <a:r>
              <a:rPr lang="en-US" i="1" dirty="0"/>
              <a:t>Be designed to prepare individuals for gainful employment in current or emerging </a:t>
            </a:r>
            <a:r>
              <a:rPr lang="en-US" i="1" u="sng" dirty="0">
                <a:solidFill>
                  <a:schemeClr val="accent6"/>
                </a:solidFill>
              </a:rPr>
              <a:t>technical occupations</a:t>
            </a:r>
            <a:r>
              <a:rPr lang="en-US" i="1" dirty="0">
                <a:solidFill>
                  <a:schemeClr val="accent6"/>
                </a:solidFill>
              </a:rPr>
              <a:t> </a:t>
            </a:r>
            <a:r>
              <a:rPr lang="en-US" i="1" u="sng" dirty="0">
                <a:solidFill>
                  <a:srgbClr val="549587"/>
                </a:solidFill>
              </a:rPr>
              <a:t>requiring other than a baccalaureate or advanced degree; </a:t>
            </a:r>
          </a:p>
          <a:p>
            <a:pPr lvl="1"/>
            <a:r>
              <a:rPr lang="en-US" i="1" dirty="0"/>
              <a:t>Lead to technical proficiency, an occupationally specific industry-recognized certification, a certificate award level, or an associate degree; and </a:t>
            </a:r>
          </a:p>
          <a:p>
            <a:pPr lvl="1"/>
            <a:r>
              <a:rPr lang="en-US" i="1" dirty="0"/>
              <a:t>Be delivered by an eligible institution</a:t>
            </a:r>
          </a:p>
          <a:p>
            <a:r>
              <a:rPr lang="en-US" dirty="0"/>
              <a:t>Additional criteria to be met is documented at the above link</a:t>
            </a:r>
          </a:p>
        </p:txBody>
      </p:sp>
      <p:sp>
        <p:nvSpPr>
          <p:cNvPr id="4" name="Slide Number Placeholder 3">
            <a:extLst>
              <a:ext uri="{FF2B5EF4-FFF2-40B4-BE49-F238E27FC236}">
                <a16:creationId xmlns:a16="http://schemas.microsoft.com/office/drawing/2014/main" id="{66F42021-FE15-148E-445A-DDBD89534FC3}"/>
              </a:ext>
            </a:extLst>
          </p:cNvPr>
          <p:cNvSpPr>
            <a:spLocks noGrp="1"/>
          </p:cNvSpPr>
          <p:nvPr>
            <p:ph type="sldNum" sz="quarter" idx="12"/>
          </p:nvPr>
        </p:nvSpPr>
        <p:spPr/>
        <p:txBody>
          <a:bodyPr/>
          <a:lstStyle/>
          <a:p>
            <a:fld id="{A70DEF81-83BD-4947-8AFC-3B6E194E089D}" type="slidenum">
              <a:rPr lang="en-US" smtClean="0"/>
              <a:pPr/>
              <a:t>4</a:t>
            </a:fld>
            <a:endParaRPr lang="en-US" dirty="0"/>
          </a:p>
        </p:txBody>
      </p:sp>
    </p:spTree>
    <p:extLst>
      <p:ext uri="{BB962C8B-B14F-4D97-AF65-F5344CB8AC3E}">
        <p14:creationId xmlns:p14="http://schemas.microsoft.com/office/powerpoint/2010/main" val="3413220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02FF4-F2DC-5ECB-CCFB-C5C14C2A2F40}"/>
              </a:ext>
            </a:extLst>
          </p:cNvPr>
          <p:cNvSpPr>
            <a:spLocks noGrp="1"/>
          </p:cNvSpPr>
          <p:nvPr>
            <p:ph type="title"/>
          </p:nvPr>
        </p:nvSpPr>
        <p:spPr/>
        <p:txBody>
          <a:bodyPr/>
          <a:lstStyle/>
          <a:p>
            <a:r>
              <a:rPr lang="en-US" dirty="0"/>
              <a:t>Tiered and Non-Tiered Course Definitions</a:t>
            </a:r>
          </a:p>
        </p:txBody>
      </p:sp>
      <p:sp>
        <p:nvSpPr>
          <p:cNvPr id="3" name="Content Placeholder 2">
            <a:extLst>
              <a:ext uri="{FF2B5EF4-FFF2-40B4-BE49-F238E27FC236}">
                <a16:creationId xmlns:a16="http://schemas.microsoft.com/office/drawing/2014/main" id="{0C880E1A-0856-D303-00A5-F59BEF51F605}"/>
              </a:ext>
            </a:extLst>
          </p:cNvPr>
          <p:cNvSpPr>
            <a:spLocks noGrp="1"/>
          </p:cNvSpPr>
          <p:nvPr>
            <p:ph idx="1"/>
          </p:nvPr>
        </p:nvSpPr>
        <p:spPr/>
        <p:txBody>
          <a:bodyPr>
            <a:normAutofit fontScale="92500" lnSpcReduction="20000"/>
          </a:bodyPr>
          <a:lstStyle/>
          <a:p>
            <a:r>
              <a:rPr lang="en-US" dirty="0">
                <a:effectLst/>
                <a:ea typeface="Aptos" panose="020B0004020202020204" pitchFamily="34" charset="0"/>
                <a:cs typeface="Aptos" panose="020B0004020202020204" pitchFamily="34" charset="0"/>
              </a:rPr>
              <a:t>Tiered and Non-Tiered course criteria is located at </a:t>
            </a:r>
            <a:r>
              <a:rPr lang="en-US" dirty="0">
                <a:solidFill>
                  <a:srgbClr val="0563C1"/>
                </a:solidFill>
                <a:hlinkClick r:id="rId2">
                  <a:extLst>
                    <a:ext uri="{A12FA001-AC4F-418D-AE19-62706E023703}">
                      <ahyp:hlinkClr xmlns:ahyp="http://schemas.microsoft.com/office/drawing/2018/hyperlinkcolor" val="tx"/>
                    </a:ext>
                  </a:extLst>
                </a:hlinkClick>
              </a:rPr>
              <a:t>https://www.kansasregents.gov/workforce_development/technical_education_authority</a:t>
            </a:r>
            <a:endParaRPr lang="en-US" dirty="0">
              <a:solidFill>
                <a:schemeClr val="accent6"/>
              </a:solidFill>
            </a:endParaRPr>
          </a:p>
          <a:p>
            <a:r>
              <a:rPr lang="en-US" dirty="0">
                <a:effectLst/>
                <a:ea typeface="Aptos" panose="020B0004020202020204" pitchFamily="34" charset="0"/>
                <a:cs typeface="Aptos" panose="020B0004020202020204" pitchFamily="34" charset="0"/>
              </a:rPr>
              <a:t>Tiered/Non-tiered Decision tree was created to help you move through the statute, one criterion at a time to evaluate a course</a:t>
            </a:r>
          </a:p>
          <a:p>
            <a:r>
              <a:rPr lang="en-US" sz="2800" i="1" dirty="0">
                <a:effectLst/>
                <a:latin typeface="Calibri" panose="020F0502020204030204" pitchFamily="34" charset="0"/>
                <a:ea typeface="Calibri" panose="020F0502020204030204" pitchFamily="34" charset="0"/>
              </a:rPr>
              <a:t>State statute (K.S.A. 71-1802) </a:t>
            </a:r>
            <a:r>
              <a:rPr lang="en-US" i="1" dirty="0">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a:t>
            </a:r>
            <a:r>
              <a:rPr lang="en-US" i="1" dirty="0">
                <a:hlinkClick r:id="rId2">
                  <a:extLst>
                    <a:ext uri="{A12FA001-AC4F-418D-AE19-62706E023703}">
                      <ahyp:hlinkClr xmlns:ahyp="http://schemas.microsoft.com/office/drawing/2018/hyperlinkcolor" val="tx"/>
                    </a:ext>
                  </a:extLst>
                </a:hlinkClick>
              </a:rPr>
              <a:t>Tiered Technical Course:  means a postsecondary credit bearing course included in the sequence of courses comprising a technical program, which course is itself designed to provide:</a:t>
            </a:r>
          </a:p>
          <a:p>
            <a:pPr lvl="1"/>
            <a:r>
              <a:rPr lang="en-US" i="1" dirty="0">
                <a:hlinkClick r:id="rId2">
                  <a:extLst>
                    <a:ext uri="{A12FA001-AC4F-418D-AE19-62706E023703}">
                      <ahyp:hlinkClr xmlns:ahyp="http://schemas.microsoft.com/office/drawing/2018/hyperlinkcolor" val="tx"/>
                    </a:ext>
                  </a:extLst>
                </a:hlinkClick>
              </a:rPr>
              <a:t>Competency-based applied instruction</a:t>
            </a:r>
          </a:p>
          <a:p>
            <a:pPr lvl="1"/>
            <a:r>
              <a:rPr lang="en-US" i="1" dirty="0">
                <a:hlinkClick r:id="rId2">
                  <a:extLst>
                    <a:ext uri="{A12FA001-AC4F-418D-AE19-62706E023703}">
                      <ahyp:hlinkClr xmlns:ahyp="http://schemas.microsoft.com/office/drawing/2018/hyperlinkcolor" val="tx"/>
                    </a:ext>
                  </a:extLst>
                </a:hlinkClick>
              </a:rPr>
              <a:t>To prepare individuals with occupationally specific knowledge and skills necessary for employment, and which the state board has identified as a tiered technical course. </a:t>
            </a:r>
          </a:p>
          <a:p>
            <a:r>
              <a:rPr lang="en-US" b="1" dirty="0">
                <a:solidFill>
                  <a:srgbClr val="549587"/>
                </a:solidFill>
              </a:rPr>
              <a:t>Opportunity: </a:t>
            </a:r>
            <a:r>
              <a:rPr lang="en-US" dirty="0"/>
              <a:t>Outcomes not being clearly outlined to demonstrate </a:t>
            </a:r>
            <a:r>
              <a:rPr lang="en-US" b="1" i="1" u="sng" dirty="0"/>
              <a:t>applied instruction </a:t>
            </a:r>
            <a:r>
              <a:rPr lang="en-US" dirty="0"/>
              <a:t>in course syllabi</a:t>
            </a:r>
          </a:p>
          <a:p>
            <a:endParaRPr lang="en-US" dirty="0"/>
          </a:p>
        </p:txBody>
      </p:sp>
      <p:sp>
        <p:nvSpPr>
          <p:cNvPr id="4" name="Slide Number Placeholder 3">
            <a:extLst>
              <a:ext uri="{FF2B5EF4-FFF2-40B4-BE49-F238E27FC236}">
                <a16:creationId xmlns:a16="http://schemas.microsoft.com/office/drawing/2014/main" id="{7AFED419-8582-E811-3F8C-1816D1DDEBB0}"/>
              </a:ext>
            </a:extLst>
          </p:cNvPr>
          <p:cNvSpPr>
            <a:spLocks noGrp="1"/>
          </p:cNvSpPr>
          <p:nvPr>
            <p:ph type="sldNum" sz="quarter" idx="12"/>
          </p:nvPr>
        </p:nvSpPr>
        <p:spPr/>
        <p:txBody>
          <a:bodyPr/>
          <a:lstStyle/>
          <a:p>
            <a:fld id="{A70DEF81-83BD-4947-8AFC-3B6E194E089D}" type="slidenum">
              <a:rPr lang="en-US" smtClean="0"/>
              <a:pPr/>
              <a:t>5</a:t>
            </a:fld>
            <a:endParaRPr lang="en-US" dirty="0"/>
          </a:p>
        </p:txBody>
      </p:sp>
    </p:spTree>
    <p:extLst>
      <p:ext uri="{BB962C8B-B14F-4D97-AF65-F5344CB8AC3E}">
        <p14:creationId xmlns:p14="http://schemas.microsoft.com/office/powerpoint/2010/main" val="323264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CAE39-C343-E621-6B9C-05FCE9DC8AEE}"/>
              </a:ext>
            </a:extLst>
          </p:cNvPr>
          <p:cNvSpPr>
            <a:spLocks noGrp="1"/>
          </p:cNvSpPr>
          <p:nvPr>
            <p:ph type="title"/>
          </p:nvPr>
        </p:nvSpPr>
        <p:spPr/>
        <p:txBody>
          <a:bodyPr/>
          <a:lstStyle/>
          <a:p>
            <a:r>
              <a:rPr lang="en-US" dirty="0"/>
              <a:t>Degree Maps and KHEDS	</a:t>
            </a:r>
          </a:p>
        </p:txBody>
      </p:sp>
      <p:sp>
        <p:nvSpPr>
          <p:cNvPr id="3" name="Content Placeholder 2">
            <a:extLst>
              <a:ext uri="{FF2B5EF4-FFF2-40B4-BE49-F238E27FC236}">
                <a16:creationId xmlns:a16="http://schemas.microsoft.com/office/drawing/2014/main" id="{D63D7A71-C144-4F1F-EDDE-9FC692962888}"/>
              </a:ext>
            </a:extLst>
          </p:cNvPr>
          <p:cNvSpPr>
            <a:spLocks noGrp="1"/>
          </p:cNvSpPr>
          <p:nvPr>
            <p:ph idx="1"/>
          </p:nvPr>
        </p:nvSpPr>
        <p:spPr/>
        <p:txBody>
          <a:bodyPr>
            <a:normAutofit fontScale="85000" lnSpcReduction="20000"/>
          </a:bodyPr>
          <a:lstStyle/>
          <a:p>
            <a:r>
              <a:rPr lang="en-US" dirty="0"/>
              <a:t>Because technical program approval for community and technical colleges is specifically for the purposes of state and federal funding, if your institution: </a:t>
            </a:r>
          </a:p>
          <a:p>
            <a:pPr lvl="1"/>
            <a:r>
              <a:rPr lang="en-US" dirty="0"/>
              <a:t>Publishes a degree map on your website,</a:t>
            </a:r>
          </a:p>
          <a:p>
            <a:pPr lvl="1"/>
            <a:r>
              <a:rPr lang="en-US" dirty="0"/>
              <a:t>Including </a:t>
            </a:r>
            <a:r>
              <a:rPr lang="en-US" i="1" dirty="0"/>
              <a:t>courses</a:t>
            </a:r>
            <a:r>
              <a:rPr lang="en-US" dirty="0"/>
              <a:t> that are reported in KHEDS, which</a:t>
            </a:r>
          </a:p>
          <a:p>
            <a:pPr lvl="1"/>
            <a:r>
              <a:rPr lang="en-US" dirty="0"/>
              <a:t>Are being calculated for funding;</a:t>
            </a:r>
          </a:p>
          <a:p>
            <a:pPr lvl="1"/>
            <a:r>
              <a:rPr lang="en-US" dirty="0"/>
              <a:t>The associated award/exit point/degree should </a:t>
            </a:r>
          </a:p>
          <a:p>
            <a:pPr lvl="2"/>
            <a:r>
              <a:rPr lang="en-US" dirty="0">
                <a:solidFill>
                  <a:schemeClr val="accent6"/>
                </a:solidFill>
              </a:rPr>
              <a:t>Go through this approval process and</a:t>
            </a:r>
          </a:p>
          <a:p>
            <a:pPr lvl="2"/>
            <a:r>
              <a:rPr lang="en-US" dirty="0">
                <a:solidFill>
                  <a:schemeClr val="accent6"/>
                </a:solidFill>
              </a:rPr>
              <a:t>Be listed in KHEDS</a:t>
            </a:r>
          </a:p>
          <a:p>
            <a:r>
              <a:rPr lang="en-US" dirty="0"/>
              <a:t>A link to degree maps is at </a:t>
            </a:r>
            <a:r>
              <a:rPr lang="en-US" dirty="0">
                <a:hlinkClick r:id="rId2"/>
              </a:rPr>
              <a:t>https://www.kansasregents.gov/students/advising-resources</a:t>
            </a:r>
            <a:r>
              <a:rPr lang="en-US" dirty="0"/>
              <a:t>, and these degree maps should match any other degree maps published on your websites</a:t>
            </a:r>
          </a:p>
          <a:p>
            <a:r>
              <a:rPr lang="en-US" b="1" dirty="0">
                <a:solidFill>
                  <a:srgbClr val="549587"/>
                </a:solidFill>
              </a:rPr>
              <a:t>Opportunity: </a:t>
            </a:r>
            <a:r>
              <a:rPr lang="en-US" dirty="0"/>
              <a:t>matching information on degree map submitted to KBOR, KHEDS, and website</a:t>
            </a:r>
            <a:br>
              <a:rPr lang="en-US" dirty="0"/>
            </a:br>
            <a:endParaRPr lang="en-US" dirty="0"/>
          </a:p>
        </p:txBody>
      </p:sp>
      <p:sp>
        <p:nvSpPr>
          <p:cNvPr id="4" name="Slide Number Placeholder 3">
            <a:extLst>
              <a:ext uri="{FF2B5EF4-FFF2-40B4-BE49-F238E27FC236}">
                <a16:creationId xmlns:a16="http://schemas.microsoft.com/office/drawing/2014/main" id="{4E06FEF2-BF1E-B23C-A81D-19D29DAB1149}"/>
              </a:ext>
            </a:extLst>
          </p:cNvPr>
          <p:cNvSpPr>
            <a:spLocks noGrp="1"/>
          </p:cNvSpPr>
          <p:nvPr>
            <p:ph type="sldNum" sz="quarter" idx="12"/>
          </p:nvPr>
        </p:nvSpPr>
        <p:spPr/>
        <p:txBody>
          <a:bodyPr/>
          <a:lstStyle/>
          <a:p>
            <a:fld id="{A70DEF81-83BD-4947-8AFC-3B6E194E089D}" type="slidenum">
              <a:rPr lang="en-US" smtClean="0"/>
              <a:pPr/>
              <a:t>6</a:t>
            </a:fld>
            <a:endParaRPr lang="en-US" dirty="0"/>
          </a:p>
        </p:txBody>
      </p:sp>
    </p:spTree>
    <p:extLst>
      <p:ext uri="{BB962C8B-B14F-4D97-AF65-F5344CB8AC3E}">
        <p14:creationId xmlns:p14="http://schemas.microsoft.com/office/powerpoint/2010/main" val="2083505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817-BD77-8471-3FC6-5C4B98691688}"/>
              </a:ext>
            </a:extLst>
          </p:cNvPr>
          <p:cNvSpPr>
            <a:spLocks noGrp="1"/>
          </p:cNvSpPr>
          <p:nvPr>
            <p:ph type="title"/>
          </p:nvPr>
        </p:nvSpPr>
        <p:spPr/>
        <p:txBody>
          <a:bodyPr/>
          <a:lstStyle/>
          <a:p>
            <a:r>
              <a:rPr lang="en-US" dirty="0"/>
              <a:t>Forms and Timeline</a:t>
            </a:r>
          </a:p>
        </p:txBody>
      </p:sp>
      <p:sp>
        <p:nvSpPr>
          <p:cNvPr id="3" name="Content Placeholder 2">
            <a:extLst>
              <a:ext uri="{FF2B5EF4-FFF2-40B4-BE49-F238E27FC236}">
                <a16:creationId xmlns:a16="http://schemas.microsoft.com/office/drawing/2014/main" id="{43D14AED-BCF6-9B14-54FC-07FB922AA343}"/>
              </a:ext>
            </a:extLst>
          </p:cNvPr>
          <p:cNvSpPr>
            <a:spLocks noGrp="1"/>
          </p:cNvSpPr>
          <p:nvPr>
            <p:ph idx="1"/>
          </p:nvPr>
        </p:nvSpPr>
        <p:spPr/>
        <p:txBody>
          <a:bodyPr>
            <a:normAutofit/>
          </a:bodyPr>
          <a:lstStyle/>
          <a:p>
            <a:r>
              <a:rPr lang="en-US" sz="2400" dirty="0">
                <a:latin typeface="Calibri" panose="020F0502020204030204" pitchFamily="34" charset="0"/>
                <a:ea typeface="Calibri" panose="020F0502020204030204" pitchFamily="34" charset="0"/>
              </a:rPr>
              <a:t>All new program forms are located at </a:t>
            </a:r>
            <a:r>
              <a:rPr lang="en-US" sz="2400" dirty="0">
                <a:latin typeface="Calibri" panose="020F0502020204030204" pitchFamily="34" charset="0"/>
                <a:ea typeface="Calibri" panose="020F0502020204030204" pitchFamily="34" charset="0"/>
                <a:hlinkClick r:id="rId2"/>
              </a:rPr>
              <a:t>https://www.kansasregents.gov/academic_affairs/new_program_approval</a:t>
            </a:r>
            <a:endParaRPr lang="en-US" sz="2400" dirty="0">
              <a:latin typeface="Calibri" panose="020F0502020204030204" pitchFamily="34" charset="0"/>
              <a:ea typeface="Calibri" panose="020F0502020204030204" pitchFamily="34" charset="0"/>
            </a:endParaRPr>
          </a:p>
          <a:p>
            <a:r>
              <a:rPr lang="en-US" sz="2400" dirty="0">
                <a:latin typeface="Calibri" panose="020F0502020204030204" pitchFamily="34" charset="0"/>
                <a:ea typeface="Calibri" panose="020F0502020204030204" pitchFamily="34" charset="0"/>
              </a:rPr>
              <a:t>Always start with the most updated forms at the above link – expect updates to the form periodically. Links to O*NET, NCES, the KS DOL are included on the form itself</a:t>
            </a:r>
          </a:p>
          <a:p>
            <a:r>
              <a:rPr lang="en-US" sz="2400" dirty="0">
                <a:latin typeface="Calibri" panose="020F0502020204030204" pitchFamily="34" charset="0"/>
                <a:ea typeface="Calibri" panose="020F0502020204030204" pitchFamily="34" charset="0"/>
              </a:rPr>
              <a:t>Program Approval Schedule for 2025-2026 will be posted</a:t>
            </a:r>
          </a:p>
          <a:p>
            <a:pPr lvl="1"/>
            <a:r>
              <a:rPr lang="en-US" sz="2000" dirty="0">
                <a:latin typeface="Calibri" panose="020F0502020204030204" pitchFamily="34" charset="0"/>
                <a:ea typeface="Calibri" panose="020F0502020204030204" pitchFamily="34" charset="0"/>
              </a:rPr>
              <a:t>First paperwork deadline for Program Alert is July 10, 2025</a:t>
            </a:r>
          </a:p>
          <a:p>
            <a:pPr lvl="1"/>
            <a:r>
              <a:rPr lang="en-US" sz="2000" dirty="0">
                <a:latin typeface="Calibri" panose="020F0502020204030204" pitchFamily="34" charset="0"/>
                <a:ea typeface="Calibri" panose="020F0502020204030204" pitchFamily="34" charset="0"/>
              </a:rPr>
              <a:t>Please submit programs prior to the paperwork deadline for review and feedback</a:t>
            </a:r>
          </a:p>
          <a:p>
            <a:pPr lvl="1"/>
            <a:r>
              <a:rPr lang="en-US" sz="2000" dirty="0">
                <a:latin typeface="Calibri" panose="020F0502020204030204" pitchFamily="34" charset="0"/>
                <a:ea typeface="Calibri" panose="020F0502020204030204" pitchFamily="34" charset="0"/>
              </a:rPr>
              <a:t>Program approval by the Program &amp; Curriculum Committee, the TEA, and KBOR takes approximately two months </a:t>
            </a:r>
          </a:p>
          <a:p>
            <a:pPr lvl="1"/>
            <a:r>
              <a:rPr lang="en-US" sz="2000" dirty="0">
                <a:latin typeface="Calibri" panose="020F0502020204030204" pitchFamily="34" charset="0"/>
                <a:ea typeface="Calibri" panose="020F0502020204030204" pitchFamily="34" charset="0"/>
              </a:rPr>
              <a:t>KBOR staff are still empowered to approve short-term programs which requires a CA5 application (at the link above) and to approve subordinate awards within existing programs</a:t>
            </a:r>
          </a:p>
          <a:p>
            <a:endParaRPr lang="en-US" dirty="0"/>
          </a:p>
        </p:txBody>
      </p:sp>
      <p:sp>
        <p:nvSpPr>
          <p:cNvPr id="4" name="Slide Number Placeholder 3">
            <a:extLst>
              <a:ext uri="{FF2B5EF4-FFF2-40B4-BE49-F238E27FC236}">
                <a16:creationId xmlns:a16="http://schemas.microsoft.com/office/drawing/2014/main" id="{B57BA561-80C6-43AA-3AB3-2E7EA2D8FB8D}"/>
              </a:ext>
            </a:extLst>
          </p:cNvPr>
          <p:cNvSpPr>
            <a:spLocks noGrp="1"/>
          </p:cNvSpPr>
          <p:nvPr>
            <p:ph type="sldNum" sz="quarter" idx="12"/>
          </p:nvPr>
        </p:nvSpPr>
        <p:spPr/>
        <p:txBody>
          <a:bodyPr/>
          <a:lstStyle/>
          <a:p>
            <a:fld id="{A70DEF81-83BD-4947-8AFC-3B6E194E089D}" type="slidenum">
              <a:rPr lang="en-US" smtClean="0"/>
              <a:pPr/>
              <a:t>7</a:t>
            </a:fld>
            <a:endParaRPr lang="en-US" dirty="0"/>
          </a:p>
        </p:txBody>
      </p:sp>
    </p:spTree>
    <p:extLst>
      <p:ext uri="{BB962C8B-B14F-4D97-AF65-F5344CB8AC3E}">
        <p14:creationId xmlns:p14="http://schemas.microsoft.com/office/powerpoint/2010/main" val="233191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A838-A99F-1C29-93DD-B7EA51C087AA}"/>
              </a:ext>
            </a:extLst>
          </p:cNvPr>
          <p:cNvSpPr>
            <a:spLocks noGrp="1"/>
          </p:cNvSpPr>
          <p:nvPr>
            <p:ph type="title"/>
          </p:nvPr>
        </p:nvSpPr>
        <p:spPr/>
        <p:txBody>
          <a:bodyPr/>
          <a:lstStyle/>
          <a:p>
            <a:r>
              <a:rPr lang="en-US" dirty="0"/>
              <a:t>Proposal Basics</a:t>
            </a:r>
          </a:p>
        </p:txBody>
      </p:sp>
      <p:sp>
        <p:nvSpPr>
          <p:cNvPr id="3" name="Content Placeholder 2">
            <a:extLst>
              <a:ext uri="{FF2B5EF4-FFF2-40B4-BE49-F238E27FC236}">
                <a16:creationId xmlns:a16="http://schemas.microsoft.com/office/drawing/2014/main" id="{2614FB18-1F8E-27CD-103A-3529ABC49C52}"/>
              </a:ext>
            </a:extLst>
          </p:cNvPr>
          <p:cNvSpPr>
            <a:spLocks noGrp="1"/>
          </p:cNvSpPr>
          <p:nvPr>
            <p:ph idx="1"/>
          </p:nvPr>
        </p:nvSpPr>
        <p:spPr/>
        <p:txBody>
          <a:bodyPr>
            <a:normAutofit fontScale="92500"/>
          </a:bodyPr>
          <a:lstStyle/>
          <a:p>
            <a:r>
              <a:rPr lang="en-US" sz="2800" b="1" dirty="0">
                <a:solidFill>
                  <a:srgbClr val="549587"/>
                </a:solidFill>
                <a:latin typeface="Calibri" panose="020F0502020204030204" pitchFamily="34" charset="0"/>
                <a:ea typeface="Calibri" panose="020F0502020204030204" pitchFamily="34" charset="0"/>
              </a:rPr>
              <a:t>Opportunity: </a:t>
            </a:r>
            <a:r>
              <a:rPr lang="en-US" sz="2800" dirty="0">
                <a:latin typeface="Calibri" panose="020F0502020204030204" pitchFamily="34" charset="0"/>
                <a:ea typeface="Calibri" panose="020F0502020204030204" pitchFamily="34" charset="0"/>
              </a:rPr>
              <a:t>Main questions to evaluate first </a:t>
            </a:r>
          </a:p>
          <a:p>
            <a:pPr lvl="1"/>
            <a:r>
              <a:rPr lang="en-US" dirty="0">
                <a:latin typeface="Calibri" panose="020F0502020204030204" pitchFamily="34" charset="0"/>
                <a:ea typeface="Calibri" panose="020F0502020204030204" pitchFamily="34" charset="0"/>
              </a:rPr>
              <a:t>What is the occupation/job and job level that the program is training for?</a:t>
            </a:r>
          </a:p>
          <a:p>
            <a:pPr lvl="1"/>
            <a:r>
              <a:rPr lang="en-US" dirty="0">
                <a:latin typeface="Calibri" panose="020F0502020204030204" pitchFamily="34" charset="0"/>
                <a:ea typeface="Calibri" panose="020F0502020204030204" pitchFamily="34" charset="0"/>
              </a:rPr>
              <a:t>Does the training/education level for that occupation fit the criteria for a technical program?</a:t>
            </a:r>
          </a:p>
          <a:p>
            <a:r>
              <a:rPr lang="en-US" dirty="0">
                <a:latin typeface="Calibri" panose="020F0502020204030204" pitchFamily="34" charset="0"/>
                <a:ea typeface="Calibri" panose="020F0502020204030204" pitchFamily="34" charset="0"/>
              </a:rPr>
              <a:t>Remember: a technical program is “</a:t>
            </a:r>
            <a:r>
              <a:rPr lang="en-US" i="1" dirty="0"/>
              <a:t>designed to prepare individuals for gainful employment in current or emerging </a:t>
            </a:r>
            <a:r>
              <a:rPr lang="en-US" i="1" u="sng" dirty="0">
                <a:solidFill>
                  <a:schemeClr val="accent6"/>
                </a:solidFill>
              </a:rPr>
              <a:t>technical occupations</a:t>
            </a:r>
            <a:r>
              <a:rPr lang="en-US" i="1" dirty="0">
                <a:solidFill>
                  <a:schemeClr val="accent6"/>
                </a:solidFill>
              </a:rPr>
              <a:t> </a:t>
            </a:r>
            <a:r>
              <a:rPr lang="en-US" i="1" u="sng" dirty="0">
                <a:solidFill>
                  <a:srgbClr val="549587"/>
                </a:solidFill>
              </a:rPr>
              <a:t>requiring other than a baccalaureate or advanced degree” </a:t>
            </a:r>
            <a:r>
              <a:rPr lang="en-US" b="1" dirty="0">
                <a:solidFill>
                  <a:schemeClr val="accent2"/>
                </a:solidFill>
              </a:rPr>
              <a:t>(this question cannot be answered without identifying the occupation first)</a:t>
            </a:r>
            <a:endParaRPr lang="en-US" b="1" dirty="0">
              <a:solidFill>
                <a:schemeClr val="accent2"/>
              </a:solidFill>
              <a:latin typeface="Calibri" panose="020F0502020204030204" pitchFamily="34" charset="0"/>
              <a:ea typeface="Calibri" panose="020F0502020204030204" pitchFamily="34" charset="0"/>
            </a:endParaRPr>
          </a:p>
          <a:p>
            <a:pPr lvl="1"/>
            <a:r>
              <a:rPr lang="en-US" dirty="0">
                <a:latin typeface="Calibri" panose="020F0502020204030204" pitchFamily="34" charset="0"/>
                <a:ea typeface="Calibri" panose="020F0502020204030204" pitchFamily="34" charset="0"/>
              </a:rPr>
              <a:t>While the individuals on your Advisory Board may not know the exact SOC code the occupation uses, they do know the specific job title. Often someone at their business knows the job title/occupation (and likely SOC) they use for job postings </a:t>
            </a:r>
          </a:p>
          <a:p>
            <a:pPr marL="0" indent="0">
              <a:buNone/>
            </a:pPr>
            <a:endParaRPr lang="en-US" dirty="0"/>
          </a:p>
        </p:txBody>
      </p:sp>
      <p:sp>
        <p:nvSpPr>
          <p:cNvPr id="4" name="Slide Number Placeholder 3">
            <a:extLst>
              <a:ext uri="{FF2B5EF4-FFF2-40B4-BE49-F238E27FC236}">
                <a16:creationId xmlns:a16="http://schemas.microsoft.com/office/drawing/2014/main" id="{A138BAA1-AE13-1694-01C3-F3D7911D7073}"/>
              </a:ext>
            </a:extLst>
          </p:cNvPr>
          <p:cNvSpPr>
            <a:spLocks noGrp="1"/>
          </p:cNvSpPr>
          <p:nvPr>
            <p:ph type="sldNum" sz="quarter" idx="12"/>
          </p:nvPr>
        </p:nvSpPr>
        <p:spPr/>
        <p:txBody>
          <a:bodyPr/>
          <a:lstStyle/>
          <a:p>
            <a:fld id="{A70DEF81-83BD-4947-8AFC-3B6E194E089D}" type="slidenum">
              <a:rPr lang="en-US" smtClean="0"/>
              <a:pPr/>
              <a:t>8</a:t>
            </a:fld>
            <a:endParaRPr lang="en-US" dirty="0"/>
          </a:p>
        </p:txBody>
      </p:sp>
    </p:spTree>
    <p:extLst>
      <p:ext uri="{BB962C8B-B14F-4D97-AF65-F5344CB8AC3E}">
        <p14:creationId xmlns:p14="http://schemas.microsoft.com/office/powerpoint/2010/main" val="1392445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555F2-A444-479E-45F0-B013BB669F8F}"/>
              </a:ext>
            </a:extLst>
          </p:cNvPr>
          <p:cNvSpPr>
            <a:spLocks noGrp="1"/>
          </p:cNvSpPr>
          <p:nvPr>
            <p:ph type="title"/>
          </p:nvPr>
        </p:nvSpPr>
        <p:spPr/>
        <p:txBody>
          <a:bodyPr/>
          <a:lstStyle/>
          <a:p>
            <a:r>
              <a:rPr lang="en-US" dirty="0"/>
              <a:t>What a technical program proposal is doing</a:t>
            </a:r>
          </a:p>
        </p:txBody>
      </p:sp>
      <p:sp>
        <p:nvSpPr>
          <p:cNvPr id="3" name="Content Placeholder 2">
            <a:extLst>
              <a:ext uri="{FF2B5EF4-FFF2-40B4-BE49-F238E27FC236}">
                <a16:creationId xmlns:a16="http://schemas.microsoft.com/office/drawing/2014/main" id="{17F89312-AC63-CFE7-A12B-FB9D370CA3A3}"/>
              </a:ext>
            </a:extLst>
          </p:cNvPr>
          <p:cNvSpPr>
            <a:spLocks noGrp="1"/>
          </p:cNvSpPr>
          <p:nvPr>
            <p:ph idx="1"/>
          </p:nvPr>
        </p:nvSpPr>
        <p:spPr/>
        <p:txBody>
          <a:bodyPr>
            <a:normAutofit fontScale="92500" lnSpcReduction="10000"/>
          </a:bodyPr>
          <a:lstStyle/>
          <a:p>
            <a:pPr marL="457200" indent="-457200">
              <a:buFont typeface="+mj-lt"/>
              <a:buAutoNum type="arabicPeriod"/>
            </a:pPr>
            <a:r>
              <a:rPr lang="en-US" sz="2600" dirty="0">
                <a:latin typeface="Calibri" panose="020F0502020204030204" pitchFamily="34" charset="0"/>
                <a:ea typeface="Calibri" panose="020F0502020204030204" pitchFamily="34" charset="0"/>
              </a:rPr>
              <a:t>Demonstrating that significant unmet demand exists in an occupation, </a:t>
            </a:r>
          </a:p>
          <a:p>
            <a:pPr marL="0" indent="0">
              <a:buNone/>
            </a:pPr>
            <a:endParaRPr lang="en-US" sz="1300" dirty="0">
              <a:latin typeface="Calibri" panose="020F0502020204030204" pitchFamily="34" charset="0"/>
              <a:ea typeface="Calibri" panose="020F0502020204030204" pitchFamily="34" charset="0"/>
            </a:endParaRPr>
          </a:p>
          <a:p>
            <a:pPr marL="0" indent="0">
              <a:buNone/>
            </a:pPr>
            <a:r>
              <a:rPr lang="en-US" sz="2600" dirty="0">
                <a:latin typeface="Calibri" panose="020F0502020204030204" pitchFamily="34" charset="0"/>
                <a:ea typeface="Calibri" panose="020F0502020204030204" pitchFamily="34" charset="0"/>
              </a:rPr>
              <a:t>and</a:t>
            </a:r>
          </a:p>
          <a:p>
            <a:pPr marL="0" indent="0">
              <a:buNone/>
            </a:pPr>
            <a:endParaRPr lang="en-US" sz="1300" dirty="0">
              <a:latin typeface="Calibri" panose="020F0502020204030204" pitchFamily="34" charset="0"/>
              <a:ea typeface="Calibri" panose="020F0502020204030204" pitchFamily="34" charset="0"/>
            </a:endParaRPr>
          </a:p>
          <a:p>
            <a:pPr marL="514350" indent="-514350">
              <a:buAutoNum type="arabicPeriod" startAt="2"/>
            </a:pPr>
            <a:r>
              <a:rPr lang="en-US" sz="2600" dirty="0">
                <a:latin typeface="Calibri" panose="020F0502020204030204" pitchFamily="34" charset="0"/>
                <a:ea typeface="Calibri" panose="020F0502020204030204" pitchFamily="34" charset="0"/>
              </a:rPr>
              <a:t>The level of education and industry-recognized certifications being proposed</a:t>
            </a:r>
          </a:p>
          <a:p>
            <a:pPr lvl="1">
              <a:buFont typeface="Wingdings" panose="05000000000000000000" pitchFamily="2" charset="2"/>
              <a:buChar char="Ø"/>
            </a:pPr>
            <a:r>
              <a:rPr lang="en-US" sz="2200" dirty="0">
                <a:latin typeface="Calibri" panose="020F0502020204030204" pitchFamily="34" charset="0"/>
                <a:ea typeface="Calibri" panose="020F0502020204030204" pitchFamily="34" charset="0"/>
              </a:rPr>
              <a:t>meets the definition of a technical program and </a:t>
            </a:r>
          </a:p>
          <a:p>
            <a:pPr lvl="1">
              <a:buFont typeface="Wingdings" panose="05000000000000000000" pitchFamily="2" charset="2"/>
              <a:buChar char="Ø"/>
            </a:pPr>
            <a:r>
              <a:rPr lang="en-US" sz="2200" dirty="0">
                <a:latin typeface="Calibri" panose="020F0502020204030204" pitchFamily="34" charset="0"/>
                <a:ea typeface="Calibri" panose="020F0502020204030204" pitchFamily="34" charset="0"/>
              </a:rPr>
              <a:t>is the specific level necessary to meet that demand, </a:t>
            </a:r>
          </a:p>
          <a:p>
            <a:pPr marL="0" indent="0">
              <a:buNone/>
            </a:pPr>
            <a:endParaRPr lang="en-US" sz="1300" dirty="0">
              <a:latin typeface="Calibri" panose="020F0502020204030204" pitchFamily="34" charset="0"/>
              <a:ea typeface="Calibri" panose="020F0502020204030204" pitchFamily="34" charset="0"/>
            </a:endParaRPr>
          </a:p>
          <a:p>
            <a:pPr marL="0" indent="0">
              <a:buNone/>
            </a:pPr>
            <a:r>
              <a:rPr lang="en-US" sz="2600" dirty="0">
                <a:latin typeface="Calibri" panose="020F0502020204030204" pitchFamily="34" charset="0"/>
                <a:ea typeface="Calibri" panose="020F0502020204030204" pitchFamily="34" charset="0"/>
              </a:rPr>
              <a:t>and</a:t>
            </a:r>
          </a:p>
          <a:p>
            <a:pPr marL="0" indent="0">
              <a:buNone/>
            </a:pPr>
            <a:endParaRPr lang="en-US" sz="1300" dirty="0">
              <a:latin typeface="Calibri" panose="020F0502020204030204" pitchFamily="34" charset="0"/>
              <a:ea typeface="Calibri" panose="020F0502020204030204" pitchFamily="34" charset="0"/>
            </a:endParaRPr>
          </a:p>
          <a:p>
            <a:pPr algn="ctr">
              <a:buFont typeface="Wingdings" panose="05000000000000000000" pitchFamily="2" charset="2"/>
              <a:buChar char="Ø"/>
            </a:pPr>
            <a:r>
              <a:rPr lang="en-US" sz="2600" dirty="0">
                <a:latin typeface="Calibri" panose="020F0502020204030204" pitchFamily="34" charset="0"/>
                <a:ea typeface="Calibri" panose="020F0502020204030204" pitchFamily="34" charset="0"/>
              </a:rPr>
              <a:t>This occupation is imperative to the economy of Kansas and taxpayers should help fund the training</a:t>
            </a:r>
          </a:p>
          <a:p>
            <a:endParaRPr lang="en-US" dirty="0"/>
          </a:p>
        </p:txBody>
      </p:sp>
      <p:sp>
        <p:nvSpPr>
          <p:cNvPr id="4" name="Slide Number Placeholder 3">
            <a:extLst>
              <a:ext uri="{FF2B5EF4-FFF2-40B4-BE49-F238E27FC236}">
                <a16:creationId xmlns:a16="http://schemas.microsoft.com/office/drawing/2014/main" id="{F6FE8527-4830-49CF-2E1D-59D1B00DD1D8}"/>
              </a:ext>
            </a:extLst>
          </p:cNvPr>
          <p:cNvSpPr>
            <a:spLocks noGrp="1"/>
          </p:cNvSpPr>
          <p:nvPr>
            <p:ph type="sldNum" sz="quarter" idx="12"/>
          </p:nvPr>
        </p:nvSpPr>
        <p:spPr/>
        <p:txBody>
          <a:bodyPr/>
          <a:lstStyle/>
          <a:p>
            <a:fld id="{A70DEF81-83BD-4947-8AFC-3B6E194E089D}" type="slidenum">
              <a:rPr lang="en-US" smtClean="0"/>
              <a:pPr/>
              <a:t>9</a:t>
            </a:fld>
            <a:endParaRPr lang="en-US" dirty="0"/>
          </a:p>
        </p:txBody>
      </p:sp>
    </p:spTree>
    <p:extLst>
      <p:ext uri="{BB962C8B-B14F-4D97-AF65-F5344CB8AC3E}">
        <p14:creationId xmlns:p14="http://schemas.microsoft.com/office/powerpoint/2010/main" val="2103901698"/>
      </p:ext>
    </p:extLst>
  </p:cSld>
  <p:clrMapOvr>
    <a:masterClrMapping/>
  </p:clrMapOvr>
</p:sld>
</file>

<file path=ppt/theme/theme1.xml><?xml version="1.0" encoding="utf-8"?>
<a:theme xmlns:a="http://schemas.openxmlformats.org/drawingml/2006/main" name="Office Theme">
  <a:themeElements>
    <a:clrScheme name="KBOR Colors">
      <a:dk1>
        <a:sysClr val="windowText" lastClr="000000"/>
      </a:dk1>
      <a:lt1>
        <a:sysClr val="window" lastClr="FFFFFF"/>
      </a:lt1>
      <a:dk2>
        <a:srgbClr val="44546A"/>
      </a:dk2>
      <a:lt2>
        <a:srgbClr val="E7E6E6"/>
      </a:lt2>
      <a:accent1>
        <a:srgbClr val="003A63"/>
      </a:accent1>
      <a:accent2>
        <a:srgbClr val="D59F0F"/>
      </a:accent2>
      <a:accent3>
        <a:srgbClr val="B9C7D4"/>
      </a:accent3>
      <a:accent4>
        <a:srgbClr val="FFE292"/>
      </a:accent4>
      <a:accent5>
        <a:srgbClr val="919195"/>
      </a:accent5>
      <a:accent6>
        <a:srgbClr val="BF311A"/>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15282</TotalTime>
  <Words>3787</Words>
  <Application>Microsoft Office PowerPoint</Application>
  <PresentationFormat>Widescreen</PresentationFormat>
  <Paragraphs>274</Paragraphs>
  <Slides>31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Aptos</vt:lpstr>
      <vt:lpstr>Arial</vt:lpstr>
      <vt:lpstr>Calibri</vt:lpstr>
      <vt:lpstr>Calibri Light</vt:lpstr>
      <vt:lpstr>Courier New</vt:lpstr>
      <vt:lpstr>Symbol</vt:lpstr>
      <vt:lpstr>Times New Roman</vt:lpstr>
      <vt:lpstr>Wingdings</vt:lpstr>
      <vt:lpstr>Office Theme</vt:lpstr>
      <vt:lpstr>Submitting New Program Proposals  </vt:lpstr>
      <vt:lpstr>Webinar Overview</vt:lpstr>
      <vt:lpstr>Background</vt:lpstr>
      <vt:lpstr>Technical Program Definition</vt:lpstr>
      <vt:lpstr>Tiered and Non-Tiered Course Definitions</vt:lpstr>
      <vt:lpstr>Degree Maps and KHEDS </vt:lpstr>
      <vt:lpstr>Forms and Timeline</vt:lpstr>
      <vt:lpstr>Proposal Basics</vt:lpstr>
      <vt:lpstr>What a technical program proposal is doing</vt:lpstr>
      <vt:lpstr>CA1 Form Review – General Information</vt:lpstr>
      <vt:lpstr>CA1 Form Review – General Information continued…</vt:lpstr>
      <vt:lpstr>Program Rationale and Program Description and Requirements</vt:lpstr>
      <vt:lpstr>Demand for the Program</vt:lpstr>
      <vt:lpstr>Demand for the Program continued…</vt:lpstr>
      <vt:lpstr>Demand for the Program continued…</vt:lpstr>
      <vt:lpstr>Demand for the Program continued…</vt:lpstr>
      <vt:lpstr>Demand for the Program continued…</vt:lpstr>
      <vt:lpstr>Demand for the Program continued…</vt:lpstr>
      <vt:lpstr>CLNA and Demand for the occupation</vt:lpstr>
      <vt:lpstr>Duplication of Existing Programs</vt:lpstr>
      <vt:lpstr>Duplication of Existing Programs continued…</vt:lpstr>
      <vt:lpstr>Program Information</vt:lpstr>
      <vt:lpstr>Program Information continued…</vt:lpstr>
      <vt:lpstr>Cost and Funding for Proposed Program</vt:lpstr>
      <vt:lpstr>Cost and Funding for Proposed Program continued…</vt:lpstr>
      <vt:lpstr>Program Review and Assessment</vt:lpstr>
      <vt:lpstr>Program Approval at the Institution Level</vt:lpstr>
      <vt:lpstr>CA1 for Subordinate Credential Approval</vt:lpstr>
      <vt:lpstr>CA1 for Subordinate Credential Approval continued…</vt:lpstr>
      <vt:lpstr>Lifecycle of a Program </vt:lpstr>
      <vt:lpstr>Further questions and Quick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Keith, Matt</dc:creator>
  <cp:lastModifiedBy>Knisley, Madelynn</cp:lastModifiedBy>
  <cp:revision>359</cp:revision>
  <cp:lastPrinted>2023-02-28T22:02:49Z</cp:lastPrinted>
  <dcterms:created xsi:type="dcterms:W3CDTF">2020-06-30T19:35:19Z</dcterms:created>
  <dcterms:modified xsi:type="dcterms:W3CDTF">2025-06-23T18:52:05Z</dcterms:modified>
</cp:coreProperties>
</file>