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4" r:id="rId4"/>
    <p:sldId id="265" r:id="rId5"/>
    <p:sldId id="278" r:id="rId6"/>
    <p:sldId id="267" r:id="rId7"/>
    <p:sldId id="268" r:id="rId8"/>
    <p:sldId id="279" r:id="rId9"/>
    <p:sldId id="280" r:id="rId10"/>
    <p:sldId id="271" r:id="rId11"/>
    <p:sldId id="272" r:id="rId12"/>
    <p:sldId id="282" r:id="rId13"/>
    <p:sldId id="274" r:id="rId14"/>
    <p:sldId id="275" r:id="rId15"/>
    <p:sldId id="276" r:id="rId16"/>
    <p:sldId id="277" r:id="rId17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C7154635-8F49-43EB-A51B-EFC6091ED887}">
          <p14:sldIdLst>
            <p14:sldId id="256"/>
          </p14:sldIdLst>
        </p14:section>
        <p14:section name="Presentation" id="{1F738F19-75B0-4F02-B0C2-D6E62400194E}">
          <p14:sldIdLst>
            <p14:sldId id="260"/>
            <p14:sldId id="264"/>
            <p14:sldId id="265"/>
            <p14:sldId id="278"/>
            <p14:sldId id="267"/>
            <p14:sldId id="268"/>
            <p14:sldId id="279"/>
            <p14:sldId id="280"/>
            <p14:sldId id="271"/>
            <p14:sldId id="272"/>
            <p14:sldId id="282"/>
            <p14:sldId id="274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5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78061201120921E-2"/>
          <c:y val="6.5485233011343805E-2"/>
          <c:w val="0.55593091451913113"/>
          <c:h val="0.918924755281575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of Enrollment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A3-4DF5-A618-82FBCE93DD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A3-4DF5-A618-82FBCE93DD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B9-4965-B818-21C8A85B83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A3-4DF5-A618-82FBCE93DD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State Universities</c:v>
                </c:pt>
                <c:pt idx="1">
                  <c:v>Municipal University</c:v>
                </c:pt>
                <c:pt idx="2">
                  <c:v>Community Colleges</c:v>
                </c:pt>
                <c:pt idx="3">
                  <c:v>Technical Colleges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2.5999999999999999E-2</c:v>
                </c:pt>
                <c:pt idx="2">
                  <c:v>0.64</c:v>
                </c:pt>
                <c:pt idx="3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B9-4965-B818-21C8A85B8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10FA748-84D3-486A-888E-53ACA8DE2773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49942D9-57A1-4347-9109-A7900BE23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14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specific information on enrollments at institutions, please use the high school enrollment tab within KHEStats.  Available tables and charts are listed on the left.</a:t>
            </a:r>
          </a:p>
          <a:p>
            <a:r>
              <a:rPr lang="en-US" dirty="0"/>
              <a:t>There are numerous filters to sort from the five drop-down menus.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8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Looking back ten years.  High school enrollment steadily increased from 2013-2018.  The next slide will show that high school enrollment continued to climb until 2020, when enrollment peaked.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55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recent six-year trend data. 2023 reached pre-covid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8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provides an overview of each sector’s enrollment numbers, and the following slides provide institutional data within each sector.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1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Six-year trend for university enrollment numbers. For AY 2022, the state universities provided 5.3% (1761/33,520) of high school enrollments.  Washburn provided 2.8% (941/33,520) of the high school enrollments.  Total of 8.1% at universities.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0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6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How successful are the high school students after high school? </a:t>
            </a:r>
            <a:r>
              <a:rPr lang="en-US" dirty="0"/>
              <a:t>The Student Success Index measures success after high school graduation. Student Success Index for ALL students who took a college-level course while in high school.  The Total Success Rate indicates the percentage of students who completed or are still enrolled/retained in higher education three years after high school graduation.  The SSI includes a filter of how many college-level hours were taken in high school.  This chart includes all hours. This particular chart shows after three years, but the options include from 1-8 years after high school graduation.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942D9-57A1-4347-9109-A7900BE23F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0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5AAB-C59B-44B2-BF91-A9BC8393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B386E-A599-446D-A88C-E2476C231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F50D2-EDC7-4680-B5FF-E61A398C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5587-5077-445D-A94A-826273CA9A95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53EA6-E18B-4988-853A-C0C78578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DA9F7-CAFE-45AB-A418-EBBDDE60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9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45F1-8BC8-49EA-85F7-A0413EE64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BFA-1D93-4190-AF75-DD3E6BADD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621B-8FF7-4922-B8F3-835C24E7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D411-1705-4CAC-922B-EEEAF6B20484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F7D6E-1947-4307-A413-1EE6C301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44FD-FA08-4615-8651-F1E31804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5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4C42F-79C3-4D98-8F79-1314845E5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433CA-8A15-4985-8536-326A796A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9456-DD3A-4AEB-A3C5-069DF9EA9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2743-C023-4CF6-9AB4-E896CE2BA324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E8DA-6E3D-4FC1-8886-73E00603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60C3C-4205-4DD6-9DDC-5392FD04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485F-A949-4D1D-A593-9353976C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345E-3E95-4887-A528-C79626AE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C4E1D-5007-44C7-A6DB-8F98D61F3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7654-8EE5-4C0E-B865-032BCE607D78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5D779-E9A1-49A4-9326-56DC5318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BD456-E567-4270-AB58-EBBEFBE3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8482" y="6129337"/>
            <a:ext cx="2743200" cy="365125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fld id="{A70DEF81-83BD-4947-8AFC-3B6E194E08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4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9988-CDF3-4D5C-BDC4-0461118E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B4CC0-7921-4822-A164-A6792E0A0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26D13-6DCF-4833-82E7-0E165ADD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4077-67BF-4366-BA21-D9C4DD061119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1E329-5572-47CF-9CF0-7790DE553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E656D-FBAA-49E6-9C71-11481CF9E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19820-3D8B-4DE3-8958-1741266E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196EB-FFA1-4842-B886-968B1D2A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4D9F3-2140-4A6A-8C50-23377ABE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E82D9-0047-4CA5-995E-EF8CD3FA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C4035-B3BE-4A3F-B3D3-1CDD958A3C1E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F9AF8D-AB42-4C6A-A0DB-CFED40B41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C5F75-2562-4D0B-B225-0324763B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8B0-F0F1-493A-85E0-AD084B7C5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DAB1-0DAE-44EB-AD91-4E4ED9B1B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E010B-4FB6-446F-9BBC-9BEAC804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D5963-6CB1-4980-8B89-C19A98913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1B8CCB-37F6-42DD-BD31-46BC613EF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32621-A5B6-4CA0-9DCD-CC16E074E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43E26-EEBE-4B74-9DC4-8E62416D32AB}" type="datetime1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9F1649-66FD-495C-B96E-115DC9A8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3E7B6-38F9-4B12-B0F0-8B647597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24FCC-13F8-45CC-B8EB-4FCE22C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C98E7-D767-4F9C-A47B-4B17EDE0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D2F3-0197-4CA8-A86B-1BC779669833}" type="datetime1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7555-B532-4B7B-ACDC-66B13599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26E74-4755-4D8D-8021-655E700D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5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1F68D-A2DD-4530-B350-F8EC2E45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CA51-BB16-4351-ABCD-C1FDCB856886}" type="datetime1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C00AE-FB9C-451A-99F7-BD689D28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5F953-077B-45F8-99A0-B4B1158E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62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0B8CB-283D-4983-B8BE-95667D64A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BD6F4-5ED5-4CEE-A72C-8951B585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E9EC-658B-423F-943D-FFDBACC9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1EF15-5142-4865-B6A5-066CB432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EFA5-071F-48AD-938A-DC5700CDC796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7846E-843E-43A9-914F-AD946612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63431-A0ED-46D1-B6A7-A0DF874F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8FB8A-058B-4C67-A423-74CA89D85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A629-700D-4DF0-8979-AE6B76EC93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4DB8DE-C934-48EB-9BC9-364AF9C568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D72AB-5AB0-42BC-ACA3-3C2BA33B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C13B-ABF8-44CF-8660-F00E20B3895F}" type="datetime1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CEA6-3F8B-471D-8912-F40BB6C0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8F736-7D29-4966-A6FD-FA2DA99D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2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277F8-7E33-42C2-852C-2CD2104AA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372D0-7FBB-412E-BFCB-FA3D74375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F80B8-E1D2-489E-A076-AD34DCFD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2D2EC-B75E-4583-B364-52C41DB29B91}" type="datetime1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91396-9107-48F6-B388-E4424A77A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170F-FF3C-4997-A004-AF5DF2EC3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DEF81-83BD-4947-8AFC-3B6E194E0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mccormack@ksbor.org" TargetMode="External"/><Relationship Id="rId2" Type="http://schemas.openxmlformats.org/officeDocument/2006/relationships/hyperlink" Target="mailto:kwiscombe@ksbor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bmission.kansasregents.org/public/ibi-redirect.j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96FB-A243-4004-8138-6134A00B0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4220" y="1932436"/>
            <a:ext cx="9144000" cy="2387600"/>
          </a:xfrm>
        </p:spPr>
        <p:txBody>
          <a:bodyPr/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KANSAS HIGH SCHOOL ENROLLMENT IN PUBLIC POSTSECONDARY INSTITUTIONS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85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8BEE-3FB0-9B50-53FB-3868C02FD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HEADCOUNT PERCENTAGES BY RACE/ETHNICITY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51AAE-4BEF-E4C6-AD64-902C6DCC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5E27A6-B73D-9CA1-C0EB-FE9F899B1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0595" y="1690688"/>
            <a:ext cx="8193358" cy="4351338"/>
          </a:xfrm>
        </p:spPr>
      </p:pic>
    </p:spTree>
    <p:extLst>
      <p:ext uri="{BB962C8B-B14F-4D97-AF65-F5344CB8AC3E}">
        <p14:creationId xmlns:p14="http://schemas.microsoft.com/office/powerpoint/2010/main" val="226843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CFAF-51C7-A122-9688-57D8ABE3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HEADCOUNT NUMBERS BY RACE/ETHNICITY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4D37E-4C24-E061-9D41-8B0CD727E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16AACF0-DF5B-2B5D-CE3B-182D83168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803" y="1690688"/>
            <a:ext cx="7836303" cy="3949903"/>
          </a:xfrm>
        </p:spPr>
      </p:pic>
    </p:spTree>
    <p:extLst>
      <p:ext uri="{BB962C8B-B14F-4D97-AF65-F5344CB8AC3E}">
        <p14:creationId xmlns:p14="http://schemas.microsoft.com/office/powerpoint/2010/main" val="436421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FE8F-B861-B316-B21D-2426CE87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CREDIT HOURS EARNED BY HIGH SCHOOL STUDENTS IN ALL COURSES</a:t>
            </a:r>
            <a:endParaRPr lang="en-US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B7679-57A0-09C7-7F10-8FC9A721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9A555-7F95-ED78-7EEC-12900B677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58" y="1790379"/>
            <a:ext cx="9379432" cy="4236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44DA18-1E8C-7B40-B71F-D5490BC8E18E}"/>
              </a:ext>
            </a:extLst>
          </p:cNvPr>
          <p:cNvSpPr txBox="1"/>
          <p:nvPr/>
        </p:nvSpPr>
        <p:spPr>
          <a:xfrm>
            <a:off x="3161356" y="3160367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284,079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AB3F9-837E-9656-1760-1C1C935F2701}"/>
              </a:ext>
            </a:extLst>
          </p:cNvPr>
          <p:cNvSpPr txBox="1"/>
          <p:nvPr/>
        </p:nvSpPr>
        <p:spPr>
          <a:xfrm>
            <a:off x="4612864" y="3059668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295,415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BACD2-F939-35F4-C474-1A17D25ED988}"/>
              </a:ext>
            </a:extLst>
          </p:cNvPr>
          <p:cNvSpPr txBox="1"/>
          <p:nvPr/>
        </p:nvSpPr>
        <p:spPr>
          <a:xfrm>
            <a:off x="6064372" y="3100317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285,402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5823A-B4AD-F0F0-DD82-52DAB367A1D2}"/>
              </a:ext>
            </a:extLst>
          </p:cNvPr>
          <p:cNvSpPr txBox="1"/>
          <p:nvPr/>
        </p:nvSpPr>
        <p:spPr>
          <a:xfrm>
            <a:off x="7496820" y="3125598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289,456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B47C87-BF49-D716-5740-112F8658FFDC}"/>
              </a:ext>
            </a:extLst>
          </p:cNvPr>
          <p:cNvSpPr txBox="1"/>
          <p:nvPr/>
        </p:nvSpPr>
        <p:spPr>
          <a:xfrm>
            <a:off x="8967388" y="3059668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306,904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254EA-4C82-2E9C-923A-196FAAB4EF7C}"/>
              </a:ext>
            </a:extLst>
          </p:cNvPr>
          <p:cNvSpPr txBox="1"/>
          <p:nvPr/>
        </p:nvSpPr>
        <p:spPr>
          <a:xfrm>
            <a:off x="1728908" y="3266844"/>
            <a:ext cx="111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265,742</a:t>
            </a:r>
          </a:p>
        </p:txBody>
      </p:sp>
    </p:spTree>
    <p:extLst>
      <p:ext uri="{BB962C8B-B14F-4D97-AF65-F5344CB8AC3E}">
        <p14:creationId xmlns:p14="http://schemas.microsoft.com/office/powerpoint/2010/main" val="174008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0888-5DE6-0019-B5E0-3A158F28B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PERCENTAGE OF CREDIT HOURS EARNED BY RACE/ETHNICITY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51EF1-E33F-FC95-ADCF-71B3B864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8AF820-8BAF-15DA-2A16-50E2E3850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0301" y="1734343"/>
            <a:ext cx="8197609" cy="4351338"/>
          </a:xfrm>
        </p:spPr>
      </p:pic>
    </p:spTree>
    <p:extLst>
      <p:ext uri="{BB962C8B-B14F-4D97-AF65-F5344CB8AC3E}">
        <p14:creationId xmlns:p14="http://schemas.microsoft.com/office/powerpoint/2010/main" val="411866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B5EC-91CE-0C54-FBC8-A239C298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NUMBER OF CREDIT HOURS EARNED BY RACE/ETHNICITY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852F9A-6BCD-C37B-4255-812A92ED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8EB567-FDBB-8708-47F2-030B1F324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1512" y="1528091"/>
            <a:ext cx="8014321" cy="4601246"/>
          </a:xfrm>
        </p:spPr>
      </p:pic>
    </p:spTree>
    <p:extLst>
      <p:ext uri="{BB962C8B-B14F-4D97-AF65-F5344CB8AC3E}">
        <p14:creationId xmlns:p14="http://schemas.microsoft.com/office/powerpoint/2010/main" val="4409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B764-4E76-398D-0F3F-654C89844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COMPLETION AND RETENTION OF HIGH SCHOOL STUDENTS 3 YEARS AFTER HIGH SCHOOL GRADUATION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4056B-D21E-0C3B-607F-C946731D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4DEE9F-E2B6-F337-AEA3-5266F35EA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7114" y="1690688"/>
            <a:ext cx="10586686" cy="4438649"/>
          </a:xfrm>
        </p:spPr>
      </p:pic>
    </p:spTree>
    <p:extLst>
      <p:ext uri="{BB962C8B-B14F-4D97-AF65-F5344CB8AC3E}">
        <p14:creationId xmlns:p14="http://schemas.microsoft.com/office/powerpoint/2010/main" val="264642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A118-38B3-05C1-A278-2A482CE3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C44B1-5A66-37BB-7DB8-F302424E1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contact Karla or Judd with questions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Karla Wiscombe,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kwiscombe@ksbor.org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Judd McCormack,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jmccormack@ksbor.org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Kansas Higher Education Statistics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  <a:hlinkClick r:id="rId4"/>
              </a:rPr>
              <a:t>KHEStats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C34D2-465B-D516-A281-65283FE3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40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196FB-A243-4004-8138-6134A00B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A739C-06C3-4C3A-8C7E-EA908CF09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80000"/>
            </a:pPr>
            <a:r>
              <a:rPr lang="en-US" sz="3200" dirty="0"/>
              <a:t>Kansas Higher Education Statistics</a:t>
            </a:r>
          </a:p>
          <a:p>
            <a:pPr lvl="1">
              <a:buSzPct val="80000"/>
            </a:pPr>
            <a:r>
              <a:rPr lang="en-US" sz="2800" dirty="0"/>
              <a:t>Find KHEStats at https://www.kansasregents.org/</a:t>
            </a:r>
          </a:p>
          <a:p>
            <a:pPr lvl="1"/>
            <a:r>
              <a:rPr lang="en-US" sz="2800" dirty="0"/>
              <a:t>Under the Data Tab, go to Kansas Higher Education Statistics (KHEStats)</a:t>
            </a:r>
          </a:p>
          <a:p>
            <a:pPr lvl="1"/>
            <a:r>
              <a:rPr lang="en-US" sz="2800" dirty="0"/>
              <a:t>Use the High School tab within KHEStats</a:t>
            </a:r>
          </a:p>
          <a:p>
            <a:pPr lvl="1"/>
            <a:r>
              <a:rPr lang="en-US" sz="2800" dirty="0"/>
              <a:t>System, Sector, and Institutional data are available in KHEStats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30D0B-E1FE-4F7F-85CC-95128AA8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71CE0-ED20-7F7B-03D8-1CCFB7BC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D02A9-D08B-D2AA-EB42-9EFE0BF9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063"/>
            <a:ext cx="12192000" cy="638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A00C-B7A7-088A-A101-DB795DA2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HEADCOUNT ENROLLMENTS AY 2013-AY2018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7E6FAD-B5C7-5EFD-C6DB-CFE9F788B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5593" y="1434631"/>
            <a:ext cx="8875349" cy="43513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009C0-DF4F-3EBE-83D2-16F8DE330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B5CF6-B9E0-B55C-ADEC-00C52C3F45B7}"/>
              </a:ext>
            </a:extLst>
          </p:cNvPr>
          <p:cNvSpPr txBox="1"/>
          <p:nvPr/>
        </p:nvSpPr>
        <p:spPr>
          <a:xfrm>
            <a:off x="8938864" y="2598540"/>
            <a:ext cx="9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31,248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F437D-AFDB-D333-6B8F-3F4AA227F667}"/>
              </a:ext>
            </a:extLst>
          </p:cNvPr>
          <p:cNvSpPr txBox="1"/>
          <p:nvPr/>
        </p:nvSpPr>
        <p:spPr>
          <a:xfrm>
            <a:off x="7497742" y="2692883"/>
            <a:ext cx="92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29,512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304CF-0A20-1330-1E01-8C2910A1F0BC}"/>
              </a:ext>
            </a:extLst>
          </p:cNvPr>
          <p:cNvSpPr txBox="1"/>
          <p:nvPr/>
        </p:nvSpPr>
        <p:spPr>
          <a:xfrm>
            <a:off x="6239207" y="2838026"/>
            <a:ext cx="8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28,216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B69C8-E60B-CB6A-F295-19B9A4EA872B}"/>
              </a:ext>
            </a:extLst>
          </p:cNvPr>
          <p:cNvSpPr txBox="1"/>
          <p:nvPr/>
        </p:nvSpPr>
        <p:spPr>
          <a:xfrm>
            <a:off x="4816807" y="2967872"/>
            <a:ext cx="8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25,678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6D878-D6B9-87FB-B3B0-1041F0E7F507}"/>
              </a:ext>
            </a:extLst>
          </p:cNvPr>
          <p:cNvSpPr txBox="1"/>
          <p:nvPr/>
        </p:nvSpPr>
        <p:spPr>
          <a:xfrm>
            <a:off x="3474236" y="3062215"/>
            <a:ext cx="8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23,938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C237FB-609E-A2E3-4F9A-838B89A84DC8}"/>
              </a:ext>
            </a:extLst>
          </p:cNvPr>
          <p:cNvSpPr txBox="1"/>
          <p:nvPr/>
        </p:nvSpPr>
        <p:spPr>
          <a:xfrm>
            <a:off x="2153436" y="3113797"/>
            <a:ext cx="87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22,719</a:t>
            </a:r>
          </a:p>
        </p:txBody>
      </p:sp>
    </p:spTree>
    <p:extLst>
      <p:ext uri="{BB962C8B-B14F-4D97-AF65-F5344CB8AC3E}">
        <p14:creationId xmlns:p14="http://schemas.microsoft.com/office/powerpoint/2010/main" val="296461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1749F-0C01-472A-A300-4A7D5640B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6F089-B98B-F10D-04BC-C6EC775D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7" y="1600384"/>
            <a:ext cx="9449286" cy="44546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0A303B-12FE-7928-0ECC-AD10BC51C04F}"/>
              </a:ext>
            </a:extLst>
          </p:cNvPr>
          <p:cNvSpPr txBox="1"/>
          <p:nvPr/>
        </p:nvSpPr>
        <p:spPr>
          <a:xfrm>
            <a:off x="1726028" y="3160150"/>
            <a:ext cx="968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31,248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4DACC-3CB1-6485-CCE9-3F6187F38BFA}"/>
              </a:ext>
            </a:extLst>
          </p:cNvPr>
          <p:cNvSpPr txBox="1"/>
          <p:nvPr/>
        </p:nvSpPr>
        <p:spPr>
          <a:xfrm>
            <a:off x="3236139" y="3027444"/>
            <a:ext cx="1103085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33,410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2028C-8FF3-98BF-ADFF-A7B6BBF453B5}"/>
              </a:ext>
            </a:extLst>
          </p:cNvPr>
          <p:cNvSpPr txBox="1"/>
          <p:nvPr/>
        </p:nvSpPr>
        <p:spPr>
          <a:xfrm>
            <a:off x="4629689" y="2971465"/>
            <a:ext cx="1030514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34,908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0B4A6-6FB8-A775-1C4F-0CC9E777782A}"/>
              </a:ext>
            </a:extLst>
          </p:cNvPr>
          <p:cNvSpPr txBox="1"/>
          <p:nvPr/>
        </p:nvSpPr>
        <p:spPr>
          <a:xfrm>
            <a:off x="6079249" y="3065367"/>
            <a:ext cx="1103085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32,603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CCDFD0-E956-5AD1-D299-3D66383FB38B}"/>
              </a:ext>
            </a:extLst>
          </p:cNvPr>
          <p:cNvSpPr txBox="1"/>
          <p:nvPr/>
        </p:nvSpPr>
        <p:spPr>
          <a:xfrm>
            <a:off x="8950586" y="2895016"/>
            <a:ext cx="1190171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35,785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FB4872-0D0F-68FE-FCDC-8B31B4259991}"/>
              </a:ext>
            </a:extLst>
          </p:cNvPr>
          <p:cNvSpPr txBox="1"/>
          <p:nvPr/>
        </p:nvSpPr>
        <p:spPr>
          <a:xfrm>
            <a:off x="7525211" y="2989757"/>
            <a:ext cx="1190171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33,519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5413AC-932F-2FC2-91A4-EF09DBFC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HEADCOUNT ENROLLMENTS AY 2018-AY2023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7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A544-548A-BA28-690B-7C8C9B27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SECTORS PROVIDING HIGH SCHOOL 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E2C76-990F-005E-3D85-6792640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CD0A49-AD73-1F0A-51C9-E58C29862E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29680"/>
              </p:ext>
            </p:extLst>
          </p:nvPr>
        </p:nvGraphicFramePr>
        <p:xfrm>
          <a:off x="2253456" y="1104338"/>
          <a:ext cx="7685088" cy="464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2487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833D3-1B8C-6DCD-A5C8-EF4EFD31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UNIVERSITY ENROLLMENTS OF HIGH SCHOOL STUDENTS IN  ALL COURSES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D8F9A-85F9-03CC-3CD5-07F6C3B9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D17CFD3-CE6F-5706-0AFE-8109BC91A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5339" y="1619395"/>
            <a:ext cx="9911817" cy="4327695"/>
          </a:xfrm>
        </p:spPr>
      </p:pic>
    </p:spTree>
    <p:extLst>
      <p:ext uri="{BB962C8B-B14F-4D97-AF65-F5344CB8AC3E}">
        <p14:creationId xmlns:p14="http://schemas.microsoft.com/office/powerpoint/2010/main" val="1565941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1C86-8089-A2B9-4CED-BEFF9AA0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COMMUNITY COLLEGE ENROLLMENTS OF HIGH SCHOOL STUDENTS IN  ALL COURSES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50C962-9D0C-7320-110D-4657888CA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728" y="1690687"/>
            <a:ext cx="7844434" cy="40046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F5D1-A84B-38C0-C6E5-24D3A11F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B0F4C4-5FC3-6994-2A84-A731D6F83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728" y="5695331"/>
            <a:ext cx="7844434" cy="3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52DC-BD14-8C26-E4E8-8E4CB86C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COLLEGE ENROLLMENTS OF HIGH SCHOOL STUDENTS IN  ALL COURSES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146D86-5C08-36DC-838C-5E3296813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8750"/>
            <a:ext cx="9112718" cy="16955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4AEEB-4B69-7E4A-718A-A7AD16D6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DEF81-83BD-4947-8AFC-3B6E194E089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99C98-979C-0889-4FC1-C4C6C51A8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12420"/>
            <a:ext cx="9125419" cy="16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1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KBOR">
      <a:dk1>
        <a:sysClr val="windowText" lastClr="000000"/>
      </a:dk1>
      <a:lt1>
        <a:sysClr val="window" lastClr="FFFFFF"/>
      </a:lt1>
      <a:dk2>
        <a:srgbClr val="919195"/>
      </a:dk2>
      <a:lt2>
        <a:srgbClr val="44546A"/>
      </a:lt2>
      <a:accent1>
        <a:srgbClr val="003A63"/>
      </a:accent1>
      <a:accent2>
        <a:srgbClr val="D59F0F"/>
      </a:accent2>
      <a:accent3>
        <a:srgbClr val="549587"/>
      </a:accent3>
      <a:accent4>
        <a:srgbClr val="5B5599"/>
      </a:accent4>
      <a:accent5>
        <a:srgbClr val="D66853"/>
      </a:accent5>
      <a:accent6>
        <a:srgbClr val="821E3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BOR PPT Template UPDATED.pptx" id="{66CCDB3C-5E62-43A1-8800-499F60155ED6}" vid="{5E03EF70-3F49-4A84-B582-12F1A2ADA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KBOR PPT Template UPDATED</Template>
  <TotalTime>408</TotalTime>
  <Words>481</Words>
  <Application>Microsoft Office PowerPoint</Application>
  <PresentationFormat>Widescreen</PresentationFormat>
  <Paragraphs>72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KANSAS HIGH SCHOOL ENROLLMENT IN PUBLIC POSTSECONDARY INSTITUTIONS REPORT</vt:lpstr>
      <vt:lpstr>SOURCES</vt:lpstr>
      <vt:lpstr>PowerPoint Presentation</vt:lpstr>
      <vt:lpstr>HEADCOUNT ENROLLMENTS AY 2013-AY2018 </vt:lpstr>
      <vt:lpstr>HEADCOUNT ENROLLMENTS AY 2018-AY2023</vt:lpstr>
      <vt:lpstr>SECTORS PROVIDING HIGH SCHOOL ENROLLMENT</vt:lpstr>
      <vt:lpstr>UNIVERSITY ENROLLMENTS OF HIGH SCHOOL STUDENTS IN  ALL COURSES</vt:lpstr>
      <vt:lpstr>COMMUNITY COLLEGE ENROLLMENTS OF HIGH SCHOOL STUDENTS IN  ALL COURSES</vt:lpstr>
      <vt:lpstr>TECHNICAL COLLEGE ENROLLMENTS OF HIGH SCHOOL STUDENTS IN  ALL COURSES</vt:lpstr>
      <vt:lpstr>HEADCOUNT PERCENTAGES BY RACE/ETHNICITY</vt:lpstr>
      <vt:lpstr>HEADCOUNT NUMBERS BY RACE/ETHNICITY</vt:lpstr>
      <vt:lpstr>CREDIT HOURS EARNED BY HIGH SCHOOL STUDENTS IN ALL COURSES</vt:lpstr>
      <vt:lpstr>PERCENTAGE OF CREDIT HOURS EARNED BY RACE/ETHNICITY </vt:lpstr>
      <vt:lpstr>NUMBER OF CREDIT HOURS EARNED BY RACE/ETHNICITY </vt:lpstr>
      <vt:lpstr>COMPLETION AND RETENTION OF HIGH SCHOOL STUDENTS 3 YEARS AFTER HIGH SCHOOL GRADUATION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Judd McCormack</dc:creator>
  <cp:lastModifiedBy>Knox, Mistie</cp:lastModifiedBy>
  <cp:revision>7</cp:revision>
  <cp:lastPrinted>2023-05-16T01:40:41Z</cp:lastPrinted>
  <dcterms:created xsi:type="dcterms:W3CDTF">2023-01-26T19:41:03Z</dcterms:created>
  <dcterms:modified xsi:type="dcterms:W3CDTF">2024-07-02T12:52:13Z</dcterms:modified>
</cp:coreProperties>
</file>