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charts/chart6.xml" ContentType="application/vnd.openxmlformats-officedocument.drawingml.chart+xml"/>
  <Override PartName="/ppt/notesSlides/notesSlide4.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notesSlides/notesSlide6.xml" ContentType="application/vnd.openxmlformats-officedocument.presentationml.notesSlide+xml"/>
  <Override PartName="/ppt/charts/chart9.xml" ContentType="application/vnd.openxmlformats-officedocument.drawingml.chart+xml"/>
  <Override PartName="/ppt/drawings/drawing3.xml" ContentType="application/vnd.openxmlformats-officedocument.drawingml.chartshapes+xml"/>
  <Override PartName="/ppt/notesSlides/notesSlide7.xml" ContentType="application/vnd.openxmlformats-officedocument.presentationml.notesSlide+xml"/>
  <Override PartName="/ppt/charts/chart10.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1.xml" ContentType="application/vnd.openxmlformats-officedocument.drawingml.chart+xml"/>
  <Override PartName="/ppt/drawings/drawing4.xml" ContentType="application/vnd.openxmlformats-officedocument.drawingml.chartshapes+xml"/>
  <Override PartName="/ppt/charts/chart12.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3.xml" ContentType="application/vnd.openxmlformats-officedocument.drawingml.chart+xml"/>
  <Override PartName="/ppt/drawings/drawing5.xml" ContentType="application/vnd.openxmlformats-officedocument.drawingml.chartshapes+xml"/>
  <Override PartName="/ppt/notesSlides/notesSlide19.xml" ContentType="application/vnd.openxmlformats-officedocument.presentationml.notesSlide+xml"/>
  <Override PartName="/ppt/charts/chart14.xml" ContentType="application/vnd.openxmlformats-officedocument.drawingml.chart+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22.xml" ContentType="application/vnd.openxmlformats-officedocument.presentationml.notesSlide+xml"/>
  <Override PartName="/ppt/charts/chart18.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85" r:id="rId2"/>
    <p:sldMasterId id="2147483697" r:id="rId3"/>
    <p:sldMasterId id="2147483710" r:id="rId4"/>
    <p:sldMasterId id="2147483723" r:id="rId5"/>
    <p:sldMasterId id="2147483733" r:id="rId6"/>
    <p:sldMasterId id="2147483738" r:id="rId7"/>
    <p:sldMasterId id="2147483751" r:id="rId8"/>
    <p:sldMasterId id="2147483764" r:id="rId9"/>
    <p:sldMasterId id="2147483777" r:id="rId10"/>
  </p:sldMasterIdLst>
  <p:notesMasterIdLst>
    <p:notesMasterId r:id="rId106"/>
  </p:notesMasterIdLst>
  <p:handoutMasterIdLst>
    <p:handoutMasterId r:id="rId107"/>
  </p:handoutMasterIdLst>
  <p:sldIdLst>
    <p:sldId id="440" r:id="rId11"/>
    <p:sldId id="441" r:id="rId12"/>
    <p:sldId id="305" r:id="rId13"/>
    <p:sldId id="306" r:id="rId14"/>
    <p:sldId id="307" r:id="rId15"/>
    <p:sldId id="386" r:id="rId16"/>
    <p:sldId id="461" r:id="rId17"/>
    <p:sldId id="408" r:id="rId18"/>
    <p:sldId id="289" r:id="rId19"/>
    <p:sldId id="363" r:id="rId20"/>
    <p:sldId id="475" r:id="rId21"/>
    <p:sldId id="387" r:id="rId22"/>
    <p:sldId id="388" r:id="rId23"/>
    <p:sldId id="402" r:id="rId24"/>
    <p:sldId id="401" r:id="rId25"/>
    <p:sldId id="330" r:id="rId26"/>
    <p:sldId id="442" r:id="rId27"/>
    <p:sldId id="445" r:id="rId28"/>
    <p:sldId id="443" r:id="rId29"/>
    <p:sldId id="444" r:id="rId30"/>
    <p:sldId id="447" r:id="rId31"/>
    <p:sldId id="448" r:id="rId32"/>
    <p:sldId id="449" r:id="rId33"/>
    <p:sldId id="450" r:id="rId34"/>
    <p:sldId id="451" r:id="rId35"/>
    <p:sldId id="452" r:id="rId36"/>
    <p:sldId id="355" r:id="rId37"/>
    <p:sldId id="356" r:id="rId38"/>
    <p:sldId id="357" r:id="rId39"/>
    <p:sldId id="407" r:id="rId40"/>
    <p:sldId id="403" r:id="rId41"/>
    <p:sldId id="395" r:id="rId42"/>
    <p:sldId id="379" r:id="rId43"/>
    <p:sldId id="381" r:id="rId44"/>
    <p:sldId id="380" r:id="rId45"/>
    <p:sldId id="382" r:id="rId46"/>
    <p:sldId id="326" r:id="rId47"/>
    <p:sldId id="453" r:id="rId48"/>
    <p:sldId id="476" r:id="rId49"/>
    <p:sldId id="477" r:id="rId50"/>
    <p:sldId id="478" r:id="rId51"/>
    <p:sldId id="479" r:id="rId52"/>
    <p:sldId id="480" r:id="rId53"/>
    <p:sldId id="481" r:id="rId54"/>
    <p:sldId id="482" r:id="rId55"/>
    <p:sldId id="483" r:id="rId56"/>
    <p:sldId id="484" r:id="rId57"/>
    <p:sldId id="485" r:id="rId58"/>
    <p:sldId id="486" r:id="rId59"/>
    <p:sldId id="487" r:id="rId60"/>
    <p:sldId id="488" r:id="rId61"/>
    <p:sldId id="489" r:id="rId62"/>
    <p:sldId id="490" r:id="rId63"/>
    <p:sldId id="491" r:id="rId64"/>
    <p:sldId id="492" r:id="rId65"/>
    <p:sldId id="493" r:id="rId66"/>
    <p:sldId id="494" r:id="rId67"/>
    <p:sldId id="354" r:id="rId68"/>
    <p:sldId id="456" r:id="rId69"/>
    <p:sldId id="457" r:id="rId70"/>
    <p:sldId id="414" r:id="rId71"/>
    <p:sldId id="415" r:id="rId72"/>
    <p:sldId id="416" r:id="rId73"/>
    <p:sldId id="417" r:id="rId74"/>
    <p:sldId id="418" r:id="rId75"/>
    <p:sldId id="419" r:id="rId76"/>
    <p:sldId id="420" r:id="rId77"/>
    <p:sldId id="332" r:id="rId78"/>
    <p:sldId id="358" r:id="rId79"/>
    <p:sldId id="422" r:id="rId80"/>
    <p:sldId id="423" r:id="rId81"/>
    <p:sldId id="424" r:id="rId82"/>
    <p:sldId id="425" r:id="rId83"/>
    <p:sldId id="428" r:id="rId84"/>
    <p:sldId id="496" r:id="rId85"/>
    <p:sldId id="473" r:id="rId86"/>
    <p:sldId id="474" r:id="rId87"/>
    <p:sldId id="458" r:id="rId88"/>
    <p:sldId id="467" r:id="rId89"/>
    <p:sldId id="468" r:id="rId90"/>
    <p:sldId id="469" r:id="rId91"/>
    <p:sldId id="495" r:id="rId92"/>
    <p:sldId id="265" r:id="rId93"/>
    <p:sldId id="359" r:id="rId94"/>
    <p:sldId id="360" r:id="rId95"/>
    <p:sldId id="292" r:id="rId96"/>
    <p:sldId id="338" r:id="rId97"/>
    <p:sldId id="389" r:id="rId98"/>
    <p:sldId id="335" r:id="rId99"/>
    <p:sldId id="397" r:id="rId100"/>
    <p:sldId id="371" r:id="rId101"/>
    <p:sldId id="372" r:id="rId102"/>
    <p:sldId id="454" r:id="rId103"/>
    <p:sldId id="409" r:id="rId104"/>
    <p:sldId id="410" r:id="rId105"/>
  </p:sldIdLst>
  <p:sldSz cx="9144000" cy="6858000" type="screen4x3"/>
  <p:notesSz cx="7010400" cy="9296400"/>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 Schuette" initials="MC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AA3AF"/>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78" autoAdjust="0"/>
  </p:normalViewPr>
  <p:slideViewPr>
    <p:cSldViewPr snapToGrid="0" snapToObjects="1">
      <p:cViewPr>
        <p:scale>
          <a:sx n="106" d="100"/>
          <a:sy n="106" d="100"/>
        </p:scale>
        <p:origin x="355" y="1181"/>
      </p:cViewPr>
      <p:guideLst>
        <p:guide orient="horz" pos="2160"/>
        <p:guide pos="2880"/>
      </p:guideLst>
    </p:cSldViewPr>
  </p:slideViewPr>
  <p:notesTextViewPr>
    <p:cViewPr>
      <p:scale>
        <a:sx n="1" d="1"/>
        <a:sy n="1" d="1"/>
      </p:scale>
      <p:origin x="0" y="0"/>
    </p:cViewPr>
  </p:notesTextViewPr>
  <p:sorterViewPr>
    <p:cViewPr>
      <p:scale>
        <a:sx n="57" d="100"/>
        <a:sy n="57"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handoutMaster" Target="handoutMasters/handout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presProps" Target="presProps.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kumc.edu\data\shared\Enterprise%20Analytics\Personal%20work%20areas\mschuette\2014%20Projects\EVC%20Girod%20Request%20Summary%20Data_25Nov2014.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xm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sydney\Shared\Administration\Finance%20Group\Annual%20Meeting-KUPI\Uncompensated%20Care\Uncompensated%20Care%20FY04-13-Chart.xlsx" TargetMode="Externa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7.xml.rels><?xml version="1.0" encoding="UTF-8" standalone="yes"?>
<Relationships xmlns="http://schemas.openxmlformats.org/package/2006/relationships"><Relationship Id="rId1" Type="http://schemas.openxmlformats.org/officeDocument/2006/relationships/oleObject" Target="file:///C:\Users\cjanovy\Desktop\Growth%20in%20GME.xlsx" TargetMode="Externa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9.xml.rels><?xml version="1.0" encoding="UTF-8" standalone="yes"?>
<Relationships xmlns="http://schemas.openxmlformats.org/package/2006/relationships"><Relationship Id="rId1" Type="http://schemas.openxmlformats.org/officeDocument/2006/relationships/oleObject" Target="file:///C:\Users\cjanovy\Desktop\KUMC%20funding%20for%20cj.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janovy\Desktop\SOM\KU%20SOM%20expansion%20bar%20chart%20with%20proposed%20increase.xlsx" TargetMode="Externa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cjanovy\Desktop\KUMC%20funding%20for%20cj.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kumc.edu\data\shared\Enterprise%20Analytics\Personal%20work%20areas\mschuette\2014%20Projects\EVC%20Girod%20Request%20Summary%20Data_25Nov2014.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kumc.edu\data\shared\Enterprise%20Analytics\Personal%20work%20areas\mschuette\2014%20Projects\EVC%20Girod%20Request%20Summary%20Data_25Nov2014.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kumc.edu\data\shared\Enterprise%20Analytics\Personal%20work%20areas\mschuette\2014%20Projects\EVC%20Girod%20Request%20Summary%20Data_25Nov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049236900942939E-2"/>
          <c:y val="4.4861391929187228E-2"/>
          <c:w val="0.90822348595314484"/>
          <c:h val="0.84317326500459677"/>
        </c:manualLayout>
      </c:layout>
      <c:lineChart>
        <c:grouping val="standard"/>
        <c:varyColors val="0"/>
        <c:ser>
          <c:idx val="0"/>
          <c:order val="0"/>
          <c:tx>
            <c:strRef>
              <c:f>Sheet1!$B$1</c:f>
              <c:strCache>
                <c:ptCount val="1"/>
                <c:pt idx="0">
                  <c:v>Physician Supply (all specialties)</c:v>
                </c:pt>
              </c:strCache>
            </c:strRef>
          </c:tx>
          <c:spPr>
            <a:ln w="50800" cmpd="sng"/>
          </c:spPr>
          <c:marker>
            <c:symbol val="diamond"/>
            <c:size val="16"/>
          </c:marker>
          <c:dLbls>
            <c:dLblPos val="b"/>
            <c:showLegendKey val="0"/>
            <c:showVal val="1"/>
            <c:showCatName val="0"/>
            <c:showSerName val="0"/>
            <c:showPercent val="0"/>
            <c:showBubbleSize val="0"/>
            <c:showLeaderLines val="0"/>
          </c:dLbls>
          <c:cat>
            <c:numRef>
              <c:f>Sheet1!$A$2:$A$5</c:f>
              <c:numCache>
                <c:formatCode>General</c:formatCode>
                <c:ptCount val="4"/>
                <c:pt idx="0">
                  <c:v>2010</c:v>
                </c:pt>
                <c:pt idx="1">
                  <c:v>2015</c:v>
                </c:pt>
                <c:pt idx="2">
                  <c:v>2020</c:v>
                </c:pt>
                <c:pt idx="3">
                  <c:v>2025</c:v>
                </c:pt>
              </c:numCache>
            </c:numRef>
          </c:cat>
          <c:val>
            <c:numRef>
              <c:f>Sheet1!$B$2:$B$5</c:f>
              <c:numCache>
                <c:formatCode>General</c:formatCode>
                <c:ptCount val="4"/>
                <c:pt idx="0">
                  <c:v>710</c:v>
                </c:pt>
                <c:pt idx="1">
                  <c:v>736</c:v>
                </c:pt>
                <c:pt idx="2">
                  <c:v>760</c:v>
                </c:pt>
                <c:pt idx="3">
                  <c:v>785</c:v>
                </c:pt>
              </c:numCache>
            </c:numRef>
          </c:val>
          <c:smooth val="0"/>
        </c:ser>
        <c:ser>
          <c:idx val="1"/>
          <c:order val="1"/>
          <c:tx>
            <c:strRef>
              <c:f>Sheet1!$C$1</c:f>
              <c:strCache>
                <c:ptCount val="1"/>
                <c:pt idx="0">
                  <c:v>Physician Demand (all specialties)</c:v>
                </c:pt>
              </c:strCache>
            </c:strRef>
          </c:tx>
          <c:spPr>
            <a:ln w="50800"/>
          </c:spPr>
          <c:cat>
            <c:numRef>
              <c:f>Sheet1!$A$2:$A$5</c:f>
              <c:numCache>
                <c:formatCode>General</c:formatCode>
                <c:ptCount val="4"/>
                <c:pt idx="0">
                  <c:v>2010</c:v>
                </c:pt>
                <c:pt idx="1">
                  <c:v>2015</c:v>
                </c:pt>
                <c:pt idx="2">
                  <c:v>2020</c:v>
                </c:pt>
                <c:pt idx="3">
                  <c:v>2025</c:v>
                </c:pt>
              </c:numCache>
            </c:numRef>
          </c:cat>
          <c:val>
            <c:numRef>
              <c:f>Sheet1!$C$2:$C$5</c:f>
              <c:numCache>
                <c:formatCode>General</c:formatCode>
                <c:ptCount val="4"/>
                <c:pt idx="0">
                  <c:v>723</c:v>
                </c:pt>
                <c:pt idx="1">
                  <c:v>798</c:v>
                </c:pt>
                <c:pt idx="2">
                  <c:v>851</c:v>
                </c:pt>
                <c:pt idx="3">
                  <c:v>916</c:v>
                </c:pt>
              </c:numCache>
            </c:numRef>
          </c:val>
          <c:smooth val="0"/>
        </c:ser>
        <c:dLbls>
          <c:dLblPos val="t"/>
          <c:showLegendKey val="0"/>
          <c:showVal val="1"/>
          <c:showCatName val="0"/>
          <c:showSerName val="0"/>
          <c:showPercent val="0"/>
          <c:showBubbleSize val="0"/>
        </c:dLbls>
        <c:marker val="1"/>
        <c:smooth val="0"/>
        <c:axId val="198327680"/>
        <c:axId val="198333568"/>
      </c:lineChart>
      <c:catAx>
        <c:axId val="198327680"/>
        <c:scaling>
          <c:orientation val="minMax"/>
        </c:scaling>
        <c:delete val="0"/>
        <c:axPos val="b"/>
        <c:numFmt formatCode="General" sourceLinked="1"/>
        <c:majorTickMark val="out"/>
        <c:minorTickMark val="none"/>
        <c:tickLblPos val="nextTo"/>
        <c:crossAx val="198333568"/>
        <c:crosses val="autoZero"/>
        <c:auto val="1"/>
        <c:lblAlgn val="ctr"/>
        <c:lblOffset val="100"/>
        <c:noMultiLvlLbl val="0"/>
      </c:catAx>
      <c:valAx>
        <c:axId val="198333568"/>
        <c:scaling>
          <c:orientation val="minMax"/>
          <c:max val="950"/>
          <c:min val="600"/>
        </c:scaling>
        <c:delete val="0"/>
        <c:axPos val="l"/>
        <c:majorGridlines/>
        <c:numFmt formatCode="General" sourceLinked="1"/>
        <c:majorTickMark val="out"/>
        <c:minorTickMark val="none"/>
        <c:tickLblPos val="nextTo"/>
        <c:crossAx val="198327680"/>
        <c:crosses val="autoZero"/>
        <c:crossBetween val="between"/>
      </c:valAx>
    </c:plotArea>
    <c:legend>
      <c:legendPos val="r"/>
      <c:layout>
        <c:manualLayout>
          <c:xMode val="edge"/>
          <c:yMode val="edge"/>
          <c:x val="0.1143591426071741"/>
          <c:y val="8.5393981347174075E-2"/>
          <c:w val="0.43810999319529503"/>
          <c:h val="0.1557639777435211"/>
        </c:manualLayout>
      </c:layout>
      <c:overlay val="1"/>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a:t>University Staff on Payroll, October</a:t>
            </a:r>
            <a:r>
              <a:rPr lang="en-US" sz="1400" baseline="0"/>
              <a:t> Census</a:t>
            </a:r>
          </a:p>
          <a:p>
            <a:pPr>
              <a:defRPr/>
            </a:pPr>
            <a:r>
              <a:rPr lang="en-US" sz="1400" baseline="0"/>
              <a:t>KUMC, FY 2002 - 2015</a:t>
            </a:r>
            <a:endParaRPr lang="en-US" sz="1400"/>
          </a:p>
        </c:rich>
      </c:tx>
      <c:layout>
        <c:manualLayout>
          <c:xMode val="edge"/>
          <c:yMode val="edge"/>
          <c:x val="0.29128227035738907"/>
          <c:y val="1.674515960230246E-2"/>
        </c:manualLayout>
      </c:layout>
      <c:overlay val="0"/>
    </c:title>
    <c:autoTitleDeleted val="0"/>
    <c:plotArea>
      <c:layout>
        <c:manualLayout>
          <c:layoutTarget val="inner"/>
          <c:xMode val="edge"/>
          <c:yMode val="edge"/>
          <c:x val="6.0922033327831554E-2"/>
          <c:y val="0.17030964536026402"/>
          <c:w val="0.92263735836966121"/>
          <c:h val="0.73914782630193199"/>
        </c:manualLayout>
      </c:layout>
      <c:barChart>
        <c:barDir val="col"/>
        <c:grouping val="stacked"/>
        <c:varyColors val="0"/>
        <c:ser>
          <c:idx val="2"/>
          <c:order val="1"/>
          <c:tx>
            <c:v>Professional</c:v>
          </c:tx>
          <c:invertIfNegative val="0"/>
          <c:dLbls>
            <c:txPr>
              <a:bodyPr/>
              <a:lstStyle/>
              <a:p>
                <a:pPr>
                  <a:defRPr sz="900" b="1"/>
                </a:pPr>
                <a:endParaRPr lang="en-US"/>
              </a:p>
            </c:txPr>
            <c:showLegendKey val="0"/>
            <c:showVal val="1"/>
            <c:showCatName val="0"/>
            <c:showSerName val="0"/>
            <c:showPercent val="0"/>
            <c:showBubbleSize val="0"/>
            <c:showLeaderLines val="0"/>
          </c:dLbls>
          <c:cat>
            <c:numRef>
              <c:f>Summary!$M$32:$M$45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Summary!$O$32:$O$45</c:f>
              <c:numCache>
                <c:formatCode>General</c:formatCode>
                <c:ptCount val="14"/>
                <c:pt idx="0">
                  <c:v>1228</c:v>
                </c:pt>
                <c:pt idx="1">
                  <c:v>1236</c:v>
                </c:pt>
                <c:pt idx="2">
                  <c:v>1151</c:v>
                </c:pt>
                <c:pt idx="3">
                  <c:v>1193</c:v>
                </c:pt>
                <c:pt idx="4">
                  <c:v>1263</c:v>
                </c:pt>
                <c:pt idx="5">
                  <c:v>1381</c:v>
                </c:pt>
                <c:pt idx="6">
                  <c:v>1420</c:v>
                </c:pt>
                <c:pt idx="7">
                  <c:v>1507</c:v>
                </c:pt>
                <c:pt idx="8">
                  <c:v>1553</c:v>
                </c:pt>
                <c:pt idx="9">
                  <c:v>1608</c:v>
                </c:pt>
                <c:pt idx="10">
                  <c:v>1629</c:v>
                </c:pt>
                <c:pt idx="11">
                  <c:v>1681</c:v>
                </c:pt>
                <c:pt idx="12">
                  <c:v>1654</c:v>
                </c:pt>
                <c:pt idx="13">
                  <c:v>1678</c:v>
                </c:pt>
              </c:numCache>
            </c:numRef>
          </c:val>
        </c:ser>
        <c:ser>
          <c:idx val="3"/>
          <c:order val="2"/>
          <c:tx>
            <c:strRef>
              <c:f>Summary!$P$28</c:f>
              <c:strCache>
                <c:ptCount val="1"/>
                <c:pt idx="0">
                  <c:v>Faculty</c:v>
                </c:pt>
              </c:strCache>
            </c:strRef>
          </c:tx>
          <c:invertIfNegative val="0"/>
          <c:dLbls>
            <c:txPr>
              <a:bodyPr/>
              <a:lstStyle/>
              <a:p>
                <a:pPr>
                  <a:defRPr sz="900" b="1"/>
                </a:pPr>
                <a:endParaRPr lang="en-US"/>
              </a:p>
            </c:txPr>
            <c:showLegendKey val="0"/>
            <c:showVal val="1"/>
            <c:showCatName val="0"/>
            <c:showSerName val="0"/>
            <c:showPercent val="0"/>
            <c:showBubbleSize val="0"/>
            <c:showLeaderLines val="0"/>
          </c:dLbls>
          <c:cat>
            <c:numRef>
              <c:f>Summary!$M$32:$M$45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Summary!$P$32:$P$45</c:f>
              <c:numCache>
                <c:formatCode>General</c:formatCode>
                <c:ptCount val="14"/>
                <c:pt idx="0">
                  <c:v>739</c:v>
                </c:pt>
                <c:pt idx="1">
                  <c:v>725</c:v>
                </c:pt>
                <c:pt idx="2">
                  <c:v>732</c:v>
                </c:pt>
                <c:pt idx="3">
                  <c:v>764</c:v>
                </c:pt>
                <c:pt idx="4">
                  <c:v>786</c:v>
                </c:pt>
                <c:pt idx="5">
                  <c:v>807</c:v>
                </c:pt>
                <c:pt idx="6">
                  <c:v>827</c:v>
                </c:pt>
                <c:pt idx="7">
                  <c:v>877</c:v>
                </c:pt>
                <c:pt idx="8">
                  <c:v>888</c:v>
                </c:pt>
                <c:pt idx="9">
                  <c:v>965</c:v>
                </c:pt>
                <c:pt idx="10">
                  <c:v>1039</c:v>
                </c:pt>
                <c:pt idx="11">
                  <c:v>1055</c:v>
                </c:pt>
                <c:pt idx="12">
                  <c:v>1113</c:v>
                </c:pt>
                <c:pt idx="13">
                  <c:v>1157</c:v>
                </c:pt>
              </c:numCache>
            </c:numRef>
          </c:val>
        </c:ser>
        <c:ser>
          <c:idx val="4"/>
          <c:order val="3"/>
          <c:tx>
            <c:strRef>
              <c:f>Summary!$Q$28</c:f>
              <c:strCache>
                <c:ptCount val="1"/>
                <c:pt idx="0">
                  <c:v>All Other</c:v>
                </c:pt>
              </c:strCache>
            </c:strRef>
          </c:tx>
          <c:invertIfNegative val="0"/>
          <c:dLbls>
            <c:txPr>
              <a:bodyPr/>
              <a:lstStyle/>
              <a:p>
                <a:pPr>
                  <a:defRPr sz="900" b="1"/>
                </a:pPr>
                <a:endParaRPr lang="en-US"/>
              </a:p>
            </c:txPr>
            <c:showLegendKey val="0"/>
            <c:showVal val="1"/>
            <c:showCatName val="0"/>
            <c:showSerName val="0"/>
            <c:showPercent val="0"/>
            <c:showBubbleSize val="0"/>
            <c:showLeaderLines val="0"/>
          </c:dLbls>
          <c:cat>
            <c:numRef>
              <c:f>Summary!$M$32:$M$45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Summary!$Q$32:$Q$45</c:f>
              <c:numCache>
                <c:formatCode>General</c:formatCode>
                <c:ptCount val="14"/>
                <c:pt idx="0">
                  <c:v>599</c:v>
                </c:pt>
                <c:pt idx="1">
                  <c:v>727</c:v>
                </c:pt>
                <c:pt idx="2">
                  <c:v>517</c:v>
                </c:pt>
                <c:pt idx="3">
                  <c:v>506</c:v>
                </c:pt>
                <c:pt idx="4">
                  <c:v>499</c:v>
                </c:pt>
                <c:pt idx="5">
                  <c:v>468</c:v>
                </c:pt>
                <c:pt idx="6">
                  <c:v>460</c:v>
                </c:pt>
                <c:pt idx="7">
                  <c:v>464</c:v>
                </c:pt>
                <c:pt idx="8">
                  <c:v>446</c:v>
                </c:pt>
                <c:pt idx="9">
                  <c:v>437</c:v>
                </c:pt>
                <c:pt idx="10">
                  <c:v>438</c:v>
                </c:pt>
                <c:pt idx="11">
                  <c:v>391</c:v>
                </c:pt>
                <c:pt idx="12">
                  <c:v>345</c:v>
                </c:pt>
                <c:pt idx="13">
                  <c:v>340</c:v>
                </c:pt>
              </c:numCache>
            </c:numRef>
          </c:val>
        </c:ser>
        <c:ser>
          <c:idx val="5"/>
          <c:order val="4"/>
          <c:tx>
            <c:strRef>
              <c:f>Summary!$R$28</c:f>
              <c:strCache>
                <c:ptCount val="1"/>
                <c:pt idx="0">
                  <c:v>Exec. / Admin.</c:v>
                </c:pt>
              </c:strCache>
            </c:strRef>
          </c:tx>
          <c:invertIfNegative val="0"/>
          <c:dLbls>
            <c:txPr>
              <a:bodyPr/>
              <a:lstStyle/>
              <a:p>
                <a:pPr>
                  <a:defRPr sz="900" b="1"/>
                </a:pPr>
                <a:endParaRPr lang="en-US"/>
              </a:p>
            </c:txPr>
            <c:showLegendKey val="0"/>
            <c:showVal val="1"/>
            <c:showCatName val="0"/>
            <c:showSerName val="0"/>
            <c:showPercent val="0"/>
            <c:showBubbleSize val="0"/>
            <c:showLeaderLines val="0"/>
          </c:dLbls>
          <c:cat>
            <c:numRef>
              <c:f>Summary!$M$32:$M$45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Summary!$R$32:$R$45</c:f>
              <c:numCache>
                <c:formatCode>General</c:formatCode>
                <c:ptCount val="14"/>
                <c:pt idx="0">
                  <c:v>164</c:v>
                </c:pt>
                <c:pt idx="1">
                  <c:v>165</c:v>
                </c:pt>
                <c:pt idx="2">
                  <c:v>158</c:v>
                </c:pt>
                <c:pt idx="3">
                  <c:v>168</c:v>
                </c:pt>
                <c:pt idx="4">
                  <c:v>181</c:v>
                </c:pt>
                <c:pt idx="5">
                  <c:v>150</c:v>
                </c:pt>
                <c:pt idx="6">
                  <c:v>157</c:v>
                </c:pt>
                <c:pt idx="7">
                  <c:v>158</c:v>
                </c:pt>
                <c:pt idx="8">
                  <c:v>165</c:v>
                </c:pt>
                <c:pt idx="9">
                  <c:v>167</c:v>
                </c:pt>
                <c:pt idx="10">
                  <c:v>163</c:v>
                </c:pt>
                <c:pt idx="11">
                  <c:v>158</c:v>
                </c:pt>
                <c:pt idx="12">
                  <c:v>148</c:v>
                </c:pt>
                <c:pt idx="13">
                  <c:v>160</c:v>
                </c:pt>
              </c:numCache>
            </c:numRef>
          </c:val>
        </c:ser>
        <c:dLbls>
          <c:showLegendKey val="0"/>
          <c:showVal val="0"/>
          <c:showCatName val="0"/>
          <c:showSerName val="0"/>
          <c:showPercent val="0"/>
          <c:showBubbleSize val="0"/>
        </c:dLbls>
        <c:gapWidth val="69"/>
        <c:overlap val="100"/>
        <c:axId val="191562880"/>
        <c:axId val="191564800"/>
      </c:barChart>
      <c:lineChart>
        <c:grouping val="standard"/>
        <c:varyColors val="0"/>
        <c:ser>
          <c:idx val="1"/>
          <c:order val="0"/>
          <c:tx>
            <c:strRef>
              <c:f>Summary!$N$28</c:f>
              <c:strCache>
                <c:ptCount val="1"/>
                <c:pt idx="0">
                  <c:v>Total</c:v>
                </c:pt>
              </c:strCache>
            </c:strRef>
          </c:tx>
          <c:spPr>
            <a:ln>
              <a:noFill/>
            </a:ln>
          </c:spPr>
          <c:marker>
            <c:symbol val="diamond"/>
            <c:size val="5"/>
          </c:marker>
          <c:dLbls>
            <c:txPr>
              <a:bodyPr/>
              <a:lstStyle/>
              <a:p>
                <a:pPr>
                  <a:defRPr b="1"/>
                </a:pPr>
                <a:endParaRPr lang="en-US"/>
              </a:p>
            </c:txPr>
            <c:dLblPos val="t"/>
            <c:showLegendKey val="0"/>
            <c:showVal val="1"/>
            <c:showCatName val="0"/>
            <c:showSerName val="0"/>
            <c:showPercent val="0"/>
            <c:showBubbleSize val="0"/>
            <c:showLeaderLines val="0"/>
          </c:dLbls>
          <c:cat>
            <c:numRef>
              <c:f>Summary!$M$32:$M$45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Summary!$N$32:$N$45</c:f>
              <c:numCache>
                <c:formatCode>General</c:formatCode>
                <c:ptCount val="14"/>
                <c:pt idx="0">
                  <c:v>2730</c:v>
                </c:pt>
                <c:pt idx="1">
                  <c:v>2853</c:v>
                </c:pt>
                <c:pt idx="2">
                  <c:v>2558</c:v>
                </c:pt>
                <c:pt idx="3">
                  <c:v>2631</c:v>
                </c:pt>
                <c:pt idx="4">
                  <c:v>2729</c:v>
                </c:pt>
                <c:pt idx="5">
                  <c:v>2806</c:v>
                </c:pt>
                <c:pt idx="6">
                  <c:v>2864</c:v>
                </c:pt>
                <c:pt idx="7">
                  <c:v>3006</c:v>
                </c:pt>
                <c:pt idx="8">
                  <c:v>3052</c:v>
                </c:pt>
                <c:pt idx="9">
                  <c:v>3177</c:v>
                </c:pt>
                <c:pt idx="10">
                  <c:v>3269</c:v>
                </c:pt>
                <c:pt idx="11">
                  <c:v>3285</c:v>
                </c:pt>
                <c:pt idx="12">
                  <c:v>3260</c:v>
                </c:pt>
                <c:pt idx="13">
                  <c:v>3335</c:v>
                </c:pt>
              </c:numCache>
            </c:numRef>
          </c:val>
          <c:smooth val="0"/>
        </c:ser>
        <c:dLbls>
          <c:showLegendKey val="0"/>
          <c:showVal val="0"/>
          <c:showCatName val="0"/>
          <c:showSerName val="0"/>
          <c:showPercent val="0"/>
          <c:showBubbleSize val="0"/>
        </c:dLbls>
        <c:marker val="1"/>
        <c:smooth val="0"/>
        <c:axId val="191562880"/>
        <c:axId val="191564800"/>
      </c:lineChart>
      <c:catAx>
        <c:axId val="191562880"/>
        <c:scaling>
          <c:orientation val="minMax"/>
        </c:scaling>
        <c:delete val="0"/>
        <c:axPos val="b"/>
        <c:title>
          <c:tx>
            <c:rich>
              <a:bodyPr/>
              <a:lstStyle/>
              <a:p>
                <a:pPr>
                  <a:defRPr/>
                </a:pPr>
                <a:r>
                  <a:rPr lang="en-US"/>
                  <a:t>Fiscal Year</a:t>
                </a:r>
              </a:p>
            </c:rich>
          </c:tx>
          <c:layout>
            <c:manualLayout>
              <c:xMode val="edge"/>
              <c:yMode val="edge"/>
              <c:x val="0.47983209866954057"/>
              <c:y val="0.95352163397157774"/>
            </c:manualLayout>
          </c:layout>
          <c:overlay val="0"/>
        </c:title>
        <c:numFmt formatCode="General" sourceLinked="1"/>
        <c:majorTickMark val="out"/>
        <c:minorTickMark val="none"/>
        <c:tickLblPos val="nextTo"/>
        <c:txPr>
          <a:bodyPr/>
          <a:lstStyle/>
          <a:p>
            <a:pPr>
              <a:defRPr b="1"/>
            </a:pPr>
            <a:endParaRPr lang="en-US"/>
          </a:p>
        </c:txPr>
        <c:crossAx val="191564800"/>
        <c:crosses val="autoZero"/>
        <c:auto val="1"/>
        <c:lblAlgn val="ctr"/>
        <c:lblOffset val="100"/>
        <c:noMultiLvlLbl val="0"/>
      </c:catAx>
      <c:valAx>
        <c:axId val="191564800"/>
        <c:scaling>
          <c:orientation val="minMax"/>
        </c:scaling>
        <c:delete val="0"/>
        <c:axPos val="l"/>
        <c:majorGridlines>
          <c:spPr>
            <a:ln>
              <a:noFill/>
            </a:ln>
          </c:spPr>
        </c:majorGridlines>
        <c:numFmt formatCode="General" sourceLinked="1"/>
        <c:majorTickMark val="out"/>
        <c:minorTickMark val="none"/>
        <c:tickLblPos val="nextTo"/>
        <c:txPr>
          <a:bodyPr/>
          <a:lstStyle/>
          <a:p>
            <a:pPr>
              <a:defRPr b="1"/>
            </a:pPr>
            <a:endParaRPr lang="en-US"/>
          </a:p>
        </c:txPr>
        <c:crossAx val="191562880"/>
        <c:crosses val="autoZero"/>
        <c:crossBetween val="between"/>
      </c:valAx>
    </c:plotArea>
    <c:legend>
      <c:legendPos val="t"/>
      <c:layout>
        <c:manualLayout>
          <c:xMode val="edge"/>
          <c:yMode val="edge"/>
          <c:x val="0.25439847762556189"/>
          <c:y val="0.1113134484563056"/>
          <c:w val="0.49120304474887616"/>
          <c:h val="3.7850158840035106E-2"/>
        </c:manualLayout>
      </c:layout>
      <c:overlay val="0"/>
      <c:txPr>
        <a:bodyPr/>
        <a:lstStyle/>
        <a:p>
          <a:pPr>
            <a:defRPr sz="1100"/>
          </a:pPr>
          <a:endParaRPr lang="en-US"/>
        </a:p>
      </c:txPr>
    </c:legend>
    <c:plotVisOnly val="1"/>
    <c:dispBlanksAs val="gap"/>
    <c:showDLblsOverMax val="0"/>
  </c:chart>
  <c:spPr>
    <a:noFill/>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Millions of Dollars</a:t>
            </a:r>
            <a:endParaRPr lang="en-US" dirty="0"/>
          </a:p>
        </c:rich>
      </c:tx>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invertIfNegative val="0"/>
          <c:cat>
            <c:strRef>
              <c:f>Sheet1!$A$2:$A$3</c:f>
              <c:strCache>
                <c:ptCount val="2"/>
                <c:pt idx="0">
                  <c:v>1993-1998</c:v>
                </c:pt>
                <c:pt idx="1">
                  <c:v>1999-present</c:v>
                </c:pt>
              </c:strCache>
            </c:strRef>
          </c:cat>
          <c:val>
            <c:numRef>
              <c:f>Sheet1!$B$2:$B$3</c:f>
              <c:numCache>
                <c:formatCode>General</c:formatCode>
                <c:ptCount val="2"/>
                <c:pt idx="0">
                  <c:v>33</c:v>
                </c:pt>
                <c:pt idx="1">
                  <c:v>1088</c:v>
                </c:pt>
              </c:numCache>
            </c:numRef>
          </c:val>
        </c:ser>
        <c:dLbls>
          <c:showLegendKey val="0"/>
          <c:showVal val="0"/>
          <c:showCatName val="0"/>
          <c:showSerName val="0"/>
          <c:showPercent val="0"/>
          <c:showBubbleSize val="0"/>
        </c:dLbls>
        <c:gapWidth val="150"/>
        <c:shape val="box"/>
        <c:axId val="204961664"/>
        <c:axId val="204963200"/>
        <c:axId val="0"/>
      </c:bar3DChart>
      <c:catAx>
        <c:axId val="204961664"/>
        <c:scaling>
          <c:orientation val="minMax"/>
        </c:scaling>
        <c:delete val="0"/>
        <c:axPos val="b"/>
        <c:majorTickMark val="out"/>
        <c:minorTickMark val="none"/>
        <c:tickLblPos val="nextTo"/>
        <c:crossAx val="204963200"/>
        <c:crosses val="autoZero"/>
        <c:auto val="1"/>
        <c:lblAlgn val="ctr"/>
        <c:lblOffset val="100"/>
        <c:noMultiLvlLbl val="0"/>
      </c:catAx>
      <c:valAx>
        <c:axId val="204963200"/>
        <c:scaling>
          <c:orientation val="minMax"/>
        </c:scaling>
        <c:delete val="0"/>
        <c:axPos val="l"/>
        <c:majorGridlines/>
        <c:numFmt formatCode="General" sourceLinked="1"/>
        <c:majorTickMark val="out"/>
        <c:minorTickMark val="none"/>
        <c:tickLblPos val="nextTo"/>
        <c:crossAx val="204961664"/>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485884156953502E-2"/>
          <c:y val="2.5001061333646601E-2"/>
          <c:w val="0.86594041336230798"/>
          <c:h val="0.82978957878142201"/>
        </c:manualLayout>
      </c:layout>
      <c:barChart>
        <c:barDir val="bar"/>
        <c:grouping val="percentStacked"/>
        <c:varyColors val="0"/>
        <c:ser>
          <c:idx val="0"/>
          <c:order val="0"/>
          <c:tx>
            <c:strRef>
              <c:f>DATA!$B$9</c:f>
              <c:strCache>
                <c:ptCount val="1"/>
                <c:pt idx="0">
                  <c:v>Parent, State, and Local Govt.</c:v>
                </c:pt>
              </c:strCache>
            </c:strRef>
          </c:tx>
          <c:invertIfNegative val="0"/>
          <c:cat>
            <c:strRef>
              <c:f>DATA!$C$8:$M$8</c:f>
              <c:strCache>
                <c:ptCount val="11"/>
                <c:pt idx="0">
                  <c:v>1965–1966</c:v>
                </c:pt>
                <c:pt idx="1">
                  <c:v>1970–1971</c:v>
                </c:pt>
                <c:pt idx="2">
                  <c:v>1975–1976</c:v>
                </c:pt>
                <c:pt idx="3">
                  <c:v>1980–1981</c:v>
                </c:pt>
                <c:pt idx="4">
                  <c:v>1985–1986</c:v>
                </c:pt>
                <c:pt idx="5">
                  <c:v>1990–1991</c:v>
                </c:pt>
                <c:pt idx="6">
                  <c:v>1995–1996</c:v>
                </c:pt>
                <c:pt idx="7">
                  <c:v>2000–2001</c:v>
                </c:pt>
                <c:pt idx="8">
                  <c:v>2005–2006</c:v>
                </c:pt>
                <c:pt idx="9">
                  <c:v>2006–2007</c:v>
                </c:pt>
                <c:pt idx="10">
                  <c:v>2007–2008</c:v>
                </c:pt>
              </c:strCache>
            </c:strRef>
          </c:cat>
          <c:val>
            <c:numRef>
              <c:f>DATA!$C$9:$M$9</c:f>
              <c:numCache>
                <c:formatCode>_(* #,##0_);_(* \(#,##0\);_(* "-"??_);_(@_)</c:formatCode>
                <c:ptCount val="11"/>
                <c:pt idx="0">
                  <c:v>161</c:v>
                </c:pt>
                <c:pt idx="1">
                  <c:v>367</c:v>
                </c:pt>
                <c:pt idx="2">
                  <c:v>841</c:v>
                </c:pt>
                <c:pt idx="3">
                  <c:v>1616</c:v>
                </c:pt>
                <c:pt idx="4">
                  <c:v>2444</c:v>
                </c:pt>
                <c:pt idx="5">
                  <c:v>3177</c:v>
                </c:pt>
                <c:pt idx="6">
                  <c:v>3982</c:v>
                </c:pt>
                <c:pt idx="7">
                  <c:v>4448</c:v>
                </c:pt>
                <c:pt idx="8">
                  <c:v>5292</c:v>
                </c:pt>
                <c:pt idx="9">
                  <c:v>5515</c:v>
                </c:pt>
                <c:pt idx="10">
                  <c:v>6199</c:v>
                </c:pt>
              </c:numCache>
            </c:numRef>
          </c:val>
        </c:ser>
        <c:ser>
          <c:idx val="1"/>
          <c:order val="1"/>
          <c:tx>
            <c:strRef>
              <c:f>DATA!$B$10</c:f>
              <c:strCache>
                <c:ptCount val="1"/>
                <c:pt idx="0">
                  <c:v>Tuition and Fees</c:v>
                </c:pt>
              </c:strCache>
            </c:strRef>
          </c:tx>
          <c:invertIfNegative val="0"/>
          <c:cat>
            <c:strRef>
              <c:f>DATA!$C$8:$M$8</c:f>
              <c:strCache>
                <c:ptCount val="11"/>
                <c:pt idx="0">
                  <c:v>1965–1966</c:v>
                </c:pt>
                <c:pt idx="1">
                  <c:v>1970–1971</c:v>
                </c:pt>
                <c:pt idx="2">
                  <c:v>1975–1976</c:v>
                </c:pt>
                <c:pt idx="3">
                  <c:v>1980–1981</c:v>
                </c:pt>
                <c:pt idx="4">
                  <c:v>1985–1986</c:v>
                </c:pt>
                <c:pt idx="5">
                  <c:v>1990–1991</c:v>
                </c:pt>
                <c:pt idx="6">
                  <c:v>1995–1996</c:v>
                </c:pt>
                <c:pt idx="7">
                  <c:v>2000–2001</c:v>
                </c:pt>
                <c:pt idx="8">
                  <c:v>2005–2006</c:v>
                </c:pt>
                <c:pt idx="9">
                  <c:v>2006–2007</c:v>
                </c:pt>
                <c:pt idx="10">
                  <c:v>2007–2008</c:v>
                </c:pt>
              </c:strCache>
            </c:strRef>
          </c:cat>
          <c:val>
            <c:numRef>
              <c:f>DATA!$C$10:$M$10</c:f>
              <c:numCache>
                <c:formatCode>_(* #,##0_);_(* \(#,##0\);_(* "-"??_);_(@_)</c:formatCode>
                <c:ptCount val="11"/>
                <c:pt idx="0">
                  <c:v>41</c:v>
                </c:pt>
                <c:pt idx="1">
                  <c:v>63</c:v>
                </c:pt>
                <c:pt idx="2">
                  <c:v>156</c:v>
                </c:pt>
                <c:pt idx="3">
                  <c:v>348</c:v>
                </c:pt>
                <c:pt idx="4">
                  <c:v>628</c:v>
                </c:pt>
                <c:pt idx="5">
                  <c:v>876</c:v>
                </c:pt>
                <c:pt idx="6">
                  <c:v>1301</c:v>
                </c:pt>
                <c:pt idx="7">
                  <c:v>1613</c:v>
                </c:pt>
                <c:pt idx="8">
                  <c:v>2366</c:v>
                </c:pt>
                <c:pt idx="9">
                  <c:v>2546</c:v>
                </c:pt>
                <c:pt idx="10">
                  <c:v>2696</c:v>
                </c:pt>
              </c:numCache>
            </c:numRef>
          </c:val>
        </c:ser>
        <c:ser>
          <c:idx val="2"/>
          <c:order val="2"/>
          <c:tx>
            <c:strRef>
              <c:f>DATA!$B$11</c:f>
              <c:strCache>
                <c:ptCount val="1"/>
                <c:pt idx="0">
                  <c:v>Federal Research</c:v>
                </c:pt>
              </c:strCache>
            </c:strRef>
          </c:tx>
          <c:invertIfNegative val="0"/>
          <c:cat>
            <c:strRef>
              <c:f>DATA!$C$8:$M$8</c:f>
              <c:strCache>
                <c:ptCount val="11"/>
                <c:pt idx="0">
                  <c:v>1965–1966</c:v>
                </c:pt>
                <c:pt idx="1">
                  <c:v>1970–1971</c:v>
                </c:pt>
                <c:pt idx="2">
                  <c:v>1975–1976</c:v>
                </c:pt>
                <c:pt idx="3">
                  <c:v>1980–1981</c:v>
                </c:pt>
                <c:pt idx="4">
                  <c:v>1985–1986</c:v>
                </c:pt>
                <c:pt idx="5">
                  <c:v>1990–1991</c:v>
                </c:pt>
                <c:pt idx="6">
                  <c:v>1995–1996</c:v>
                </c:pt>
                <c:pt idx="7">
                  <c:v>2000–2001</c:v>
                </c:pt>
                <c:pt idx="8">
                  <c:v>2005–2006</c:v>
                </c:pt>
                <c:pt idx="9">
                  <c:v>2006–2007</c:v>
                </c:pt>
                <c:pt idx="10">
                  <c:v>2007–2008</c:v>
                </c:pt>
              </c:strCache>
            </c:strRef>
          </c:cat>
          <c:val>
            <c:numRef>
              <c:f>DATA!$C$11:$M$11</c:f>
              <c:numCache>
                <c:formatCode>_(* #,##0_);_(* \(#,##0\);_(* "-"??_);_(@_)</c:formatCode>
                <c:ptCount val="11"/>
                <c:pt idx="0">
                  <c:v>350</c:v>
                </c:pt>
                <c:pt idx="1">
                  <c:v>438</c:v>
                </c:pt>
                <c:pt idx="2">
                  <c:v>823</c:v>
                </c:pt>
                <c:pt idx="3">
                  <c:v>1487</c:v>
                </c:pt>
                <c:pt idx="4">
                  <c:v>2292</c:v>
                </c:pt>
                <c:pt idx="5">
                  <c:v>4056</c:v>
                </c:pt>
                <c:pt idx="6">
                  <c:v>5800</c:v>
                </c:pt>
                <c:pt idx="7">
                  <c:v>9399</c:v>
                </c:pt>
                <c:pt idx="8">
                  <c:v>15053</c:v>
                </c:pt>
                <c:pt idx="9">
                  <c:v>15032</c:v>
                </c:pt>
                <c:pt idx="10">
                  <c:v>15171</c:v>
                </c:pt>
              </c:numCache>
            </c:numRef>
          </c:val>
        </c:ser>
        <c:ser>
          <c:idx val="3"/>
          <c:order val="3"/>
          <c:tx>
            <c:strRef>
              <c:f>DATA!$B$12</c:f>
              <c:strCache>
                <c:ptCount val="1"/>
                <c:pt idx="0">
                  <c:v>Other Federal (Non-Service)</c:v>
                </c:pt>
              </c:strCache>
            </c:strRef>
          </c:tx>
          <c:invertIfNegative val="0"/>
          <c:cat>
            <c:strRef>
              <c:f>DATA!$C$8:$M$8</c:f>
              <c:strCache>
                <c:ptCount val="11"/>
                <c:pt idx="0">
                  <c:v>1965–1966</c:v>
                </c:pt>
                <c:pt idx="1">
                  <c:v>1970–1971</c:v>
                </c:pt>
                <c:pt idx="2">
                  <c:v>1975–1976</c:v>
                </c:pt>
                <c:pt idx="3">
                  <c:v>1980–1981</c:v>
                </c:pt>
                <c:pt idx="4">
                  <c:v>1985–1986</c:v>
                </c:pt>
                <c:pt idx="5">
                  <c:v>1990–1991</c:v>
                </c:pt>
                <c:pt idx="6">
                  <c:v>1995–1996</c:v>
                </c:pt>
                <c:pt idx="7">
                  <c:v>2000–2001</c:v>
                </c:pt>
                <c:pt idx="8">
                  <c:v>2005–2006</c:v>
                </c:pt>
                <c:pt idx="9">
                  <c:v>2006–2007</c:v>
                </c:pt>
                <c:pt idx="10">
                  <c:v>2007–2008</c:v>
                </c:pt>
              </c:strCache>
            </c:strRef>
          </c:cat>
          <c:val>
            <c:numRef>
              <c:f>DATA!$C$12:$M$12</c:f>
              <c:numCache>
                <c:formatCode>_(* #,##0_);_(* \(#,##0\);_(* "-"??_);_(@_)</c:formatCode>
                <c:ptCount val="11"/>
                <c:pt idx="0">
                  <c:v>118</c:v>
                </c:pt>
                <c:pt idx="1">
                  <c:v>322</c:v>
                </c:pt>
                <c:pt idx="2">
                  <c:v>398</c:v>
                </c:pt>
                <c:pt idx="3">
                  <c:v>529</c:v>
                </c:pt>
                <c:pt idx="4">
                  <c:v>467</c:v>
                </c:pt>
                <c:pt idx="5">
                  <c:v>544</c:v>
                </c:pt>
                <c:pt idx="6">
                  <c:v>825</c:v>
                </c:pt>
                <c:pt idx="7">
                  <c:v>969</c:v>
                </c:pt>
                <c:pt idx="8">
                  <c:v>1739</c:v>
                </c:pt>
                <c:pt idx="9">
                  <c:v>1843</c:v>
                </c:pt>
                <c:pt idx="10">
                  <c:v>1985</c:v>
                </c:pt>
              </c:numCache>
            </c:numRef>
          </c:val>
        </c:ser>
        <c:ser>
          <c:idx val="4"/>
          <c:order val="4"/>
          <c:tx>
            <c:strRef>
              <c:f>DATA!$B$13</c:f>
              <c:strCache>
                <c:ptCount val="1"/>
                <c:pt idx="0">
                  <c:v>Medical Service</c:v>
                </c:pt>
              </c:strCache>
            </c:strRef>
          </c:tx>
          <c:invertIfNegative val="0"/>
          <c:cat>
            <c:strRef>
              <c:f>DATA!$C$8:$M$8</c:f>
              <c:strCache>
                <c:ptCount val="11"/>
                <c:pt idx="0">
                  <c:v>1965–1966</c:v>
                </c:pt>
                <c:pt idx="1">
                  <c:v>1970–1971</c:v>
                </c:pt>
                <c:pt idx="2">
                  <c:v>1975–1976</c:v>
                </c:pt>
                <c:pt idx="3">
                  <c:v>1980–1981</c:v>
                </c:pt>
                <c:pt idx="4">
                  <c:v>1985–1986</c:v>
                </c:pt>
                <c:pt idx="5">
                  <c:v>1990–1991</c:v>
                </c:pt>
                <c:pt idx="6">
                  <c:v>1995–1996</c:v>
                </c:pt>
                <c:pt idx="7">
                  <c:v>2000–2001</c:v>
                </c:pt>
                <c:pt idx="8">
                  <c:v>2005–2006</c:v>
                </c:pt>
                <c:pt idx="9">
                  <c:v>2006–2007</c:v>
                </c:pt>
                <c:pt idx="10">
                  <c:v>2007–2008</c:v>
                </c:pt>
              </c:strCache>
            </c:strRef>
          </c:cat>
          <c:val>
            <c:numRef>
              <c:f>DATA!$C$13:$M$13</c:f>
              <c:numCache>
                <c:formatCode>_(* #,##0_);_(* \(#,##0\);_(* "-"??_);_(@_)</c:formatCode>
                <c:ptCount val="11"/>
                <c:pt idx="0">
                  <c:v>49</c:v>
                </c:pt>
                <c:pt idx="1">
                  <c:v>209</c:v>
                </c:pt>
                <c:pt idx="2">
                  <c:v>609</c:v>
                </c:pt>
                <c:pt idx="3">
                  <c:v>1729</c:v>
                </c:pt>
                <c:pt idx="4">
                  <c:v>3773</c:v>
                </c:pt>
                <c:pt idx="5">
                  <c:v>9421</c:v>
                </c:pt>
                <c:pt idx="6">
                  <c:v>15481</c:v>
                </c:pt>
                <c:pt idx="7">
                  <c:v>23119</c:v>
                </c:pt>
                <c:pt idx="8">
                  <c:v>35974</c:v>
                </c:pt>
                <c:pt idx="9">
                  <c:v>39200</c:v>
                </c:pt>
                <c:pt idx="10">
                  <c:v>41191</c:v>
                </c:pt>
              </c:numCache>
            </c:numRef>
          </c:val>
        </c:ser>
        <c:ser>
          <c:idx val="5"/>
          <c:order val="5"/>
          <c:tx>
            <c:strRef>
              <c:f>DATA!$B$14</c:f>
              <c:strCache>
                <c:ptCount val="1"/>
                <c:pt idx="0">
                  <c:v>Other</c:v>
                </c:pt>
              </c:strCache>
            </c:strRef>
          </c:tx>
          <c:invertIfNegative val="0"/>
          <c:cat>
            <c:strRef>
              <c:f>DATA!$C$8:$M$8</c:f>
              <c:strCache>
                <c:ptCount val="11"/>
                <c:pt idx="0">
                  <c:v>1965–1966</c:v>
                </c:pt>
                <c:pt idx="1">
                  <c:v>1970–1971</c:v>
                </c:pt>
                <c:pt idx="2">
                  <c:v>1975–1976</c:v>
                </c:pt>
                <c:pt idx="3">
                  <c:v>1980–1981</c:v>
                </c:pt>
                <c:pt idx="4">
                  <c:v>1985–1986</c:v>
                </c:pt>
                <c:pt idx="5">
                  <c:v>1990–1991</c:v>
                </c:pt>
                <c:pt idx="6">
                  <c:v>1995–1996</c:v>
                </c:pt>
                <c:pt idx="7">
                  <c:v>2000–2001</c:v>
                </c:pt>
                <c:pt idx="8">
                  <c:v>2005–2006</c:v>
                </c:pt>
                <c:pt idx="9">
                  <c:v>2006–2007</c:v>
                </c:pt>
                <c:pt idx="10">
                  <c:v>2007–2008</c:v>
                </c:pt>
              </c:strCache>
            </c:strRef>
          </c:cat>
          <c:val>
            <c:numRef>
              <c:f>DATA!$C$14:$M$14</c:f>
              <c:numCache>
                <c:formatCode>_(* #,##0_);_(* \(#,##0\);_(* "-"??_);_(@_)</c:formatCode>
                <c:ptCount val="11"/>
                <c:pt idx="0">
                  <c:v>163</c:v>
                </c:pt>
                <c:pt idx="1">
                  <c:v>314</c:v>
                </c:pt>
                <c:pt idx="2">
                  <c:v>562</c:v>
                </c:pt>
                <c:pt idx="3">
                  <c:v>772</c:v>
                </c:pt>
                <c:pt idx="4">
                  <c:v>1490</c:v>
                </c:pt>
                <c:pt idx="5">
                  <c:v>2946</c:v>
                </c:pt>
                <c:pt idx="6">
                  <c:v>4577</c:v>
                </c:pt>
                <c:pt idx="7">
                  <c:v>6983</c:v>
                </c:pt>
                <c:pt idx="8">
                  <c:v>10217</c:v>
                </c:pt>
                <c:pt idx="9">
                  <c:v>10961</c:v>
                </c:pt>
                <c:pt idx="10">
                  <c:v>11613</c:v>
                </c:pt>
              </c:numCache>
            </c:numRef>
          </c:val>
        </c:ser>
        <c:dLbls>
          <c:showLegendKey val="0"/>
          <c:showVal val="0"/>
          <c:showCatName val="0"/>
          <c:showSerName val="0"/>
          <c:showPercent val="0"/>
          <c:showBubbleSize val="0"/>
        </c:dLbls>
        <c:gapWidth val="150"/>
        <c:overlap val="100"/>
        <c:axId val="205302400"/>
        <c:axId val="205308288"/>
      </c:barChart>
      <c:catAx>
        <c:axId val="205302400"/>
        <c:scaling>
          <c:orientation val="minMax"/>
        </c:scaling>
        <c:delete val="0"/>
        <c:axPos val="l"/>
        <c:majorTickMark val="out"/>
        <c:minorTickMark val="none"/>
        <c:tickLblPos val="nextTo"/>
        <c:crossAx val="205308288"/>
        <c:crosses val="autoZero"/>
        <c:auto val="1"/>
        <c:lblAlgn val="ctr"/>
        <c:lblOffset val="100"/>
        <c:noMultiLvlLbl val="0"/>
      </c:catAx>
      <c:valAx>
        <c:axId val="205308288"/>
        <c:scaling>
          <c:orientation val="minMax"/>
        </c:scaling>
        <c:delete val="0"/>
        <c:axPos val="b"/>
        <c:majorGridlines>
          <c:spPr>
            <a:ln>
              <a:noFill/>
            </a:ln>
          </c:spPr>
        </c:majorGridlines>
        <c:numFmt formatCode="0%" sourceLinked="1"/>
        <c:majorTickMark val="out"/>
        <c:minorTickMark val="none"/>
        <c:tickLblPos val="nextTo"/>
        <c:crossAx val="205302400"/>
        <c:crosses val="autoZero"/>
        <c:crossBetween val="between"/>
      </c:valAx>
      <c:spPr>
        <a:gradFill>
          <a:gsLst>
            <a:gs pos="0">
              <a:srgbClr val="FFFFFF">
                <a:lumMod val="85000"/>
              </a:srgbClr>
            </a:gs>
            <a:gs pos="100000">
              <a:srgbClr val="FFFFFF"/>
            </a:gs>
          </a:gsLst>
          <a:lin ang="5400000" scaled="0"/>
        </a:gradFill>
      </c:spPr>
    </c:plotArea>
    <c:legend>
      <c:legendPos val="t"/>
      <c:layout>
        <c:manualLayout>
          <c:xMode val="edge"/>
          <c:yMode val="edge"/>
          <c:x val="2.5422393437379499E-2"/>
          <c:y val="0.92442373274769196"/>
          <c:w val="0.94915513977952004"/>
          <c:h val="5.3059438998696598E-2"/>
        </c:manualLayout>
      </c:layout>
      <c:overlay val="0"/>
      <c:spPr>
        <a:ln w="12700">
          <a:solidFill>
            <a:srgbClr val="3C3C3C"/>
          </a:solidFill>
        </a:ln>
      </c:spPr>
    </c:legend>
    <c:plotVisOnly val="1"/>
    <c:dispBlanksAs val="gap"/>
    <c:showDLblsOverMax val="0"/>
  </c:chart>
  <c:spPr>
    <a:ln>
      <a:solidFill>
        <a:srgbClr val="3C3C3C"/>
      </a:solidFill>
    </a:ln>
  </c:spPr>
  <c:txPr>
    <a:bodyPr/>
    <a:lstStyle/>
    <a:p>
      <a:pPr>
        <a:defRPr sz="900">
          <a:ln>
            <a:noFill/>
          </a:ln>
          <a:latin typeface="Arial" pitchFamily="34" charset="0"/>
          <a:cs typeface="Arial" pitchFamily="34" charset="0"/>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baseline="0"/>
              <a:t>The University of Kansas Physicians</a:t>
            </a:r>
          </a:p>
          <a:p>
            <a:pPr>
              <a:defRPr sz="2400"/>
            </a:pPr>
            <a:r>
              <a:rPr lang="en-US" sz="2400" baseline="0"/>
              <a:t>Uncompensated Care Expense (Cost in Millions)</a:t>
            </a:r>
          </a:p>
        </c:rich>
      </c:tx>
      <c:overlay val="0"/>
    </c:title>
    <c:autoTitleDeleted val="0"/>
    <c:view3D>
      <c:rotX val="15"/>
      <c:rotY val="20"/>
      <c:rAngAx val="1"/>
    </c:view3D>
    <c:floor>
      <c:thickness val="0"/>
    </c:floor>
    <c:sideWall>
      <c:thickness val="0"/>
      <c:spPr>
        <a:solidFill>
          <a:schemeClr val="bg1">
            <a:lumMod val="85000"/>
          </a:schemeClr>
        </a:solidFill>
      </c:spPr>
    </c:sideWall>
    <c:backWall>
      <c:thickness val="0"/>
      <c:spPr>
        <a:solidFill>
          <a:schemeClr val="bg1">
            <a:lumMod val="85000"/>
          </a:schemeClr>
        </a:solidFill>
      </c:spPr>
    </c:backWall>
    <c:plotArea>
      <c:layout>
        <c:manualLayout>
          <c:layoutTarget val="inner"/>
          <c:xMode val="edge"/>
          <c:yMode val="edge"/>
          <c:x val="7.0083174208128693E-2"/>
          <c:y val="0.15840032044187274"/>
          <c:w val="0.90993499109614018"/>
          <c:h val="0.67408760571595217"/>
        </c:manualLayout>
      </c:layout>
      <c:bar3DChart>
        <c:barDir val="col"/>
        <c:grouping val="clustered"/>
        <c:varyColors val="0"/>
        <c:ser>
          <c:idx val="0"/>
          <c:order val="0"/>
          <c:tx>
            <c:strRef>
              <c:f>'FY04-FY13'!$A$6</c:f>
              <c:strCache>
                <c:ptCount val="1"/>
                <c:pt idx="0">
                  <c:v>Uncompensated Care Expense</c:v>
                </c:pt>
              </c:strCache>
            </c:strRef>
          </c:tx>
          <c:spPr>
            <a:solidFill>
              <a:srgbClr val="0070C0"/>
            </a:solidFill>
          </c:spPr>
          <c:invertIfNegative val="0"/>
          <c:dLbls>
            <c:numFmt formatCode="&quot;$&quot;0.0" sourceLinked="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showLegendKey val="0"/>
            <c:showVal val="1"/>
            <c:showCatName val="0"/>
            <c:showSerName val="0"/>
            <c:showPercent val="0"/>
            <c:showBubbleSize val="0"/>
            <c:showLeaderLines val="0"/>
          </c:dLbls>
          <c:cat>
            <c:strRef>
              <c:f>'FY04-FY13'!$B$5:$K$5</c:f>
              <c:strCache>
                <c:ptCount val="10"/>
                <c:pt idx="0">
                  <c:v>FY04</c:v>
                </c:pt>
                <c:pt idx="1">
                  <c:v>FY05</c:v>
                </c:pt>
                <c:pt idx="2">
                  <c:v>FY06</c:v>
                </c:pt>
                <c:pt idx="3">
                  <c:v>FY07</c:v>
                </c:pt>
                <c:pt idx="4">
                  <c:v>FY08</c:v>
                </c:pt>
                <c:pt idx="5">
                  <c:v>FY09</c:v>
                </c:pt>
                <c:pt idx="6">
                  <c:v>FY10</c:v>
                </c:pt>
                <c:pt idx="7">
                  <c:v>FY11</c:v>
                </c:pt>
                <c:pt idx="8">
                  <c:v>FY12</c:v>
                </c:pt>
                <c:pt idx="9">
                  <c:v>FY13</c:v>
                </c:pt>
              </c:strCache>
            </c:strRef>
          </c:cat>
          <c:val>
            <c:numRef>
              <c:f>'FY04-FY13'!$B$6:$K$6</c:f>
              <c:numCache>
                <c:formatCode>0.0</c:formatCode>
                <c:ptCount val="10"/>
                <c:pt idx="0">
                  <c:v>4.5</c:v>
                </c:pt>
                <c:pt idx="1">
                  <c:v>4.8</c:v>
                </c:pt>
                <c:pt idx="2">
                  <c:v>5</c:v>
                </c:pt>
                <c:pt idx="3">
                  <c:v>6.8</c:v>
                </c:pt>
                <c:pt idx="4">
                  <c:v>7.2</c:v>
                </c:pt>
                <c:pt idx="5">
                  <c:v>7.2</c:v>
                </c:pt>
                <c:pt idx="6">
                  <c:v>7.9</c:v>
                </c:pt>
                <c:pt idx="7">
                  <c:v>9.1999999999999993</c:v>
                </c:pt>
                <c:pt idx="8">
                  <c:v>12.1</c:v>
                </c:pt>
                <c:pt idx="9">
                  <c:v>14.4</c:v>
                </c:pt>
              </c:numCache>
            </c:numRef>
          </c:val>
        </c:ser>
        <c:dLbls>
          <c:showLegendKey val="0"/>
          <c:showVal val="0"/>
          <c:showCatName val="0"/>
          <c:showSerName val="0"/>
          <c:showPercent val="0"/>
          <c:showBubbleSize val="0"/>
        </c:dLbls>
        <c:gapWidth val="150"/>
        <c:shape val="cylinder"/>
        <c:axId val="191605760"/>
        <c:axId val="191619840"/>
        <c:axId val="0"/>
      </c:bar3DChart>
      <c:catAx>
        <c:axId val="191605760"/>
        <c:scaling>
          <c:orientation val="minMax"/>
        </c:scaling>
        <c:delete val="0"/>
        <c:axPos val="b"/>
        <c:majorTickMark val="out"/>
        <c:minorTickMark val="none"/>
        <c:tickLblPos val="nextTo"/>
        <c:crossAx val="191619840"/>
        <c:crosses val="autoZero"/>
        <c:auto val="1"/>
        <c:lblAlgn val="ctr"/>
        <c:lblOffset val="100"/>
        <c:noMultiLvlLbl val="0"/>
      </c:catAx>
      <c:valAx>
        <c:axId val="191619840"/>
        <c:scaling>
          <c:orientation val="minMax"/>
        </c:scaling>
        <c:delete val="0"/>
        <c:axPos val="l"/>
        <c:majorGridlines/>
        <c:numFmt formatCode="&quot;$&quot;0.0" sourceLinked="0"/>
        <c:majorTickMark val="out"/>
        <c:minorTickMark val="none"/>
        <c:tickLblPos val="nextTo"/>
        <c:crossAx val="191605760"/>
        <c:crosses val="autoZero"/>
        <c:crossBetween val="between"/>
        <c:majorUnit val="4"/>
      </c:valAx>
    </c:plotArea>
    <c:plotVisOnly val="1"/>
    <c:dispBlanksAs val="gap"/>
    <c:showDLblsOverMax val="0"/>
  </c:chart>
  <c:spPr>
    <a:effectLst/>
  </c:sp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Medical Practice Ownership Trends</a:t>
            </a:r>
          </a:p>
        </c:rich>
      </c:tx>
      <c:overlay val="0"/>
    </c:title>
    <c:autoTitleDeleted val="0"/>
    <c:plotArea>
      <c:layout>
        <c:manualLayout>
          <c:layoutTarget val="inner"/>
          <c:xMode val="edge"/>
          <c:yMode val="edge"/>
          <c:x val="0.119214679177664"/>
          <c:y val="4.5132874015747997E-2"/>
          <c:w val="0.86490944043260598"/>
          <c:h val="0.74760990813648298"/>
        </c:manualLayout>
      </c:layout>
      <c:lineChart>
        <c:grouping val="standard"/>
        <c:varyColors val="0"/>
        <c:ser>
          <c:idx val="0"/>
          <c:order val="0"/>
          <c:tx>
            <c:strRef>
              <c:f>Sheet1!$A$2</c:f>
              <c:strCache>
                <c:ptCount val="1"/>
                <c:pt idx="0">
                  <c:v>Hospital-owned</c:v>
                </c:pt>
              </c:strCache>
            </c:strRef>
          </c:tx>
          <c:spPr>
            <a:ln>
              <a:solidFill>
                <a:srgbClr val="00B050"/>
              </a:solidFill>
            </a:ln>
          </c:spPr>
          <c:marker>
            <c:spPr>
              <a:solidFill>
                <a:srgbClr val="00B050"/>
              </a:solidFill>
              <a:ln>
                <a:solidFill>
                  <a:srgbClr val="00B050"/>
                </a:solidFill>
              </a:ln>
            </c:spPr>
          </c:marker>
          <c:cat>
            <c:strRef>
              <c:f>Sheet1!$B$1:$K$1</c:f>
              <c:strCache>
                <c:ptCount val="10"/>
                <c:pt idx="0">
                  <c:v>2002</c:v>
                </c:pt>
                <c:pt idx="1">
                  <c:v>2003</c:v>
                </c:pt>
                <c:pt idx="2">
                  <c:v>2004</c:v>
                </c:pt>
                <c:pt idx="3">
                  <c:v>2005</c:v>
                </c:pt>
                <c:pt idx="4">
                  <c:v>2006</c:v>
                </c:pt>
                <c:pt idx="5">
                  <c:v>2007</c:v>
                </c:pt>
                <c:pt idx="6">
                  <c:v>2008</c:v>
                </c:pt>
                <c:pt idx="7">
                  <c:v>2009</c:v>
                </c:pt>
                <c:pt idx="8">
                  <c:v>2010</c:v>
                </c:pt>
                <c:pt idx="9">
                  <c:v>2011</c:v>
                </c:pt>
              </c:strCache>
            </c:strRef>
          </c:cat>
          <c:val>
            <c:numRef>
              <c:f>Sheet1!$B$2:$K$2</c:f>
              <c:numCache>
                <c:formatCode>0%</c:formatCode>
                <c:ptCount val="10"/>
                <c:pt idx="0">
                  <c:v>0.25</c:v>
                </c:pt>
                <c:pt idx="1">
                  <c:v>0.27</c:v>
                </c:pt>
                <c:pt idx="2">
                  <c:v>0.3</c:v>
                </c:pt>
                <c:pt idx="3">
                  <c:v>0.27</c:v>
                </c:pt>
                <c:pt idx="4">
                  <c:v>0.35</c:v>
                </c:pt>
                <c:pt idx="5">
                  <c:v>0.39</c:v>
                </c:pt>
                <c:pt idx="6">
                  <c:v>0.48</c:v>
                </c:pt>
                <c:pt idx="7">
                  <c:v>0.55000000000000004</c:v>
                </c:pt>
                <c:pt idx="8">
                  <c:v>0.68</c:v>
                </c:pt>
                <c:pt idx="9">
                  <c:v>0.7</c:v>
                </c:pt>
              </c:numCache>
            </c:numRef>
          </c:val>
          <c:smooth val="0"/>
        </c:ser>
        <c:ser>
          <c:idx val="1"/>
          <c:order val="1"/>
          <c:tx>
            <c:strRef>
              <c:f>Sheet1!$A$3</c:f>
              <c:strCache>
                <c:ptCount val="1"/>
                <c:pt idx="0">
                  <c:v>Physician-owned</c:v>
                </c:pt>
              </c:strCache>
            </c:strRef>
          </c:tx>
          <c:spPr>
            <a:ln>
              <a:solidFill>
                <a:srgbClr val="FFC000"/>
              </a:solidFill>
            </a:ln>
          </c:spPr>
          <c:marker>
            <c:spPr>
              <a:solidFill>
                <a:srgbClr val="FFC000"/>
              </a:solidFill>
              <a:ln>
                <a:solidFill>
                  <a:srgbClr val="FFC000"/>
                </a:solidFill>
              </a:ln>
            </c:spPr>
          </c:marker>
          <c:cat>
            <c:strRef>
              <c:f>Sheet1!$B$1:$K$1</c:f>
              <c:strCache>
                <c:ptCount val="10"/>
                <c:pt idx="0">
                  <c:v>2002</c:v>
                </c:pt>
                <c:pt idx="1">
                  <c:v>2003</c:v>
                </c:pt>
                <c:pt idx="2">
                  <c:v>2004</c:v>
                </c:pt>
                <c:pt idx="3">
                  <c:v>2005</c:v>
                </c:pt>
                <c:pt idx="4">
                  <c:v>2006</c:v>
                </c:pt>
                <c:pt idx="5">
                  <c:v>2007</c:v>
                </c:pt>
                <c:pt idx="6">
                  <c:v>2008</c:v>
                </c:pt>
                <c:pt idx="7">
                  <c:v>2009</c:v>
                </c:pt>
                <c:pt idx="8">
                  <c:v>2010</c:v>
                </c:pt>
                <c:pt idx="9">
                  <c:v>2011</c:v>
                </c:pt>
              </c:strCache>
            </c:strRef>
          </c:cat>
          <c:val>
            <c:numRef>
              <c:f>Sheet1!$B$3:$K$3</c:f>
              <c:numCache>
                <c:formatCode>0%</c:formatCode>
                <c:ptCount val="10"/>
                <c:pt idx="0">
                  <c:v>0.73</c:v>
                </c:pt>
                <c:pt idx="1">
                  <c:v>0.73</c:v>
                </c:pt>
                <c:pt idx="2">
                  <c:v>0.68</c:v>
                </c:pt>
                <c:pt idx="3">
                  <c:v>0.7</c:v>
                </c:pt>
                <c:pt idx="4">
                  <c:v>0.61</c:v>
                </c:pt>
                <c:pt idx="5">
                  <c:v>0.56000000000000005</c:v>
                </c:pt>
                <c:pt idx="6">
                  <c:v>0.48</c:v>
                </c:pt>
                <c:pt idx="7">
                  <c:v>0.37</c:v>
                </c:pt>
                <c:pt idx="8">
                  <c:v>0.28000000000000003</c:v>
                </c:pt>
                <c:pt idx="9">
                  <c:v>0.25</c:v>
                </c:pt>
              </c:numCache>
            </c:numRef>
          </c:val>
          <c:smooth val="0"/>
        </c:ser>
        <c:dLbls>
          <c:showLegendKey val="0"/>
          <c:showVal val="0"/>
          <c:showCatName val="0"/>
          <c:showSerName val="0"/>
          <c:showPercent val="0"/>
          <c:showBubbleSize val="0"/>
        </c:dLbls>
        <c:marker val="1"/>
        <c:smooth val="0"/>
        <c:axId val="206387456"/>
        <c:axId val="206393728"/>
      </c:lineChart>
      <c:catAx>
        <c:axId val="206387456"/>
        <c:scaling>
          <c:orientation val="minMax"/>
        </c:scaling>
        <c:delete val="0"/>
        <c:axPos val="b"/>
        <c:majorTickMark val="out"/>
        <c:minorTickMark val="none"/>
        <c:tickLblPos val="nextTo"/>
        <c:crossAx val="206393728"/>
        <c:crosses val="autoZero"/>
        <c:auto val="1"/>
        <c:lblAlgn val="ctr"/>
        <c:lblOffset val="100"/>
        <c:noMultiLvlLbl val="0"/>
      </c:catAx>
      <c:valAx>
        <c:axId val="206393728"/>
        <c:scaling>
          <c:orientation val="minMax"/>
          <c:max val="1"/>
          <c:min val="0"/>
        </c:scaling>
        <c:delete val="0"/>
        <c:axPos val="l"/>
        <c:title>
          <c:tx>
            <c:rich>
              <a:bodyPr rot="-5400000" vert="horz"/>
              <a:lstStyle/>
              <a:p>
                <a:pPr>
                  <a:defRPr/>
                </a:pPr>
                <a:r>
                  <a:rPr lang="en-US"/>
                  <a:t>Medical Practice Ownership Type as a % of Total Medical Practices</a:t>
                </a:r>
              </a:p>
            </c:rich>
          </c:tx>
          <c:overlay val="0"/>
        </c:title>
        <c:numFmt formatCode="0%" sourceLinked="1"/>
        <c:majorTickMark val="out"/>
        <c:minorTickMark val="none"/>
        <c:tickLblPos val="nextTo"/>
        <c:crossAx val="206387456"/>
        <c:crosses val="autoZero"/>
        <c:crossBetween val="between"/>
        <c:majorUnit val="0.25"/>
      </c:valAx>
    </c:plotArea>
    <c:legend>
      <c:legendPos val="b"/>
      <c:layout>
        <c:manualLayout>
          <c:xMode val="edge"/>
          <c:yMode val="edge"/>
          <c:x val="0.278340321599652"/>
          <c:y val="0.89400508530183698"/>
          <c:w val="0.44331924315803001"/>
          <c:h val="8.5750492125984304E-2"/>
        </c:manualLayout>
      </c:layout>
      <c:overlay val="0"/>
    </c:legend>
    <c:plotVisOnly val="1"/>
    <c:dispBlanksAs val="gap"/>
    <c:showDLblsOverMax val="0"/>
  </c:chart>
  <c:txPr>
    <a:bodyPr/>
    <a:lstStyle/>
    <a:p>
      <a:pPr>
        <a:defRPr sz="1400">
          <a:latin typeface="Arial Narrow"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Charity Care</c:v>
                </c:pt>
              </c:strCache>
            </c:strRef>
          </c:tx>
          <c:invertIfNegative val="0"/>
          <c:dLbls>
            <c:numFmt formatCode="&quot;$&quot;#,##0.0" sourceLinked="0"/>
            <c:showLegendKey val="0"/>
            <c:showVal val="1"/>
            <c:showCatName val="0"/>
            <c:showSerName val="0"/>
            <c:showPercent val="0"/>
            <c:showBubbleSize val="0"/>
            <c:showLeaderLines val="0"/>
          </c:dLbls>
          <c:cat>
            <c:strRef>
              <c:f>Sheet1!$A$2:$A$6</c:f>
              <c:strCache>
                <c:ptCount val="5"/>
                <c:pt idx="0">
                  <c:v>FY2013</c:v>
                </c:pt>
                <c:pt idx="1">
                  <c:v>FY2014</c:v>
                </c:pt>
                <c:pt idx="2">
                  <c:v>FY2015</c:v>
                </c:pt>
                <c:pt idx="3">
                  <c:v>FY2016</c:v>
                </c:pt>
                <c:pt idx="4">
                  <c:v>FY2017</c:v>
                </c:pt>
              </c:strCache>
            </c:strRef>
          </c:cat>
          <c:val>
            <c:numRef>
              <c:f>Sheet1!$B$2:$B$6</c:f>
              <c:numCache>
                <c:formatCode>General</c:formatCode>
                <c:ptCount val="5"/>
                <c:pt idx="0">
                  <c:v>30.7</c:v>
                </c:pt>
                <c:pt idx="1">
                  <c:v>23.9</c:v>
                </c:pt>
                <c:pt idx="2">
                  <c:v>15.9</c:v>
                </c:pt>
                <c:pt idx="3">
                  <c:v>6.3</c:v>
                </c:pt>
                <c:pt idx="4">
                  <c:v>6.8</c:v>
                </c:pt>
              </c:numCache>
            </c:numRef>
          </c:val>
        </c:ser>
        <c:ser>
          <c:idx val="1"/>
          <c:order val="1"/>
          <c:tx>
            <c:strRef>
              <c:f>Sheet1!$C$1</c:f>
              <c:strCache>
                <c:ptCount val="1"/>
                <c:pt idx="0">
                  <c:v>Reduced by Exchange and Expansion</c:v>
                </c:pt>
              </c:strCache>
            </c:strRef>
          </c:tx>
          <c:spPr>
            <a:pattFill prst="pct75">
              <a:fgClr>
                <a:schemeClr val="accent2"/>
              </a:fgClr>
              <a:bgClr>
                <a:schemeClr val="bg1"/>
              </a:bgClr>
            </a:pattFill>
          </c:spPr>
          <c:invertIfNegative val="0"/>
          <c:dLbls>
            <c:dLbl>
              <c:idx val="0"/>
              <c:delete val="1"/>
            </c:dLbl>
            <c:showLegendKey val="0"/>
            <c:showVal val="1"/>
            <c:showCatName val="0"/>
            <c:showSerName val="0"/>
            <c:showPercent val="0"/>
            <c:showBubbleSize val="0"/>
            <c:showLeaderLines val="0"/>
          </c:dLbls>
          <c:cat>
            <c:strRef>
              <c:f>Sheet1!$A$2:$A$6</c:f>
              <c:strCache>
                <c:ptCount val="5"/>
                <c:pt idx="0">
                  <c:v>FY2013</c:v>
                </c:pt>
                <c:pt idx="1">
                  <c:v>FY2014</c:v>
                </c:pt>
                <c:pt idx="2">
                  <c:v>FY2015</c:v>
                </c:pt>
                <c:pt idx="3">
                  <c:v>FY2016</c:v>
                </c:pt>
                <c:pt idx="4">
                  <c:v>FY2017</c:v>
                </c:pt>
              </c:strCache>
            </c:strRef>
          </c:cat>
          <c:val>
            <c:numRef>
              <c:f>Sheet1!$C$2:$C$6</c:f>
              <c:numCache>
                <c:formatCode>_("$"* #,##0.0_);_("$"* \(#,##0.0\);_("$"* "-"??_);_(@_)</c:formatCode>
                <c:ptCount val="5"/>
                <c:pt idx="0">
                  <c:v>0</c:v>
                </c:pt>
                <c:pt idx="1">
                  <c:v>9.3000000000000043</c:v>
                </c:pt>
                <c:pt idx="2">
                  <c:v>20.200000000000003</c:v>
                </c:pt>
                <c:pt idx="3">
                  <c:v>33</c:v>
                </c:pt>
                <c:pt idx="4">
                  <c:v>35.900000000000006</c:v>
                </c:pt>
              </c:numCache>
            </c:numRef>
          </c:val>
        </c:ser>
        <c:dLbls>
          <c:showLegendKey val="0"/>
          <c:showVal val="0"/>
          <c:showCatName val="0"/>
          <c:showSerName val="0"/>
          <c:showPercent val="0"/>
          <c:showBubbleSize val="0"/>
        </c:dLbls>
        <c:gapWidth val="150"/>
        <c:overlap val="100"/>
        <c:axId val="207798272"/>
        <c:axId val="207799808"/>
      </c:barChart>
      <c:catAx>
        <c:axId val="207798272"/>
        <c:scaling>
          <c:orientation val="minMax"/>
        </c:scaling>
        <c:delete val="0"/>
        <c:axPos val="b"/>
        <c:majorTickMark val="out"/>
        <c:minorTickMark val="none"/>
        <c:tickLblPos val="nextTo"/>
        <c:txPr>
          <a:bodyPr/>
          <a:lstStyle/>
          <a:p>
            <a:pPr>
              <a:defRPr sz="1200"/>
            </a:pPr>
            <a:endParaRPr lang="en-US"/>
          </a:p>
        </c:txPr>
        <c:crossAx val="207799808"/>
        <c:crosses val="autoZero"/>
        <c:auto val="1"/>
        <c:lblAlgn val="ctr"/>
        <c:lblOffset val="100"/>
        <c:noMultiLvlLbl val="0"/>
      </c:catAx>
      <c:valAx>
        <c:axId val="207799808"/>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207798272"/>
        <c:crosses val="autoZero"/>
        <c:crossBetween val="between"/>
      </c:valAx>
    </c:plotArea>
    <c:legend>
      <c:legendPos val="b"/>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Charity Care</c:v>
                </c:pt>
              </c:strCache>
            </c:strRef>
          </c:tx>
          <c:invertIfNegative val="0"/>
          <c:dLbls>
            <c:numFmt formatCode="&quot;$&quot;#,##0.0" sourceLinked="0"/>
            <c:showLegendKey val="0"/>
            <c:showVal val="1"/>
            <c:showCatName val="0"/>
            <c:showSerName val="0"/>
            <c:showPercent val="0"/>
            <c:showBubbleSize val="0"/>
            <c:showLeaderLines val="0"/>
          </c:dLbls>
          <c:cat>
            <c:strRef>
              <c:f>Sheet1!$A$2:$A$6</c:f>
              <c:strCache>
                <c:ptCount val="5"/>
                <c:pt idx="0">
                  <c:v>FY2013</c:v>
                </c:pt>
                <c:pt idx="1">
                  <c:v>FY2014</c:v>
                </c:pt>
                <c:pt idx="2">
                  <c:v>FY2015</c:v>
                </c:pt>
                <c:pt idx="3">
                  <c:v>FY2016</c:v>
                </c:pt>
                <c:pt idx="4">
                  <c:v>FY2017</c:v>
                </c:pt>
              </c:strCache>
            </c:strRef>
          </c:cat>
          <c:val>
            <c:numRef>
              <c:f>Sheet1!$B$2:$B$6</c:f>
              <c:numCache>
                <c:formatCode>General</c:formatCode>
                <c:ptCount val="5"/>
                <c:pt idx="0">
                  <c:v>30.7</c:v>
                </c:pt>
                <c:pt idx="1">
                  <c:v>30.9</c:v>
                </c:pt>
                <c:pt idx="2">
                  <c:v>31.1</c:v>
                </c:pt>
                <c:pt idx="3">
                  <c:v>31</c:v>
                </c:pt>
                <c:pt idx="4">
                  <c:v>33.799999999999997</c:v>
                </c:pt>
              </c:numCache>
            </c:numRef>
          </c:val>
        </c:ser>
        <c:ser>
          <c:idx val="1"/>
          <c:order val="1"/>
          <c:tx>
            <c:strRef>
              <c:f>Sheet1!$C$1</c:f>
              <c:strCache>
                <c:ptCount val="1"/>
                <c:pt idx="0">
                  <c:v>Reduced by Exchanges</c:v>
                </c:pt>
              </c:strCache>
            </c:strRef>
          </c:tx>
          <c:spPr>
            <a:pattFill prst="pct75">
              <a:fgClr>
                <a:schemeClr val="accent2"/>
              </a:fgClr>
              <a:bgClr>
                <a:schemeClr val="bg1"/>
              </a:bgClr>
            </a:pattFill>
          </c:spPr>
          <c:invertIfNegative val="0"/>
          <c:dLbls>
            <c:showLegendKey val="0"/>
            <c:showVal val="1"/>
            <c:showCatName val="0"/>
            <c:showSerName val="0"/>
            <c:showPercent val="0"/>
            <c:showBubbleSize val="0"/>
            <c:showLeaderLines val="0"/>
          </c:dLbls>
          <c:cat>
            <c:strRef>
              <c:f>Sheet1!$A$2:$A$6</c:f>
              <c:strCache>
                <c:ptCount val="5"/>
                <c:pt idx="0">
                  <c:v>FY2013</c:v>
                </c:pt>
                <c:pt idx="1">
                  <c:v>FY2014</c:v>
                </c:pt>
                <c:pt idx="2">
                  <c:v>FY2015</c:v>
                </c:pt>
                <c:pt idx="3">
                  <c:v>FY2016</c:v>
                </c:pt>
                <c:pt idx="4">
                  <c:v>FY2017</c:v>
                </c:pt>
              </c:strCache>
            </c:strRef>
          </c:cat>
          <c:val>
            <c:numRef>
              <c:f>Sheet1!$C$2:$C$6</c:f>
              <c:numCache>
                <c:formatCode>_("$"* #,##0.0_);_("$"* \(#,##0.0\);_("$"* "-"??_);_(@_)</c:formatCode>
                <c:ptCount val="5"/>
                <c:pt idx="0">
                  <c:v>0</c:v>
                </c:pt>
                <c:pt idx="1">
                  <c:v>2.3000000000000043</c:v>
                </c:pt>
                <c:pt idx="2">
                  <c:v>5</c:v>
                </c:pt>
                <c:pt idx="3">
                  <c:v>8.2999999999999972</c:v>
                </c:pt>
                <c:pt idx="4">
                  <c:v>8.9000000000000057</c:v>
                </c:pt>
              </c:numCache>
            </c:numRef>
          </c:val>
        </c:ser>
        <c:dLbls>
          <c:showLegendKey val="0"/>
          <c:showVal val="0"/>
          <c:showCatName val="0"/>
          <c:showSerName val="0"/>
          <c:showPercent val="0"/>
          <c:showBubbleSize val="0"/>
        </c:dLbls>
        <c:gapWidth val="150"/>
        <c:overlap val="100"/>
        <c:axId val="207855616"/>
        <c:axId val="207857152"/>
      </c:barChart>
      <c:catAx>
        <c:axId val="207855616"/>
        <c:scaling>
          <c:orientation val="minMax"/>
        </c:scaling>
        <c:delete val="0"/>
        <c:axPos val="b"/>
        <c:majorTickMark val="out"/>
        <c:minorTickMark val="none"/>
        <c:tickLblPos val="nextTo"/>
        <c:txPr>
          <a:bodyPr/>
          <a:lstStyle/>
          <a:p>
            <a:pPr>
              <a:defRPr sz="1200"/>
            </a:pPr>
            <a:endParaRPr lang="en-US"/>
          </a:p>
        </c:txPr>
        <c:crossAx val="207857152"/>
        <c:crosses val="autoZero"/>
        <c:auto val="1"/>
        <c:lblAlgn val="ctr"/>
        <c:lblOffset val="100"/>
        <c:noMultiLvlLbl val="0"/>
      </c:catAx>
      <c:valAx>
        <c:axId val="207857152"/>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207855616"/>
        <c:crosses val="autoZero"/>
        <c:crossBetween val="between"/>
      </c:valAx>
    </c:plotArea>
    <c:legend>
      <c:legendPos val="b"/>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30"/>
      <c:depthPercent val="150"/>
      <c:rAngAx val="0"/>
      <c:perspective val="30"/>
    </c:view3D>
    <c:floor>
      <c:thickness val="0"/>
    </c:floor>
    <c:sideWall>
      <c:thickness val="0"/>
    </c:sideWall>
    <c:backWall>
      <c:thickness val="0"/>
    </c:backWall>
    <c:plotArea>
      <c:layout>
        <c:manualLayout>
          <c:layoutTarget val="inner"/>
          <c:xMode val="edge"/>
          <c:yMode val="edge"/>
          <c:x val="7.2182852143482079E-2"/>
          <c:y val="2.8252405949256338E-2"/>
          <c:w val="0.88337270341207352"/>
          <c:h val="0.8326195683872849"/>
        </c:manualLayout>
      </c:layout>
      <c:bar3DChart>
        <c:barDir val="col"/>
        <c:grouping val="stacked"/>
        <c:varyColors val="0"/>
        <c:ser>
          <c:idx val="0"/>
          <c:order val="0"/>
          <c:spPr>
            <a:solidFill>
              <a:srgbClr val="FFC000"/>
            </a:solidFill>
          </c:spPr>
          <c:invertIfNegative val="0"/>
          <c:val>
            <c:numRef>
              <c:f>Sheet1!$A$1:$A$7</c:f>
              <c:numCache>
                <c:formatCode>General</c:formatCode>
                <c:ptCount val="7"/>
                <c:pt idx="0">
                  <c:v>488</c:v>
                </c:pt>
                <c:pt idx="1">
                  <c:v>488</c:v>
                </c:pt>
                <c:pt idx="2">
                  <c:v>488</c:v>
                </c:pt>
                <c:pt idx="3">
                  <c:v>488</c:v>
                </c:pt>
                <c:pt idx="4">
                  <c:v>488</c:v>
                </c:pt>
                <c:pt idx="5">
                  <c:v>488</c:v>
                </c:pt>
                <c:pt idx="6">
                  <c:v>488</c:v>
                </c:pt>
              </c:numCache>
            </c:numRef>
          </c:val>
        </c:ser>
        <c:ser>
          <c:idx val="1"/>
          <c:order val="1"/>
          <c:spPr>
            <a:solidFill>
              <a:srgbClr val="1B3EA1"/>
            </a:solidFill>
          </c:spPr>
          <c:invertIfNegative val="0"/>
          <c:val>
            <c:numRef>
              <c:f>Sheet1!$B$1:$B$7</c:f>
              <c:numCache>
                <c:formatCode>General</c:formatCode>
                <c:ptCount val="7"/>
                <c:pt idx="0">
                  <c:v>203</c:v>
                </c:pt>
                <c:pt idx="1">
                  <c:v>249</c:v>
                </c:pt>
                <c:pt idx="2">
                  <c:v>274</c:v>
                </c:pt>
                <c:pt idx="3">
                  <c:v>278</c:v>
                </c:pt>
                <c:pt idx="4">
                  <c:v>292</c:v>
                </c:pt>
                <c:pt idx="5">
                  <c:v>314</c:v>
                </c:pt>
                <c:pt idx="6">
                  <c:v>325</c:v>
                </c:pt>
              </c:numCache>
            </c:numRef>
          </c:val>
        </c:ser>
        <c:dLbls>
          <c:showLegendKey val="0"/>
          <c:showVal val="0"/>
          <c:showCatName val="0"/>
          <c:showSerName val="0"/>
          <c:showPercent val="0"/>
          <c:showBubbleSize val="0"/>
        </c:dLbls>
        <c:gapWidth val="150"/>
        <c:shape val="box"/>
        <c:axId val="191655936"/>
        <c:axId val="191657472"/>
        <c:axId val="0"/>
      </c:bar3DChart>
      <c:catAx>
        <c:axId val="191655936"/>
        <c:scaling>
          <c:orientation val="minMax"/>
        </c:scaling>
        <c:delete val="1"/>
        <c:axPos val="b"/>
        <c:majorTickMark val="out"/>
        <c:minorTickMark val="none"/>
        <c:tickLblPos val="none"/>
        <c:crossAx val="191657472"/>
        <c:crosses val="autoZero"/>
        <c:auto val="1"/>
        <c:lblAlgn val="ctr"/>
        <c:lblOffset val="100"/>
        <c:noMultiLvlLbl val="0"/>
      </c:catAx>
      <c:valAx>
        <c:axId val="191657472"/>
        <c:scaling>
          <c:orientation val="minMax"/>
        </c:scaling>
        <c:delete val="0"/>
        <c:axPos val="l"/>
        <c:majorGridlines/>
        <c:numFmt formatCode="General" sourceLinked="1"/>
        <c:majorTickMark val="out"/>
        <c:minorTickMark val="none"/>
        <c:tickLblPos val="nextTo"/>
        <c:crossAx val="191655936"/>
        <c:crosses val="autoZero"/>
        <c:crossBetween val="between"/>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43307086614177"/>
          <c:y val="5.1400554097404488E-2"/>
          <c:w val="0.75713626421697278"/>
          <c:h val="0.7641353164187813"/>
        </c:manualLayout>
      </c:layout>
      <c:lineChart>
        <c:grouping val="standard"/>
        <c:varyColors val="0"/>
        <c:ser>
          <c:idx val="0"/>
          <c:order val="0"/>
          <c:spPr>
            <a:ln w="6350" cap="sq">
              <a:solidFill>
                <a:schemeClr val="tx1"/>
              </a:solidFill>
            </a:ln>
          </c:spPr>
          <c:marker>
            <c:spPr>
              <a:ln w="6350" cap="sq">
                <a:solidFill>
                  <a:schemeClr val="tx1"/>
                </a:solidFill>
                <a:prstDash val="sysDash"/>
              </a:ln>
            </c:spPr>
          </c:marker>
          <c:cat>
            <c:strRef>
              <c:f>Sheet1!$A$1:$Q$1</c:f>
              <c:strCache>
                <c:ptCount val="16"/>
                <c:pt idx="0">
                  <c:v>FY1999</c:v>
                </c:pt>
                <c:pt idx="1">
                  <c:v>FY2000</c:v>
                </c:pt>
                <c:pt idx="2">
                  <c:v>FY2001</c:v>
                </c:pt>
                <c:pt idx="3">
                  <c:v>FY2002</c:v>
                </c:pt>
                <c:pt idx="4">
                  <c:v>FY2003</c:v>
                </c:pt>
                <c:pt idx="5">
                  <c:v>FY2004</c:v>
                </c:pt>
                <c:pt idx="6">
                  <c:v>FY2005</c:v>
                </c:pt>
                <c:pt idx="7">
                  <c:v>FY2006</c:v>
                </c:pt>
                <c:pt idx="8">
                  <c:v>FY2007</c:v>
                </c:pt>
                <c:pt idx="9">
                  <c:v>FY2008</c:v>
                </c:pt>
                <c:pt idx="10">
                  <c:v>FY2009</c:v>
                </c:pt>
                <c:pt idx="11">
                  <c:v>FY2010</c:v>
                </c:pt>
                <c:pt idx="12">
                  <c:v>FY2011</c:v>
                </c:pt>
                <c:pt idx="13">
                  <c:v>FY2012</c:v>
                </c:pt>
                <c:pt idx="14">
                  <c:v>FY2013</c:v>
                </c:pt>
                <c:pt idx="15">
                  <c:v>FY2014</c:v>
                </c:pt>
              </c:strCache>
            </c:strRef>
          </c:cat>
          <c:val>
            <c:numRef>
              <c:f>Sheet1!$A$2:$Q$2</c:f>
              <c:numCache>
                <c:formatCode>#,##0</c:formatCode>
                <c:ptCount val="17"/>
                <c:pt idx="0">
                  <c:v>92183769</c:v>
                </c:pt>
                <c:pt idx="1">
                  <c:v>96490047</c:v>
                </c:pt>
                <c:pt idx="2">
                  <c:v>99565574</c:v>
                </c:pt>
                <c:pt idx="3">
                  <c:v>104001304</c:v>
                </c:pt>
                <c:pt idx="4">
                  <c:v>99421292</c:v>
                </c:pt>
                <c:pt idx="5">
                  <c:v>100402909</c:v>
                </c:pt>
                <c:pt idx="6">
                  <c:v>104102895</c:v>
                </c:pt>
                <c:pt idx="7" formatCode="0">
                  <c:v>110470368</c:v>
                </c:pt>
                <c:pt idx="8">
                  <c:v>116269631</c:v>
                </c:pt>
                <c:pt idx="9">
                  <c:v>121788435</c:v>
                </c:pt>
                <c:pt idx="10">
                  <c:v>115669135</c:v>
                </c:pt>
                <c:pt idx="11" formatCode="0">
                  <c:v>109970093</c:v>
                </c:pt>
                <c:pt idx="12">
                  <c:v>110540238</c:v>
                </c:pt>
                <c:pt idx="13">
                  <c:v>109135158</c:v>
                </c:pt>
                <c:pt idx="14">
                  <c:v>110951526</c:v>
                </c:pt>
                <c:pt idx="15">
                  <c:v>109589618</c:v>
                </c:pt>
              </c:numCache>
            </c:numRef>
          </c:val>
          <c:smooth val="0"/>
        </c:ser>
        <c:dLbls>
          <c:showLegendKey val="0"/>
          <c:showVal val="0"/>
          <c:showCatName val="0"/>
          <c:showSerName val="0"/>
          <c:showPercent val="0"/>
          <c:showBubbleSize val="0"/>
        </c:dLbls>
        <c:dropLines>
          <c:spPr>
            <a:ln w="6350">
              <a:prstDash val="dash"/>
            </a:ln>
          </c:spPr>
        </c:dropLines>
        <c:marker val="1"/>
        <c:smooth val="0"/>
        <c:axId val="207974784"/>
        <c:axId val="207975936"/>
      </c:lineChart>
      <c:catAx>
        <c:axId val="207974784"/>
        <c:scaling>
          <c:orientation val="minMax"/>
        </c:scaling>
        <c:delete val="0"/>
        <c:axPos val="b"/>
        <c:majorTickMark val="none"/>
        <c:minorTickMark val="none"/>
        <c:tickLblPos val="nextTo"/>
        <c:txPr>
          <a:bodyPr rot="-3720000"/>
          <a:lstStyle/>
          <a:p>
            <a:pPr>
              <a:defRPr/>
            </a:pPr>
            <a:endParaRPr lang="en-US"/>
          </a:p>
        </c:txPr>
        <c:crossAx val="207975936"/>
        <c:crosses val="autoZero"/>
        <c:auto val="1"/>
        <c:lblAlgn val="ctr"/>
        <c:lblOffset val="100"/>
        <c:tickLblSkip val="1"/>
        <c:noMultiLvlLbl val="0"/>
      </c:catAx>
      <c:valAx>
        <c:axId val="207975936"/>
        <c:scaling>
          <c:orientation val="minMax"/>
          <c:min val="90000000"/>
        </c:scaling>
        <c:delete val="0"/>
        <c:axPos val="l"/>
        <c:majorGridlines/>
        <c:numFmt formatCode="#,##0" sourceLinked="1"/>
        <c:majorTickMark val="out"/>
        <c:minorTickMark val="none"/>
        <c:tickLblPos val="nextTo"/>
        <c:crossAx val="207974784"/>
        <c:crosses val="autoZero"/>
        <c:crossBetween val="midCat"/>
      </c:valAx>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a:t>All Funds</a:t>
            </a:r>
          </a:p>
        </c:rich>
      </c:tx>
      <c:layout>
        <c:manualLayout>
          <c:xMode val="edge"/>
          <c:yMode val="edge"/>
          <c:x val="0.41633506291287398"/>
          <c:y val="0"/>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6177228708480401"/>
          <c:y val="0.25332527564979901"/>
          <c:w val="0.77165263824780606"/>
          <c:h val="0.69336058726293404"/>
        </c:manualLayout>
      </c:layout>
      <c:pie3DChart>
        <c:varyColors val="1"/>
        <c:ser>
          <c:idx val="0"/>
          <c:order val="0"/>
          <c:dLbls>
            <c:dLbl>
              <c:idx val="0"/>
              <c:layout>
                <c:manualLayout>
                  <c:x val="0"/>
                  <c:y val="-0.10476498906821143"/>
                </c:manualLayout>
              </c:layout>
              <c:spPr>
                <a:noFill/>
                <a:ln>
                  <a:noFill/>
                </a:ln>
                <a:effectLst/>
              </c:spPr>
              <c:txPr>
                <a:bodyPr/>
                <a:lstStyle/>
                <a:p>
                  <a:pPr>
                    <a:defRPr sz="1400" b="1">
                      <a:solidFill>
                        <a:srgbClr val="FF0000"/>
                      </a:solidFill>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6.41379310344829E-3"/>
                  <c:y val="0.101527286515822"/>
                </c:manualLayout>
              </c:layout>
              <c:spPr>
                <a:noFill/>
                <a:ln>
                  <a:noFill/>
                </a:ln>
                <a:effectLst/>
              </c:spPr>
              <c:txPr>
                <a:bodyPr/>
                <a:lstStyle/>
                <a:p>
                  <a:pPr>
                    <a:defRPr sz="1600" b="1">
                      <a:solidFill>
                        <a:srgbClr val="FF0000"/>
                      </a:solidFill>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3626101909675101"/>
                  <c:y val="9.8720131766824995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4.6922798443298098E-3"/>
                  <c:y val="-1.9110929418247101E-3"/>
                </c:manualLayout>
              </c:layou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1.35071047153589E-3"/>
                  <c:y val="-2.4466919061753301E-3"/>
                </c:manualLayout>
              </c:layout>
              <c:showLegendKey val="0"/>
              <c:showVal val="0"/>
              <c:showCatName val="1"/>
              <c:showSerName val="0"/>
              <c:showPercent val="1"/>
              <c:showBubbleSize val="0"/>
              <c:extLst>
                <c:ext xmlns:c15="http://schemas.microsoft.com/office/drawing/2012/chart" uri="{CE6537A1-D6FC-4f65-9D91-7224C49458BB}">
                  <c15:layout/>
                </c:ext>
              </c:extLst>
            </c:dLbl>
            <c:dLbl>
              <c:idx val="5"/>
              <c:delete val="1"/>
              <c:extLst>
                <c:ext xmlns:c15="http://schemas.microsoft.com/office/drawing/2012/chart" uri="{CE6537A1-D6FC-4f65-9D91-7224C49458BB}"/>
              </c:extLst>
            </c:dLbl>
            <c:dLbl>
              <c:idx val="8"/>
              <c:layout>
                <c:manualLayout>
                  <c:x val="-6.5387455878360104E-2"/>
                  <c:y val="-3.9383113228228003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9"/>
              <c:layout>
                <c:manualLayout>
                  <c:x val="-3.5543940628111198E-2"/>
                  <c:y val="-0.156527375387332"/>
                </c:manualLayout>
              </c:layout>
              <c:tx>
                <c:rich>
                  <a:bodyPr/>
                  <a:lstStyle/>
                  <a:p>
                    <a:r>
                      <a:rPr lang="en-US"/>
                      <a:t>   Student Unions
&lt;1%</a:t>
                    </a:r>
                  </a:p>
                </c:rich>
              </c:tx>
              <c:showLegendKey val="0"/>
              <c:showVal val="0"/>
              <c:showCatName val="1"/>
              <c:showSerName val="0"/>
              <c:showPercent val="1"/>
              <c:showBubbleSize val="0"/>
              <c:extLst>
                <c:ext xmlns:c15="http://schemas.microsoft.com/office/drawing/2012/chart" uri="{CE6537A1-D6FC-4f65-9D91-7224C49458BB}">
                  <c15:layout/>
                </c:ext>
              </c:extLst>
            </c:dLbl>
            <c:dLbl>
              <c:idx val="10"/>
              <c:layout>
                <c:manualLayout>
                  <c:x val="1.27097474884605E-2"/>
                  <c:y val="-0.28602406640479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1"/>
              <c:layout>
                <c:manualLayout>
                  <c:x val="2.0674269164630301E-2"/>
                  <c:y val="-5.2314036366221797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2"/>
              <c:layout>
                <c:manualLayout>
                  <c:x val="2.32364919902254E-2"/>
                  <c:y val="-0.13262615310783701"/>
                </c:manualLayout>
              </c:layout>
              <c:showLegendKey val="0"/>
              <c:showVal val="0"/>
              <c:showCatName val="1"/>
              <c:showSerName val="0"/>
              <c:showPercent val="1"/>
              <c:showBubbleSize val="0"/>
              <c:extLst>
                <c:ext xmlns:c15="http://schemas.microsoft.com/office/drawing/2012/chart" uri="{CE6537A1-D6FC-4f65-9D91-7224C49458BB}">
                  <c15:layout/>
                </c:ext>
              </c:extLst>
            </c:dLbl>
            <c:dLbl>
              <c:idx val="13"/>
              <c:layout>
                <c:manualLayout>
                  <c:x val="0.14153344194044701"/>
                  <c:y val="-2.74461290532814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4"/>
              <c:layout>
                <c:manualLayout>
                  <c:x val="0.32117874920807399"/>
                  <c:y val="-8.7329411137377494E-2"/>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'KUMC FY15 Funding Source'!$N$33:$N$47</c:f>
              <c:strCache>
                <c:ptCount val="15"/>
                <c:pt idx="0">
                  <c:v>State Appropriations</c:v>
                </c:pt>
                <c:pt idx="1">
                  <c:v>Tuition</c:v>
                </c:pt>
                <c:pt idx="2">
                  <c:v>Other General Use</c:v>
                </c:pt>
                <c:pt idx="3">
                  <c:v>Grants and Contracts</c:v>
                </c:pt>
                <c:pt idx="4">
                  <c:v>Sales and Servics of Educational Departments</c:v>
                </c:pt>
                <c:pt idx="5">
                  <c:v>Auxiliary Enterprises:</c:v>
                </c:pt>
                <c:pt idx="6">
                  <c:v>   Housing</c:v>
                </c:pt>
                <c:pt idx="7">
                  <c:v>   Athletics</c:v>
                </c:pt>
                <c:pt idx="8">
                  <c:v>   Parking and Transit</c:v>
                </c:pt>
                <c:pt idx="9">
                  <c:v>   Student Unions</c:v>
                </c:pt>
                <c:pt idx="10">
                  <c:v>   Other Auxiliary Enterprises</c:v>
                </c:pt>
                <c:pt idx="11">
                  <c:v>Gifts</c:v>
                </c:pt>
                <c:pt idx="12">
                  <c:v>Local Appropriations</c:v>
                </c:pt>
                <c:pt idx="13">
                  <c:v>Capital Appropriations (EBF)</c:v>
                </c:pt>
                <c:pt idx="14">
                  <c:v>Other Revenue</c:v>
                </c:pt>
              </c:strCache>
            </c:strRef>
          </c:cat>
          <c:val>
            <c:numRef>
              <c:f>'KUMC FY15 Funding Source'!$S$33:$S$47</c:f>
              <c:numCache>
                <c:formatCode>_(* #,##0_);_(* \(#,##0\);_(* "-"??_);_(@_)</c:formatCode>
                <c:ptCount val="15"/>
                <c:pt idx="0" formatCode="_(&quot;$&quot;* #,##0_);_(&quot;$&quot;* \(#,##0\);_(&quot;$&quot;* &quot;-&quot;??_);_(@_)">
                  <c:v>110047750</c:v>
                </c:pt>
                <c:pt idx="1">
                  <c:v>40796100</c:v>
                </c:pt>
                <c:pt idx="2">
                  <c:v>2900000</c:v>
                </c:pt>
                <c:pt idx="3">
                  <c:v>111829950</c:v>
                </c:pt>
                <c:pt idx="4">
                  <c:v>41396491</c:v>
                </c:pt>
                <c:pt idx="5">
                  <c:v>0</c:v>
                </c:pt>
                <c:pt idx="8">
                  <c:v>4648790</c:v>
                </c:pt>
                <c:pt idx="9">
                  <c:v>296680</c:v>
                </c:pt>
                <c:pt idx="10">
                  <c:v>2350000</c:v>
                </c:pt>
                <c:pt idx="11">
                  <c:v>31326195</c:v>
                </c:pt>
                <c:pt idx="12">
                  <c:v>5100000</c:v>
                </c:pt>
                <c:pt idx="13">
                  <c:v>3938000</c:v>
                </c:pt>
                <c:pt idx="14">
                  <c:v>23189259</c:v>
                </c:pt>
              </c:numCache>
            </c:numRef>
          </c:val>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40"/>
      <c:depthPercent val="110"/>
      <c:rAngAx val="0"/>
      <c:perspective val="30"/>
    </c:view3D>
    <c:floor>
      <c:thickness val="0"/>
    </c:floor>
    <c:sideWall>
      <c:thickness val="0"/>
    </c:sideWall>
    <c:backWall>
      <c:thickness val="0"/>
    </c:backWall>
    <c:plotArea>
      <c:layout/>
      <c:bar3DChart>
        <c:barDir val="col"/>
        <c:grouping val="stacked"/>
        <c:varyColors val="0"/>
        <c:ser>
          <c:idx val="0"/>
          <c:order val="0"/>
          <c:spPr>
            <a:solidFill>
              <a:srgbClr val="00589A"/>
            </a:solidFill>
            <a:ln>
              <a:solidFill>
                <a:srgbClr val="002060"/>
              </a:solidFill>
            </a:ln>
          </c:spPr>
          <c:invertIfNegative val="0"/>
          <c:val>
            <c:numRef>
              <c:f>Sheet1!$A$1:$D$1</c:f>
              <c:numCache>
                <c:formatCode>General</c:formatCode>
                <c:ptCount val="4"/>
                <c:pt idx="0">
                  <c:v>175</c:v>
                </c:pt>
                <c:pt idx="1">
                  <c:v>175</c:v>
                </c:pt>
                <c:pt idx="2">
                  <c:v>175</c:v>
                </c:pt>
                <c:pt idx="3">
                  <c:v>200</c:v>
                </c:pt>
              </c:numCache>
            </c:numRef>
          </c:val>
        </c:ser>
        <c:ser>
          <c:idx val="1"/>
          <c:order val="1"/>
          <c:spPr>
            <a:solidFill>
              <a:srgbClr val="EA0000"/>
            </a:solidFill>
          </c:spPr>
          <c:invertIfNegative val="0"/>
          <c:val>
            <c:numRef>
              <c:f>Sheet1!$A$2:$D$2</c:f>
              <c:numCache>
                <c:formatCode>General</c:formatCode>
                <c:ptCount val="4"/>
                <c:pt idx="1">
                  <c:v>8</c:v>
                </c:pt>
                <c:pt idx="2">
                  <c:v>28</c:v>
                </c:pt>
                <c:pt idx="3">
                  <c:v>56</c:v>
                </c:pt>
              </c:numCache>
            </c:numRef>
          </c:val>
        </c:ser>
        <c:ser>
          <c:idx val="2"/>
          <c:order val="2"/>
          <c:spPr>
            <a:solidFill>
              <a:srgbClr val="FFFF66"/>
            </a:solidFill>
          </c:spPr>
          <c:invertIfNegative val="0"/>
          <c:val>
            <c:numRef>
              <c:f>Sheet1!$A$3:$D$3</c:f>
              <c:numCache>
                <c:formatCode>General</c:formatCode>
                <c:ptCount val="4"/>
                <c:pt idx="1">
                  <c:v>8</c:v>
                </c:pt>
                <c:pt idx="2">
                  <c:v>8</c:v>
                </c:pt>
                <c:pt idx="3">
                  <c:v>8</c:v>
                </c:pt>
              </c:numCache>
            </c:numRef>
          </c:val>
        </c:ser>
        <c:dLbls>
          <c:showLegendKey val="0"/>
          <c:showVal val="0"/>
          <c:showCatName val="0"/>
          <c:showSerName val="0"/>
          <c:showPercent val="0"/>
          <c:showBubbleSize val="0"/>
        </c:dLbls>
        <c:gapWidth val="150"/>
        <c:shape val="box"/>
        <c:axId val="187943936"/>
        <c:axId val="191369984"/>
        <c:axId val="0"/>
      </c:bar3DChart>
      <c:catAx>
        <c:axId val="187943936"/>
        <c:scaling>
          <c:orientation val="minMax"/>
        </c:scaling>
        <c:delete val="1"/>
        <c:axPos val="b"/>
        <c:majorTickMark val="out"/>
        <c:minorTickMark val="none"/>
        <c:tickLblPos val="none"/>
        <c:crossAx val="191369984"/>
        <c:crosses val="autoZero"/>
        <c:auto val="1"/>
        <c:lblAlgn val="ctr"/>
        <c:lblOffset val="100"/>
        <c:noMultiLvlLbl val="0"/>
      </c:catAx>
      <c:valAx>
        <c:axId val="191369984"/>
        <c:scaling>
          <c:orientation val="minMax"/>
        </c:scaling>
        <c:delete val="0"/>
        <c:axPos val="l"/>
        <c:majorGridlines/>
        <c:numFmt formatCode="General" sourceLinked="1"/>
        <c:majorTickMark val="out"/>
        <c:minorTickMark val="none"/>
        <c:tickLblPos val="nextTo"/>
        <c:crossAx val="187943936"/>
        <c:crosses val="autoZero"/>
        <c:crossBetween val="between"/>
      </c:valAx>
    </c:plotArea>
    <c:plotVisOnly val="1"/>
    <c:dispBlanksAs val="gap"/>
    <c:showDLblsOverMax val="0"/>
  </c:chart>
  <c:spPr>
    <a:scene3d>
      <a:camera prst="orthographicFront"/>
      <a:lightRig rig="threePt" dir="t"/>
    </a:scene3d>
    <a:sp3d>
      <a:bevelT/>
    </a:sp3d>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40"/>
      <c:rAngAx val="0"/>
      <c:perspective val="0"/>
    </c:view3D>
    <c:floor>
      <c:thickness val="0"/>
    </c:floor>
    <c:sideWall>
      <c:thickness val="0"/>
    </c:sideWall>
    <c:backWall>
      <c:thickness val="0"/>
    </c:backWall>
    <c:plotArea>
      <c:layout/>
      <c:pie3DChart>
        <c:varyColors val="1"/>
        <c:ser>
          <c:idx val="0"/>
          <c:order val="0"/>
          <c:tx>
            <c:strRef>
              <c:f>Sheet1!$B$1</c:f>
              <c:strCache>
                <c:ptCount val="1"/>
                <c:pt idx="0">
                  <c:v>Millions</c:v>
                </c:pt>
              </c:strCache>
            </c:strRef>
          </c:tx>
          <c:dLbls>
            <c:dLbl>
              <c:idx val="1"/>
              <c:layout>
                <c:manualLayout>
                  <c:x val="6.2182366093127245E-2"/>
                  <c:y val="7.4365450405587327E-2"/>
                </c:manualLayout>
              </c:layout>
              <c:tx>
                <c:rich>
                  <a:bodyPr/>
                  <a:lstStyle/>
                  <a:p>
                    <a:pPr>
                      <a:defRPr sz="2000"/>
                    </a:pPr>
                    <a:r>
                      <a:rPr lang="en-US" sz="2000" b="1">
                        <a:solidFill>
                          <a:srgbClr val="FF0000"/>
                        </a:solidFill>
                      </a:rPr>
                      <a:t>State </a:t>
                    </a:r>
                    <a:r>
                      <a:rPr lang="en-US" sz="2000" b="1" smtClean="0">
                        <a:solidFill>
                          <a:srgbClr val="FF0000"/>
                        </a:solidFill>
                      </a:rPr>
                      <a:t>Appropriation</a:t>
                    </a:r>
                  </a:p>
                  <a:p>
                    <a:pPr>
                      <a:defRPr sz="2000"/>
                    </a:pPr>
                    <a:r>
                      <a:rPr lang="en-US" sz="2000" b="1" smtClean="0">
                        <a:solidFill>
                          <a:srgbClr val="FF0000"/>
                        </a:solidFill>
                      </a:rPr>
                      <a:t>16%</a:t>
                    </a:r>
                    <a:endParaRPr lang="en-US" sz="2000" b="1">
                      <a:solidFill>
                        <a:srgbClr val="FF0000"/>
                      </a:solidFill>
                    </a:endParaRPr>
                  </a:p>
                </c:rich>
              </c:tx>
              <c:spPr/>
              <c:showLegendKey val="0"/>
              <c:showVal val="0"/>
              <c:showCatName val="1"/>
              <c:showSerName val="0"/>
              <c:showPercent val="0"/>
              <c:showBubbleSize val="0"/>
            </c:dLbl>
            <c:dLbl>
              <c:idx val="3"/>
              <c:layout>
                <c:manualLayout>
                  <c:x val="0.16479512977544475"/>
                  <c:y val="-1.936185934871805E-2"/>
                </c:manualLayout>
              </c:layout>
              <c:tx>
                <c:rich>
                  <a:bodyPr/>
                  <a:lstStyle/>
                  <a:p>
                    <a:pPr>
                      <a:defRPr sz="2800">
                        <a:solidFill>
                          <a:srgbClr val="FF0000"/>
                        </a:solidFill>
                      </a:defRPr>
                    </a:pPr>
                    <a:r>
                      <a:rPr lang="en-US" sz="2800" dirty="0" smtClean="0">
                        <a:solidFill>
                          <a:srgbClr val="FF0000"/>
                        </a:solidFill>
                      </a:rPr>
                      <a:t>Tuition</a:t>
                    </a:r>
                  </a:p>
                  <a:p>
                    <a:pPr>
                      <a:defRPr sz="2800">
                        <a:solidFill>
                          <a:srgbClr val="FF0000"/>
                        </a:solidFill>
                      </a:defRPr>
                    </a:pPr>
                    <a:r>
                      <a:rPr lang="en-US" sz="2800" dirty="0" smtClean="0">
                        <a:solidFill>
                          <a:srgbClr val="FF0000"/>
                        </a:solidFill>
                      </a:rPr>
                      <a:t>5.2%</a:t>
                    </a:r>
                    <a:endParaRPr lang="en-US" sz="2800" dirty="0">
                      <a:solidFill>
                        <a:srgbClr val="FF0000"/>
                      </a:solidFill>
                    </a:endParaRPr>
                  </a:p>
                </c:rich>
              </c:tx>
              <c:spPr/>
              <c:showLegendKey val="0"/>
              <c:showVal val="0"/>
              <c:showCatName val="1"/>
              <c:showSerName val="0"/>
              <c:showPercent val="0"/>
              <c:showBubbleSize val="0"/>
            </c:dLbl>
            <c:dLbl>
              <c:idx val="12"/>
              <c:layout>
                <c:manualLayout>
                  <c:x val="-1.0169996111597161E-2"/>
                  <c:y val="-1.5956729060200209E-2"/>
                </c:manualLayout>
              </c:layout>
              <c:tx>
                <c:rich>
                  <a:bodyPr/>
                  <a:lstStyle/>
                  <a:p>
                    <a:pPr>
                      <a:defRPr sz="3600" b="1">
                        <a:solidFill>
                          <a:srgbClr val="FF0000"/>
                        </a:solidFill>
                      </a:defRPr>
                    </a:pPr>
                    <a:r>
                      <a:rPr lang="en-US" sz="3600" b="1" smtClean="0">
                        <a:solidFill>
                          <a:srgbClr val="FF0000"/>
                        </a:solidFill>
                      </a:rPr>
                      <a:t>UKP</a:t>
                    </a:r>
                  </a:p>
                  <a:p>
                    <a:pPr>
                      <a:defRPr sz="3600" b="1">
                        <a:solidFill>
                          <a:srgbClr val="FF0000"/>
                        </a:solidFill>
                      </a:defRPr>
                    </a:pPr>
                    <a:r>
                      <a:rPr lang="en-US" sz="3600" b="1" smtClean="0">
                        <a:solidFill>
                          <a:srgbClr val="FF0000"/>
                        </a:solidFill>
                      </a:rPr>
                      <a:t>46%</a:t>
                    </a:r>
                    <a:endParaRPr lang="en-US" sz="3600" b="1">
                      <a:solidFill>
                        <a:srgbClr val="FF0000"/>
                      </a:solidFill>
                    </a:endParaRPr>
                  </a:p>
                </c:rich>
              </c:tx>
              <c:spPr/>
              <c:showLegendKey val="0"/>
              <c:showVal val="0"/>
              <c:showCatName val="1"/>
              <c:showSerName val="0"/>
              <c:showPercent val="0"/>
              <c:showBubbleSize val="0"/>
            </c:dLbl>
            <c:showLegendKey val="0"/>
            <c:showVal val="0"/>
            <c:showCatName val="1"/>
            <c:showSerName val="0"/>
            <c:showPercent val="0"/>
            <c:showBubbleSize val="0"/>
            <c:showLeaderLines val="1"/>
          </c:dLbls>
          <c:cat>
            <c:strRef>
              <c:f>Sheet1!$A$2:$A$16</c:f>
              <c:strCache>
                <c:ptCount val="14"/>
                <c:pt idx="1">
                  <c:v>State Appropriation</c:v>
                </c:pt>
                <c:pt idx="2">
                  <c:v>Research</c:v>
                </c:pt>
                <c:pt idx="3">
                  <c:v>Tuition</c:v>
                </c:pt>
                <c:pt idx="4">
                  <c:v>General Use</c:v>
                </c:pt>
                <c:pt idx="5">
                  <c:v>Sales</c:v>
                </c:pt>
                <c:pt idx="6">
                  <c:v>Parking</c:v>
                </c:pt>
                <c:pt idx="7">
                  <c:v>Auxillary</c:v>
                </c:pt>
                <c:pt idx="8">
                  <c:v>Gifts</c:v>
                </c:pt>
                <c:pt idx="9">
                  <c:v>Local</c:v>
                </c:pt>
                <c:pt idx="10">
                  <c:v>Capitol (EBF)</c:v>
                </c:pt>
                <c:pt idx="11">
                  <c:v>Other</c:v>
                </c:pt>
                <c:pt idx="12">
                  <c:v>UKP</c:v>
                </c:pt>
                <c:pt idx="13">
                  <c:v>KUH</c:v>
                </c:pt>
              </c:strCache>
            </c:strRef>
          </c:cat>
          <c:val>
            <c:numRef>
              <c:f>Sheet1!$B$2:$B$16</c:f>
              <c:numCache>
                <c:formatCode>General</c:formatCode>
                <c:ptCount val="15"/>
                <c:pt idx="1">
                  <c:v>110.048</c:v>
                </c:pt>
                <c:pt idx="2">
                  <c:v>111.83</c:v>
                </c:pt>
                <c:pt idx="3">
                  <c:v>40.795999999999999</c:v>
                </c:pt>
                <c:pt idx="4">
                  <c:v>2.9</c:v>
                </c:pt>
                <c:pt idx="5">
                  <c:v>41.396000000000001</c:v>
                </c:pt>
                <c:pt idx="6">
                  <c:v>4.649</c:v>
                </c:pt>
                <c:pt idx="7">
                  <c:v>2.35</c:v>
                </c:pt>
                <c:pt idx="8">
                  <c:v>31.326000000000001</c:v>
                </c:pt>
                <c:pt idx="9">
                  <c:v>5.0999999999999996</c:v>
                </c:pt>
                <c:pt idx="10">
                  <c:v>3.9380000000000002</c:v>
                </c:pt>
                <c:pt idx="11">
                  <c:v>23.189</c:v>
                </c:pt>
                <c:pt idx="12">
                  <c:v>318</c:v>
                </c:pt>
              </c:numCache>
            </c:numRef>
          </c:val>
        </c:ser>
        <c:dLbls>
          <c:showLegendKey val="0"/>
          <c:showVal val="0"/>
          <c:showCatName val="0"/>
          <c:showSerName val="0"/>
          <c:showPercent val="0"/>
          <c:showBubbleSize val="0"/>
          <c:showLeaderLines val="1"/>
        </c:dLbls>
      </c:pie3DChart>
    </c:plotArea>
    <c:plotVisOnly val="1"/>
    <c:dispBlanksAs val="gap"/>
    <c:showDLblsOverMax val="0"/>
  </c:chart>
  <c:spPr>
    <a:scene3d>
      <a:camera prst="orthographicFront"/>
      <a:lightRig rig="threePt" dir="t"/>
    </a:scene3d>
  </c:spPr>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50"/>
      <c:rAngAx val="0"/>
      <c:perspective val="30"/>
    </c:view3D>
    <c:floor>
      <c:thickness val="0"/>
    </c:floor>
    <c:sideWall>
      <c:thickness val="0"/>
    </c:sideWall>
    <c:backWall>
      <c:thickness val="0"/>
    </c:backWall>
    <c:plotArea>
      <c:layout/>
      <c:pie3DChart>
        <c:varyColors val="1"/>
        <c:ser>
          <c:idx val="0"/>
          <c:order val="0"/>
          <c:tx>
            <c:strRef>
              <c:f>Sheet1!$B$1</c:f>
              <c:strCache>
                <c:ptCount val="1"/>
                <c:pt idx="0">
                  <c:v>Millions</c:v>
                </c:pt>
              </c:strCache>
            </c:strRef>
          </c:tx>
          <c:dLbls>
            <c:dLbl>
              <c:idx val="1"/>
              <c:layout>
                <c:manualLayout>
                  <c:x val="-1.136397880820453E-2"/>
                  <c:y val="-7.8568914505045662E-2"/>
                </c:manualLayout>
              </c:layout>
              <c:tx>
                <c:rich>
                  <a:bodyPr/>
                  <a:lstStyle/>
                  <a:p>
                    <a:r>
                      <a:rPr lang="en-US" sz="2000" b="1" dirty="0">
                        <a:solidFill>
                          <a:srgbClr val="FF0000"/>
                        </a:solidFill>
                      </a:rPr>
                      <a:t>State </a:t>
                    </a:r>
                    <a:r>
                      <a:rPr lang="en-US" sz="2000" b="1" dirty="0" smtClean="0">
                        <a:solidFill>
                          <a:srgbClr val="FF0000"/>
                        </a:solidFill>
                      </a:rPr>
                      <a:t>Appropriation</a:t>
                    </a:r>
                  </a:p>
                  <a:p>
                    <a:r>
                      <a:rPr lang="en-US" sz="2000" b="1" dirty="0" smtClean="0">
                        <a:solidFill>
                          <a:srgbClr val="FF0000"/>
                        </a:solidFill>
                      </a:rPr>
                      <a:t>5%</a:t>
                    </a:r>
                    <a:endParaRPr lang="en-US" sz="2000" b="1" dirty="0">
                      <a:solidFill>
                        <a:srgbClr val="FF0000"/>
                      </a:solidFill>
                    </a:endParaRPr>
                  </a:p>
                </c:rich>
              </c:tx>
              <c:showLegendKey val="0"/>
              <c:showVal val="0"/>
              <c:showCatName val="1"/>
              <c:showSerName val="0"/>
              <c:showPercent val="0"/>
              <c:showBubbleSize val="0"/>
            </c:dLbl>
            <c:dLbl>
              <c:idx val="3"/>
              <c:layout>
                <c:manualLayout>
                  <c:x val="1.7448964712744239E-2"/>
                  <c:y val="-0.23633511807321447"/>
                </c:manualLayout>
              </c:layout>
              <c:tx>
                <c:rich>
                  <a:bodyPr/>
                  <a:lstStyle/>
                  <a:p>
                    <a:pPr>
                      <a:defRPr sz="2000" b="1">
                        <a:solidFill>
                          <a:srgbClr val="FF0000"/>
                        </a:solidFill>
                      </a:defRPr>
                    </a:pPr>
                    <a:r>
                      <a:rPr lang="en-US" sz="2000" b="1" dirty="0" smtClean="0">
                        <a:solidFill>
                          <a:srgbClr val="FF0000"/>
                        </a:solidFill>
                      </a:rPr>
                      <a:t>Tuition</a:t>
                    </a:r>
                  </a:p>
                  <a:p>
                    <a:pPr>
                      <a:defRPr sz="2000" b="1">
                        <a:solidFill>
                          <a:srgbClr val="FF0000"/>
                        </a:solidFill>
                      </a:defRPr>
                    </a:pPr>
                    <a:r>
                      <a:rPr lang="en-US" sz="2000" b="1" dirty="0" smtClean="0">
                        <a:solidFill>
                          <a:srgbClr val="FF0000"/>
                        </a:solidFill>
                      </a:rPr>
                      <a:t>1.9%</a:t>
                    </a:r>
                    <a:endParaRPr lang="en-US" sz="2000" b="1" dirty="0">
                      <a:solidFill>
                        <a:srgbClr val="FF0000"/>
                      </a:solidFill>
                    </a:endParaRPr>
                  </a:p>
                </c:rich>
              </c:tx>
              <c:spPr/>
              <c:showLegendKey val="0"/>
              <c:showVal val="0"/>
              <c:showCatName val="1"/>
              <c:showSerName val="0"/>
              <c:showPercent val="0"/>
              <c:showBubbleSize val="0"/>
            </c:dLbl>
            <c:dLbl>
              <c:idx val="7"/>
              <c:layout>
                <c:manualLayout>
                  <c:x val="1.8752612520657141E-2"/>
                  <c:y val="-4.8268622611364699E-2"/>
                </c:manualLayout>
              </c:layout>
              <c:showLegendKey val="0"/>
              <c:showVal val="0"/>
              <c:showCatName val="1"/>
              <c:showSerName val="0"/>
              <c:showPercent val="0"/>
              <c:showBubbleSize val="0"/>
            </c:dLbl>
            <c:dLbl>
              <c:idx val="12"/>
              <c:layout>
                <c:manualLayout>
                  <c:x val="-5.635146301156687E-3"/>
                  <c:y val="7.669881525765887E-2"/>
                </c:manualLayout>
              </c:layout>
              <c:tx>
                <c:rich>
                  <a:bodyPr/>
                  <a:lstStyle/>
                  <a:p>
                    <a:pPr>
                      <a:defRPr sz="2000" b="1">
                        <a:solidFill>
                          <a:srgbClr val="FF0000"/>
                        </a:solidFill>
                      </a:defRPr>
                    </a:pPr>
                    <a:r>
                      <a:rPr lang="en-US" sz="2000" b="1" dirty="0" smtClean="0">
                        <a:solidFill>
                          <a:srgbClr val="FF0000"/>
                        </a:solidFill>
                      </a:rPr>
                      <a:t>UKP</a:t>
                    </a:r>
                  </a:p>
                  <a:p>
                    <a:pPr>
                      <a:defRPr sz="2000" b="1">
                        <a:solidFill>
                          <a:srgbClr val="FF0000"/>
                        </a:solidFill>
                      </a:defRPr>
                    </a:pPr>
                    <a:r>
                      <a:rPr lang="en-US" sz="2000" b="1" dirty="0" smtClean="0">
                        <a:solidFill>
                          <a:srgbClr val="FF0000"/>
                        </a:solidFill>
                      </a:rPr>
                      <a:t>15%</a:t>
                    </a:r>
                    <a:endParaRPr lang="en-US" sz="2000" b="1" dirty="0">
                      <a:solidFill>
                        <a:srgbClr val="FF0000"/>
                      </a:solidFill>
                    </a:endParaRPr>
                  </a:p>
                </c:rich>
              </c:tx>
              <c:spPr/>
              <c:showLegendKey val="0"/>
              <c:showVal val="0"/>
              <c:showCatName val="1"/>
              <c:showSerName val="0"/>
              <c:showPercent val="0"/>
              <c:showBubbleSize val="0"/>
            </c:dLbl>
            <c:dLbl>
              <c:idx val="13"/>
              <c:layout>
                <c:manualLayout>
                  <c:x val="-8.5737945951200545E-2"/>
                  <c:y val="1.2959010049353032E-2"/>
                </c:manualLayout>
              </c:layout>
              <c:tx>
                <c:rich>
                  <a:bodyPr/>
                  <a:lstStyle/>
                  <a:p>
                    <a:pPr>
                      <a:defRPr sz="2000" b="1">
                        <a:solidFill>
                          <a:srgbClr val="FF0000"/>
                        </a:solidFill>
                      </a:defRPr>
                    </a:pPr>
                    <a:r>
                      <a:rPr lang="en-US" sz="2000" b="1" smtClean="0">
                        <a:solidFill>
                          <a:srgbClr val="FF0000"/>
                        </a:solidFill>
                      </a:rPr>
                      <a:t>KUH</a:t>
                    </a:r>
                  </a:p>
                  <a:p>
                    <a:pPr>
                      <a:defRPr sz="2000" b="1">
                        <a:solidFill>
                          <a:srgbClr val="FF0000"/>
                        </a:solidFill>
                      </a:defRPr>
                    </a:pPr>
                    <a:r>
                      <a:rPr lang="en-US" sz="2000" b="1" smtClean="0">
                        <a:solidFill>
                          <a:srgbClr val="FF0000"/>
                        </a:solidFill>
                      </a:rPr>
                      <a:t>67%</a:t>
                    </a:r>
                    <a:endParaRPr lang="en-US" sz="2000" b="1">
                      <a:solidFill>
                        <a:srgbClr val="FF0000"/>
                      </a:solidFill>
                    </a:endParaRPr>
                  </a:p>
                </c:rich>
              </c:tx>
              <c:spPr/>
              <c:showLegendKey val="0"/>
              <c:showVal val="0"/>
              <c:showCatName val="1"/>
              <c:showSerName val="0"/>
              <c:showPercent val="0"/>
              <c:showBubbleSize val="0"/>
            </c:dLbl>
            <c:showLegendKey val="0"/>
            <c:showVal val="0"/>
            <c:showCatName val="1"/>
            <c:showSerName val="0"/>
            <c:showPercent val="0"/>
            <c:showBubbleSize val="0"/>
            <c:showLeaderLines val="1"/>
          </c:dLbls>
          <c:cat>
            <c:strRef>
              <c:f>Sheet1!$A$2:$A$16</c:f>
              <c:strCache>
                <c:ptCount val="14"/>
                <c:pt idx="1">
                  <c:v>State Appropriation</c:v>
                </c:pt>
                <c:pt idx="2">
                  <c:v>Research</c:v>
                </c:pt>
                <c:pt idx="3">
                  <c:v>Tuition</c:v>
                </c:pt>
                <c:pt idx="4">
                  <c:v>General Use</c:v>
                </c:pt>
                <c:pt idx="5">
                  <c:v>Sales</c:v>
                </c:pt>
                <c:pt idx="6">
                  <c:v>Parking</c:v>
                </c:pt>
                <c:pt idx="7">
                  <c:v>Auxillary</c:v>
                </c:pt>
                <c:pt idx="8">
                  <c:v>Gifts</c:v>
                </c:pt>
                <c:pt idx="9">
                  <c:v>Local</c:v>
                </c:pt>
                <c:pt idx="10">
                  <c:v>Capitol (EBF)</c:v>
                </c:pt>
                <c:pt idx="11">
                  <c:v>Other</c:v>
                </c:pt>
                <c:pt idx="12">
                  <c:v>UKP</c:v>
                </c:pt>
                <c:pt idx="13">
                  <c:v>KUH</c:v>
                </c:pt>
              </c:strCache>
            </c:strRef>
          </c:cat>
          <c:val>
            <c:numRef>
              <c:f>Sheet1!$B$2:$B$16</c:f>
              <c:numCache>
                <c:formatCode>General</c:formatCode>
                <c:ptCount val="15"/>
                <c:pt idx="1">
                  <c:v>110.048</c:v>
                </c:pt>
                <c:pt idx="2">
                  <c:v>111.83</c:v>
                </c:pt>
                <c:pt idx="3">
                  <c:v>40.795999999999999</c:v>
                </c:pt>
                <c:pt idx="4">
                  <c:v>2.9</c:v>
                </c:pt>
                <c:pt idx="5">
                  <c:v>41.396000000000001</c:v>
                </c:pt>
                <c:pt idx="6">
                  <c:v>4.649</c:v>
                </c:pt>
                <c:pt idx="7">
                  <c:v>2.35</c:v>
                </c:pt>
                <c:pt idx="8">
                  <c:v>31.326000000000001</c:v>
                </c:pt>
                <c:pt idx="9">
                  <c:v>5.0999999999999996</c:v>
                </c:pt>
                <c:pt idx="10">
                  <c:v>3.9380000000000002</c:v>
                </c:pt>
                <c:pt idx="11">
                  <c:v>23.189</c:v>
                </c:pt>
                <c:pt idx="12">
                  <c:v>318</c:v>
                </c:pt>
                <c:pt idx="13">
                  <c:v>1400</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43307086614177"/>
          <c:y val="5.1400554097404488E-2"/>
          <c:w val="0.75713626421697278"/>
          <c:h val="0.7641353164187813"/>
        </c:manualLayout>
      </c:layout>
      <c:lineChart>
        <c:grouping val="standard"/>
        <c:varyColors val="0"/>
        <c:ser>
          <c:idx val="0"/>
          <c:order val="0"/>
          <c:spPr>
            <a:ln w="6350" cap="sq">
              <a:solidFill>
                <a:schemeClr val="tx1"/>
              </a:solidFill>
            </a:ln>
          </c:spPr>
          <c:marker>
            <c:spPr>
              <a:ln w="6350" cap="sq">
                <a:solidFill>
                  <a:schemeClr val="tx1"/>
                </a:solidFill>
                <a:prstDash val="sysDash"/>
              </a:ln>
            </c:spPr>
          </c:marker>
          <c:cat>
            <c:strRef>
              <c:f>Sheet1!$A$1:$Q$1</c:f>
              <c:strCache>
                <c:ptCount val="16"/>
                <c:pt idx="0">
                  <c:v>FY1999</c:v>
                </c:pt>
                <c:pt idx="1">
                  <c:v>FY2000</c:v>
                </c:pt>
                <c:pt idx="2">
                  <c:v>FY2001</c:v>
                </c:pt>
                <c:pt idx="3">
                  <c:v>FY2002</c:v>
                </c:pt>
                <c:pt idx="4">
                  <c:v>FY2003</c:v>
                </c:pt>
                <c:pt idx="5">
                  <c:v>FY2004</c:v>
                </c:pt>
                <c:pt idx="6">
                  <c:v>FY2005</c:v>
                </c:pt>
                <c:pt idx="7">
                  <c:v>FY2006</c:v>
                </c:pt>
                <c:pt idx="8">
                  <c:v>FY2007</c:v>
                </c:pt>
                <c:pt idx="9">
                  <c:v>FY2008</c:v>
                </c:pt>
                <c:pt idx="10">
                  <c:v>FY2009</c:v>
                </c:pt>
                <c:pt idx="11">
                  <c:v>FY2010</c:v>
                </c:pt>
                <c:pt idx="12">
                  <c:v>FY2011</c:v>
                </c:pt>
                <c:pt idx="13">
                  <c:v>FY2012</c:v>
                </c:pt>
                <c:pt idx="14">
                  <c:v>FY2013</c:v>
                </c:pt>
                <c:pt idx="15">
                  <c:v>FY2014</c:v>
                </c:pt>
              </c:strCache>
            </c:strRef>
          </c:cat>
          <c:val>
            <c:numRef>
              <c:f>Sheet1!$A$2:$Q$2</c:f>
              <c:numCache>
                <c:formatCode>#,##0</c:formatCode>
                <c:ptCount val="17"/>
                <c:pt idx="0">
                  <c:v>92183769</c:v>
                </c:pt>
                <c:pt idx="1">
                  <c:v>96490047</c:v>
                </c:pt>
                <c:pt idx="2">
                  <c:v>99565574</c:v>
                </c:pt>
                <c:pt idx="3">
                  <c:v>104001304</c:v>
                </c:pt>
                <c:pt idx="4">
                  <c:v>99421292</c:v>
                </c:pt>
                <c:pt idx="5">
                  <c:v>100402909</c:v>
                </c:pt>
                <c:pt idx="6">
                  <c:v>104102895</c:v>
                </c:pt>
                <c:pt idx="7" formatCode="0">
                  <c:v>110470368</c:v>
                </c:pt>
                <c:pt idx="8">
                  <c:v>116269631</c:v>
                </c:pt>
                <c:pt idx="9">
                  <c:v>121788435</c:v>
                </c:pt>
                <c:pt idx="10">
                  <c:v>115669135</c:v>
                </c:pt>
                <c:pt idx="11" formatCode="0">
                  <c:v>109970093</c:v>
                </c:pt>
                <c:pt idx="12">
                  <c:v>110540238</c:v>
                </c:pt>
                <c:pt idx="13">
                  <c:v>109135158</c:v>
                </c:pt>
                <c:pt idx="14">
                  <c:v>110951526</c:v>
                </c:pt>
                <c:pt idx="15">
                  <c:v>109589618</c:v>
                </c:pt>
              </c:numCache>
            </c:numRef>
          </c:val>
          <c:smooth val="0"/>
        </c:ser>
        <c:dLbls>
          <c:showLegendKey val="0"/>
          <c:showVal val="0"/>
          <c:showCatName val="0"/>
          <c:showSerName val="0"/>
          <c:showPercent val="0"/>
          <c:showBubbleSize val="0"/>
        </c:dLbls>
        <c:dropLines>
          <c:spPr>
            <a:ln w="6350">
              <a:prstDash val="dash"/>
            </a:ln>
          </c:spPr>
        </c:dropLines>
        <c:marker val="1"/>
        <c:smooth val="0"/>
        <c:axId val="202915200"/>
        <c:axId val="203564160"/>
      </c:lineChart>
      <c:catAx>
        <c:axId val="202915200"/>
        <c:scaling>
          <c:orientation val="minMax"/>
        </c:scaling>
        <c:delete val="0"/>
        <c:axPos val="b"/>
        <c:majorTickMark val="none"/>
        <c:minorTickMark val="none"/>
        <c:tickLblPos val="nextTo"/>
        <c:txPr>
          <a:bodyPr rot="-3720000"/>
          <a:lstStyle/>
          <a:p>
            <a:pPr>
              <a:defRPr/>
            </a:pPr>
            <a:endParaRPr lang="en-US"/>
          </a:p>
        </c:txPr>
        <c:crossAx val="203564160"/>
        <c:crosses val="autoZero"/>
        <c:auto val="1"/>
        <c:lblAlgn val="ctr"/>
        <c:lblOffset val="100"/>
        <c:tickLblSkip val="1"/>
        <c:noMultiLvlLbl val="0"/>
      </c:catAx>
      <c:valAx>
        <c:axId val="203564160"/>
        <c:scaling>
          <c:orientation val="minMax"/>
          <c:min val="90000000"/>
        </c:scaling>
        <c:delete val="0"/>
        <c:axPos val="l"/>
        <c:majorGridlines/>
        <c:numFmt formatCode="#,##0" sourceLinked="1"/>
        <c:majorTickMark val="out"/>
        <c:minorTickMark val="none"/>
        <c:tickLblPos val="nextTo"/>
        <c:crossAx val="202915200"/>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43307086614177"/>
          <c:y val="5.1400554097404488E-2"/>
          <c:w val="0.75713626421697278"/>
          <c:h val="0.7641353164187813"/>
        </c:manualLayout>
      </c:layout>
      <c:lineChart>
        <c:grouping val="standard"/>
        <c:varyColors val="0"/>
        <c:ser>
          <c:idx val="0"/>
          <c:order val="0"/>
          <c:spPr>
            <a:ln w="6350" cap="sq">
              <a:solidFill>
                <a:schemeClr val="tx1"/>
              </a:solidFill>
            </a:ln>
          </c:spPr>
          <c:marker>
            <c:spPr>
              <a:ln w="6350" cap="sq">
                <a:solidFill>
                  <a:schemeClr val="tx1"/>
                </a:solidFill>
                <a:prstDash val="sysDash"/>
              </a:ln>
            </c:spPr>
          </c:marker>
          <c:cat>
            <c:strRef>
              <c:f>Sheet1!$A$1:$Q$1</c:f>
              <c:strCache>
                <c:ptCount val="16"/>
                <c:pt idx="0">
                  <c:v>FY1999</c:v>
                </c:pt>
                <c:pt idx="1">
                  <c:v>FY2000</c:v>
                </c:pt>
                <c:pt idx="2">
                  <c:v>FY2001</c:v>
                </c:pt>
                <c:pt idx="3">
                  <c:v>FY2002</c:v>
                </c:pt>
                <c:pt idx="4">
                  <c:v>FY2003</c:v>
                </c:pt>
                <c:pt idx="5">
                  <c:v>FY2004</c:v>
                </c:pt>
                <c:pt idx="6">
                  <c:v>FY2005</c:v>
                </c:pt>
                <c:pt idx="7">
                  <c:v>FY2006</c:v>
                </c:pt>
                <c:pt idx="8">
                  <c:v>FY2007</c:v>
                </c:pt>
                <c:pt idx="9">
                  <c:v>FY2008</c:v>
                </c:pt>
                <c:pt idx="10">
                  <c:v>FY2009</c:v>
                </c:pt>
                <c:pt idx="11">
                  <c:v>FY2010</c:v>
                </c:pt>
                <c:pt idx="12">
                  <c:v>FY2011</c:v>
                </c:pt>
                <c:pt idx="13">
                  <c:v>FY2012</c:v>
                </c:pt>
                <c:pt idx="14">
                  <c:v>FY2013</c:v>
                </c:pt>
                <c:pt idx="15">
                  <c:v>FY2014</c:v>
                </c:pt>
              </c:strCache>
            </c:strRef>
          </c:cat>
          <c:val>
            <c:numRef>
              <c:f>Sheet1!$A$2:$Q$2</c:f>
              <c:numCache>
                <c:formatCode>#,##0</c:formatCode>
                <c:ptCount val="17"/>
                <c:pt idx="0">
                  <c:v>158139144.96298674</c:v>
                </c:pt>
                <c:pt idx="1">
                  <c:v>158969297.87045145</c:v>
                </c:pt>
                <c:pt idx="2">
                  <c:v>148979454.00536421</c:v>
                </c:pt>
                <c:pt idx="3">
                  <c:v>149414003.24107659</c:v>
                </c:pt>
                <c:pt idx="4" formatCode="0">
                  <c:v>135512356.77580231</c:v>
                </c:pt>
                <c:pt idx="5">
                  <c:v>132184960.4667659</c:v>
                </c:pt>
                <c:pt idx="6">
                  <c:v>131352149.20430255</c:v>
                </c:pt>
                <c:pt idx="7" formatCode="0">
                  <c:v>132285806.70763928</c:v>
                </c:pt>
                <c:pt idx="8">
                  <c:v>134753436.50258011</c:v>
                </c:pt>
                <c:pt idx="9">
                  <c:v>133932498.74542913</c:v>
                </c:pt>
                <c:pt idx="10">
                  <c:v>124206183.33688971</c:v>
                </c:pt>
                <c:pt idx="11" formatCode="0">
                  <c:v>116887081.65450878</c:v>
                </c:pt>
                <c:pt idx="12">
                  <c:v>115006063.36520047</c:v>
                </c:pt>
                <c:pt idx="13">
                  <c:v>111317860.86690229</c:v>
                </c:pt>
                <c:pt idx="14">
                  <c:v>110951525.95999999</c:v>
                </c:pt>
                <c:pt idx="15">
                  <c:v>109589618</c:v>
                </c:pt>
              </c:numCache>
            </c:numRef>
          </c:val>
          <c:smooth val="0"/>
        </c:ser>
        <c:dLbls>
          <c:showLegendKey val="0"/>
          <c:showVal val="0"/>
          <c:showCatName val="0"/>
          <c:showSerName val="0"/>
          <c:showPercent val="0"/>
          <c:showBubbleSize val="0"/>
        </c:dLbls>
        <c:dropLines>
          <c:spPr>
            <a:ln w="6350">
              <a:prstDash val="dash"/>
            </a:ln>
          </c:spPr>
        </c:dropLines>
        <c:marker val="1"/>
        <c:smooth val="0"/>
        <c:axId val="203586560"/>
        <c:axId val="203608832"/>
      </c:lineChart>
      <c:catAx>
        <c:axId val="203586560"/>
        <c:scaling>
          <c:orientation val="minMax"/>
        </c:scaling>
        <c:delete val="0"/>
        <c:axPos val="b"/>
        <c:majorTickMark val="none"/>
        <c:minorTickMark val="none"/>
        <c:tickLblPos val="nextTo"/>
        <c:txPr>
          <a:bodyPr rot="-3720000"/>
          <a:lstStyle/>
          <a:p>
            <a:pPr>
              <a:defRPr/>
            </a:pPr>
            <a:endParaRPr lang="en-US"/>
          </a:p>
        </c:txPr>
        <c:crossAx val="203608832"/>
        <c:crosses val="autoZero"/>
        <c:auto val="1"/>
        <c:lblAlgn val="ctr"/>
        <c:lblOffset val="100"/>
        <c:tickLblSkip val="1"/>
        <c:noMultiLvlLbl val="0"/>
      </c:catAx>
      <c:valAx>
        <c:axId val="203608832"/>
        <c:scaling>
          <c:orientation val="minMax"/>
          <c:min val="90000000"/>
        </c:scaling>
        <c:delete val="0"/>
        <c:axPos val="l"/>
        <c:majorGridlines/>
        <c:numFmt formatCode="#,##0" sourceLinked="1"/>
        <c:majorTickMark val="out"/>
        <c:minorTickMark val="none"/>
        <c:tickLblPos val="nextTo"/>
        <c:crossAx val="203586560"/>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a:t>All Funds</a:t>
            </a:r>
          </a:p>
        </c:rich>
      </c:tx>
      <c:layout>
        <c:manualLayout>
          <c:xMode val="edge"/>
          <c:yMode val="edge"/>
          <c:x val="0.41633506291287398"/>
          <c:y val="0"/>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6177228708480401"/>
          <c:y val="0.25332527564979901"/>
          <c:w val="0.77165263824780606"/>
          <c:h val="0.69336058726293404"/>
        </c:manualLayout>
      </c:layout>
      <c:pie3DChart>
        <c:varyColors val="1"/>
        <c:ser>
          <c:idx val="0"/>
          <c:order val="0"/>
          <c:dLbls>
            <c:dLbl>
              <c:idx val="0"/>
              <c:layout>
                <c:manualLayout>
                  <c:x val="0"/>
                  <c:y val="-0.10476498906821143"/>
                </c:manualLayout>
              </c:layout>
              <c:spPr>
                <a:noFill/>
                <a:ln>
                  <a:noFill/>
                </a:ln>
                <a:effectLst/>
              </c:spPr>
              <c:txPr>
                <a:bodyPr/>
                <a:lstStyle/>
                <a:p>
                  <a:pPr>
                    <a:defRPr sz="1400" b="1">
                      <a:solidFill>
                        <a:srgbClr val="FF0000"/>
                      </a:solidFill>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6.41379310344829E-3"/>
                  <c:y val="0.101527286515822"/>
                </c:manualLayout>
              </c:layout>
              <c:spPr>
                <a:noFill/>
                <a:ln>
                  <a:noFill/>
                </a:ln>
                <a:effectLst/>
              </c:spPr>
              <c:txPr>
                <a:bodyPr/>
                <a:lstStyle/>
                <a:p>
                  <a:pPr>
                    <a:defRPr sz="1600" b="1">
                      <a:solidFill>
                        <a:srgbClr val="FF0000"/>
                      </a:solidFill>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3626101909675101"/>
                  <c:y val="9.8720131766824995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4.6922798443298098E-3"/>
                  <c:y val="-1.9110929418247101E-3"/>
                </c:manualLayout>
              </c:layou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1.35071047153589E-3"/>
                  <c:y val="-2.4466919061753301E-3"/>
                </c:manualLayout>
              </c:layout>
              <c:showLegendKey val="0"/>
              <c:showVal val="0"/>
              <c:showCatName val="1"/>
              <c:showSerName val="0"/>
              <c:showPercent val="1"/>
              <c:showBubbleSize val="0"/>
              <c:extLst>
                <c:ext xmlns:c15="http://schemas.microsoft.com/office/drawing/2012/chart" uri="{CE6537A1-D6FC-4f65-9D91-7224C49458BB}">
                  <c15:layout/>
                </c:ext>
              </c:extLst>
            </c:dLbl>
            <c:dLbl>
              <c:idx val="5"/>
              <c:delete val="1"/>
              <c:extLst>
                <c:ext xmlns:c15="http://schemas.microsoft.com/office/drawing/2012/chart" uri="{CE6537A1-D6FC-4f65-9D91-7224C49458BB}"/>
              </c:extLst>
            </c:dLbl>
            <c:dLbl>
              <c:idx val="8"/>
              <c:layout>
                <c:manualLayout>
                  <c:x val="-6.5387455878360104E-2"/>
                  <c:y val="-3.9383113228228003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9"/>
              <c:layout>
                <c:manualLayout>
                  <c:x val="-3.5543940628111198E-2"/>
                  <c:y val="-0.156527375387332"/>
                </c:manualLayout>
              </c:layout>
              <c:tx>
                <c:rich>
                  <a:bodyPr/>
                  <a:lstStyle/>
                  <a:p>
                    <a:r>
                      <a:rPr lang="en-US"/>
                      <a:t>   Student Unions
&lt;1%</a:t>
                    </a:r>
                  </a:p>
                </c:rich>
              </c:tx>
              <c:showLegendKey val="0"/>
              <c:showVal val="0"/>
              <c:showCatName val="1"/>
              <c:showSerName val="0"/>
              <c:showPercent val="1"/>
              <c:showBubbleSize val="0"/>
              <c:extLst>
                <c:ext xmlns:c15="http://schemas.microsoft.com/office/drawing/2012/chart" uri="{CE6537A1-D6FC-4f65-9D91-7224C49458BB}">
                  <c15:layout/>
                </c:ext>
              </c:extLst>
            </c:dLbl>
            <c:dLbl>
              <c:idx val="10"/>
              <c:layout>
                <c:manualLayout>
                  <c:x val="1.27097474884605E-2"/>
                  <c:y val="-0.28602406640479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1"/>
              <c:layout>
                <c:manualLayout>
                  <c:x val="2.0674269164630301E-2"/>
                  <c:y val="-5.2314036366221797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2"/>
              <c:layout>
                <c:manualLayout>
                  <c:x val="2.32364919902254E-2"/>
                  <c:y val="-0.13262615310783701"/>
                </c:manualLayout>
              </c:layout>
              <c:showLegendKey val="0"/>
              <c:showVal val="0"/>
              <c:showCatName val="1"/>
              <c:showSerName val="0"/>
              <c:showPercent val="1"/>
              <c:showBubbleSize val="0"/>
              <c:extLst>
                <c:ext xmlns:c15="http://schemas.microsoft.com/office/drawing/2012/chart" uri="{CE6537A1-D6FC-4f65-9D91-7224C49458BB}">
                  <c15:layout/>
                </c:ext>
              </c:extLst>
            </c:dLbl>
            <c:dLbl>
              <c:idx val="13"/>
              <c:layout>
                <c:manualLayout>
                  <c:x val="0.14153344194044701"/>
                  <c:y val="-2.74461290532814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4"/>
              <c:layout>
                <c:manualLayout>
                  <c:x val="0.32117874920807399"/>
                  <c:y val="-8.7329411137377494E-2"/>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'KUMC FY15 Funding Source'!$N$33:$N$47</c:f>
              <c:strCache>
                <c:ptCount val="15"/>
                <c:pt idx="0">
                  <c:v>State Appropriations</c:v>
                </c:pt>
                <c:pt idx="1">
                  <c:v>Tuition</c:v>
                </c:pt>
                <c:pt idx="2">
                  <c:v>Other General Use</c:v>
                </c:pt>
                <c:pt idx="3">
                  <c:v>Grants and Contracts</c:v>
                </c:pt>
                <c:pt idx="4">
                  <c:v>Sales and Servics of Educational Departments</c:v>
                </c:pt>
                <c:pt idx="5">
                  <c:v>Auxiliary Enterprises:</c:v>
                </c:pt>
                <c:pt idx="6">
                  <c:v>   Housing</c:v>
                </c:pt>
                <c:pt idx="7">
                  <c:v>   Athletics</c:v>
                </c:pt>
                <c:pt idx="8">
                  <c:v>   Parking and Transit</c:v>
                </c:pt>
                <c:pt idx="9">
                  <c:v>   Student Unions</c:v>
                </c:pt>
                <c:pt idx="10">
                  <c:v>   Other Auxiliary Enterprises</c:v>
                </c:pt>
                <c:pt idx="11">
                  <c:v>Gifts</c:v>
                </c:pt>
                <c:pt idx="12">
                  <c:v>Local Appropriations</c:v>
                </c:pt>
                <c:pt idx="13">
                  <c:v>Capital Appropriations (EBF)</c:v>
                </c:pt>
                <c:pt idx="14">
                  <c:v>Other Revenue</c:v>
                </c:pt>
              </c:strCache>
            </c:strRef>
          </c:cat>
          <c:val>
            <c:numRef>
              <c:f>'KUMC FY15 Funding Source'!$S$33:$S$47</c:f>
              <c:numCache>
                <c:formatCode>_(* #,##0_);_(* \(#,##0\);_(* "-"??_);_(@_)</c:formatCode>
                <c:ptCount val="15"/>
                <c:pt idx="0" formatCode="_(&quot;$&quot;* #,##0_);_(&quot;$&quot;* \(#,##0\);_(&quot;$&quot;* &quot;-&quot;??_);_(@_)">
                  <c:v>110047750</c:v>
                </c:pt>
                <c:pt idx="1">
                  <c:v>40796100</c:v>
                </c:pt>
                <c:pt idx="2">
                  <c:v>2900000</c:v>
                </c:pt>
                <c:pt idx="3">
                  <c:v>111829950</c:v>
                </c:pt>
                <c:pt idx="4">
                  <c:v>41396491</c:v>
                </c:pt>
                <c:pt idx="5">
                  <c:v>0</c:v>
                </c:pt>
                <c:pt idx="8">
                  <c:v>4648790</c:v>
                </c:pt>
                <c:pt idx="9">
                  <c:v>296680</c:v>
                </c:pt>
                <c:pt idx="10">
                  <c:v>2350000</c:v>
                </c:pt>
                <c:pt idx="11">
                  <c:v>31326195</c:v>
                </c:pt>
                <c:pt idx="12">
                  <c:v>5100000</c:v>
                </c:pt>
                <c:pt idx="13">
                  <c:v>3938000</c:v>
                </c:pt>
                <c:pt idx="14">
                  <c:v>23189259</c:v>
                </c:pt>
              </c:numCache>
            </c:numRef>
          </c:val>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43307086614177"/>
          <c:y val="5.1400554097404488E-2"/>
          <c:w val="0.75713626421697278"/>
          <c:h val="0.7641353164187813"/>
        </c:manualLayout>
      </c:layout>
      <c:lineChart>
        <c:grouping val="standard"/>
        <c:varyColors val="0"/>
        <c:ser>
          <c:idx val="0"/>
          <c:order val="0"/>
          <c:spPr>
            <a:ln w="6350" cap="sq">
              <a:solidFill>
                <a:schemeClr val="tx1"/>
              </a:solidFill>
            </a:ln>
          </c:spPr>
          <c:marker>
            <c:spPr>
              <a:ln w="6350" cap="sq">
                <a:solidFill>
                  <a:schemeClr val="tx1"/>
                </a:solidFill>
                <a:prstDash val="sysDash"/>
              </a:ln>
            </c:spPr>
          </c:marker>
          <c:cat>
            <c:strRef>
              <c:f>Sheet1!$A$1:$Q$1</c:f>
              <c:strCache>
                <c:ptCount val="16"/>
                <c:pt idx="0">
                  <c:v>FY1999</c:v>
                </c:pt>
                <c:pt idx="1">
                  <c:v>FY2000</c:v>
                </c:pt>
                <c:pt idx="2">
                  <c:v>FY2001</c:v>
                </c:pt>
                <c:pt idx="3">
                  <c:v>FY2002</c:v>
                </c:pt>
                <c:pt idx="4">
                  <c:v>FY2003</c:v>
                </c:pt>
                <c:pt idx="5">
                  <c:v>FY2004</c:v>
                </c:pt>
                <c:pt idx="6">
                  <c:v>FY2005</c:v>
                </c:pt>
                <c:pt idx="7">
                  <c:v>FY2006</c:v>
                </c:pt>
                <c:pt idx="8">
                  <c:v>FY2007</c:v>
                </c:pt>
                <c:pt idx="9">
                  <c:v>FY2008</c:v>
                </c:pt>
                <c:pt idx="10">
                  <c:v>FY2009</c:v>
                </c:pt>
                <c:pt idx="11">
                  <c:v>FY2010</c:v>
                </c:pt>
                <c:pt idx="12">
                  <c:v>FY2011</c:v>
                </c:pt>
                <c:pt idx="13">
                  <c:v>FY2012</c:v>
                </c:pt>
                <c:pt idx="14">
                  <c:v>FY2013</c:v>
                </c:pt>
                <c:pt idx="15">
                  <c:v>FY2014</c:v>
                </c:pt>
              </c:strCache>
            </c:strRef>
          </c:cat>
          <c:val>
            <c:numRef>
              <c:f>Sheet1!$A$2:$Q$2</c:f>
              <c:numCache>
                <c:formatCode>#,##0</c:formatCode>
                <c:ptCount val="17"/>
                <c:pt idx="0">
                  <c:v>158139144.96298674</c:v>
                </c:pt>
                <c:pt idx="1">
                  <c:v>158969297.87045145</c:v>
                </c:pt>
                <c:pt idx="2">
                  <c:v>148979454.00536421</c:v>
                </c:pt>
                <c:pt idx="3">
                  <c:v>149414003.24107659</c:v>
                </c:pt>
                <c:pt idx="4" formatCode="0">
                  <c:v>135512356.77580231</c:v>
                </c:pt>
                <c:pt idx="5">
                  <c:v>132184960.4667659</c:v>
                </c:pt>
                <c:pt idx="6">
                  <c:v>131352149.20430255</c:v>
                </c:pt>
                <c:pt idx="7" formatCode="0">
                  <c:v>132285806.70763928</c:v>
                </c:pt>
                <c:pt idx="8">
                  <c:v>134753436.50258011</c:v>
                </c:pt>
                <c:pt idx="9">
                  <c:v>133932498.74542913</c:v>
                </c:pt>
                <c:pt idx="10">
                  <c:v>124206183.33688971</c:v>
                </c:pt>
                <c:pt idx="11" formatCode="0">
                  <c:v>116887081.65450878</c:v>
                </c:pt>
                <c:pt idx="12">
                  <c:v>115006063.36520047</c:v>
                </c:pt>
                <c:pt idx="13">
                  <c:v>111317860.86690229</c:v>
                </c:pt>
                <c:pt idx="14">
                  <c:v>110951525.95999999</c:v>
                </c:pt>
                <c:pt idx="15">
                  <c:v>109589618</c:v>
                </c:pt>
              </c:numCache>
            </c:numRef>
          </c:val>
          <c:smooth val="0"/>
        </c:ser>
        <c:dLbls>
          <c:showLegendKey val="0"/>
          <c:showVal val="0"/>
          <c:showCatName val="0"/>
          <c:showSerName val="0"/>
          <c:showPercent val="0"/>
          <c:showBubbleSize val="0"/>
        </c:dLbls>
        <c:dropLines>
          <c:spPr>
            <a:ln w="6350">
              <a:prstDash val="dash"/>
            </a:ln>
          </c:spPr>
        </c:dropLines>
        <c:marker val="1"/>
        <c:smooth val="0"/>
        <c:axId val="203275648"/>
        <c:axId val="203465856"/>
      </c:lineChart>
      <c:catAx>
        <c:axId val="203275648"/>
        <c:scaling>
          <c:orientation val="minMax"/>
        </c:scaling>
        <c:delete val="0"/>
        <c:axPos val="b"/>
        <c:majorTickMark val="none"/>
        <c:minorTickMark val="none"/>
        <c:tickLblPos val="nextTo"/>
        <c:txPr>
          <a:bodyPr rot="-3720000"/>
          <a:lstStyle/>
          <a:p>
            <a:pPr>
              <a:defRPr/>
            </a:pPr>
            <a:endParaRPr lang="en-US"/>
          </a:p>
        </c:txPr>
        <c:crossAx val="203465856"/>
        <c:crosses val="autoZero"/>
        <c:auto val="1"/>
        <c:lblAlgn val="ctr"/>
        <c:lblOffset val="100"/>
        <c:tickLblSkip val="1"/>
        <c:noMultiLvlLbl val="0"/>
      </c:catAx>
      <c:valAx>
        <c:axId val="203465856"/>
        <c:scaling>
          <c:orientation val="minMax"/>
          <c:min val="90000000"/>
        </c:scaling>
        <c:delete val="0"/>
        <c:axPos val="l"/>
        <c:majorGridlines/>
        <c:numFmt formatCode="#,##0" sourceLinked="1"/>
        <c:majorTickMark val="out"/>
        <c:minorTickMark val="none"/>
        <c:tickLblPos val="nextTo"/>
        <c:crossAx val="203275648"/>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1" i="0" baseline="0">
                <a:effectLst/>
              </a:rPr>
              <a:t>Official Fall Enrollment, 20th Day </a:t>
            </a:r>
            <a:endParaRPr lang="en-US" sz="1400">
              <a:effectLst/>
            </a:endParaRPr>
          </a:p>
          <a:p>
            <a:pPr>
              <a:defRPr/>
            </a:pPr>
            <a:r>
              <a:rPr lang="en-US" sz="1400" b="1" i="0" baseline="0">
                <a:effectLst/>
              </a:rPr>
              <a:t>KUMC, FY 1999 - 2015</a:t>
            </a:r>
            <a:endParaRPr lang="en-US" sz="1400">
              <a:effectLst/>
            </a:endParaRPr>
          </a:p>
        </c:rich>
      </c:tx>
      <c:overlay val="0"/>
    </c:title>
    <c:autoTitleDeleted val="0"/>
    <c:plotArea>
      <c:layout>
        <c:manualLayout>
          <c:layoutTarget val="inner"/>
          <c:xMode val="edge"/>
          <c:yMode val="edge"/>
          <c:x val="5.9918261965506057E-2"/>
          <c:y val="0.15947292638576918"/>
          <c:w val="0.90484293077823108"/>
          <c:h val="0.75165521544514569"/>
        </c:manualLayout>
      </c:layout>
      <c:barChart>
        <c:barDir val="col"/>
        <c:grouping val="stacked"/>
        <c:varyColors val="0"/>
        <c:ser>
          <c:idx val="2"/>
          <c:order val="0"/>
          <c:tx>
            <c:strRef>
              <c:f>Summary!$E$5</c:f>
              <c:strCache>
                <c:ptCount val="1"/>
                <c:pt idx="0">
                  <c:v>GME</c:v>
                </c:pt>
              </c:strCache>
            </c:strRef>
          </c:tx>
          <c:invertIfNegative val="0"/>
          <c:dLbls>
            <c:txPr>
              <a:bodyPr/>
              <a:lstStyle/>
              <a:p>
                <a:pPr>
                  <a:defRPr b="1"/>
                </a:pPr>
                <a:endParaRPr lang="en-US"/>
              </a:p>
            </c:txPr>
            <c:dLblPos val="ctr"/>
            <c:showLegendKey val="0"/>
            <c:showVal val="1"/>
            <c:showCatName val="0"/>
            <c:showSerName val="0"/>
            <c:showPercent val="0"/>
            <c:showBubbleSize val="0"/>
            <c:showLeaderLines val="0"/>
          </c:dLbls>
          <c:cat>
            <c:numRef>
              <c:f>Summary!$C$6:$C$22</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Summary!$E$6:$E$22</c:f>
              <c:numCache>
                <c:formatCode>0</c:formatCode>
                <c:ptCount val="17"/>
                <c:pt idx="0">
                  <c:v>635</c:v>
                </c:pt>
                <c:pt idx="1">
                  <c:v>633</c:v>
                </c:pt>
                <c:pt idx="2">
                  <c:v>647</c:v>
                </c:pt>
                <c:pt idx="3">
                  <c:v>676</c:v>
                </c:pt>
                <c:pt idx="4">
                  <c:v>650</c:v>
                </c:pt>
                <c:pt idx="5">
                  <c:v>632</c:v>
                </c:pt>
                <c:pt idx="6">
                  <c:v>682</c:v>
                </c:pt>
                <c:pt idx="7">
                  <c:v>674</c:v>
                </c:pt>
                <c:pt idx="8">
                  <c:v>689</c:v>
                </c:pt>
                <c:pt idx="9">
                  <c:v>691</c:v>
                </c:pt>
                <c:pt idx="10">
                  <c:v>737</c:v>
                </c:pt>
                <c:pt idx="11">
                  <c:v>762</c:v>
                </c:pt>
                <c:pt idx="12">
                  <c:v>766</c:v>
                </c:pt>
                <c:pt idx="13">
                  <c:v>780</c:v>
                </c:pt>
                <c:pt idx="14">
                  <c:v>802</c:v>
                </c:pt>
                <c:pt idx="15">
                  <c:v>813</c:v>
                </c:pt>
                <c:pt idx="16">
                  <c:v>797</c:v>
                </c:pt>
              </c:numCache>
            </c:numRef>
          </c:val>
        </c:ser>
        <c:ser>
          <c:idx val="3"/>
          <c:order val="1"/>
          <c:tx>
            <c:strRef>
              <c:f>Summary!$F$5</c:f>
              <c:strCache>
                <c:ptCount val="1"/>
                <c:pt idx="0">
                  <c:v>UME (M.D.)</c:v>
                </c:pt>
              </c:strCache>
            </c:strRef>
          </c:tx>
          <c:invertIfNegative val="0"/>
          <c:dLbls>
            <c:txPr>
              <a:bodyPr/>
              <a:lstStyle/>
              <a:p>
                <a:pPr>
                  <a:defRPr b="1"/>
                </a:pPr>
                <a:endParaRPr lang="en-US"/>
              </a:p>
            </c:txPr>
            <c:dLblPos val="ctr"/>
            <c:showLegendKey val="0"/>
            <c:showVal val="1"/>
            <c:showCatName val="0"/>
            <c:showSerName val="0"/>
            <c:showPercent val="0"/>
            <c:showBubbleSize val="0"/>
            <c:showLeaderLines val="0"/>
          </c:dLbls>
          <c:cat>
            <c:numRef>
              <c:f>Summary!$C$6:$C$22</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Summary!$F$6:$F$22</c:f>
              <c:numCache>
                <c:formatCode>0</c:formatCode>
                <c:ptCount val="17"/>
                <c:pt idx="0">
                  <c:v>706</c:v>
                </c:pt>
                <c:pt idx="1">
                  <c:v>696</c:v>
                </c:pt>
                <c:pt idx="2">
                  <c:v>703</c:v>
                </c:pt>
                <c:pt idx="3">
                  <c:v>712</c:v>
                </c:pt>
                <c:pt idx="4">
                  <c:v>691</c:v>
                </c:pt>
                <c:pt idx="5">
                  <c:v>705</c:v>
                </c:pt>
                <c:pt idx="6">
                  <c:v>711</c:v>
                </c:pt>
                <c:pt idx="7">
                  <c:v>705</c:v>
                </c:pt>
                <c:pt idx="8">
                  <c:v>693</c:v>
                </c:pt>
                <c:pt idx="9">
                  <c:v>698</c:v>
                </c:pt>
                <c:pt idx="10">
                  <c:v>701</c:v>
                </c:pt>
                <c:pt idx="11">
                  <c:v>706</c:v>
                </c:pt>
                <c:pt idx="12">
                  <c:v>702</c:v>
                </c:pt>
                <c:pt idx="13">
                  <c:v>726</c:v>
                </c:pt>
                <c:pt idx="14">
                  <c:v>766</c:v>
                </c:pt>
                <c:pt idx="15">
                  <c:v>817</c:v>
                </c:pt>
                <c:pt idx="16">
                  <c:v>830</c:v>
                </c:pt>
              </c:numCache>
            </c:numRef>
          </c:val>
        </c:ser>
        <c:ser>
          <c:idx val="4"/>
          <c:order val="2"/>
          <c:tx>
            <c:strRef>
              <c:f>Summary!$G$5</c:f>
              <c:strCache>
                <c:ptCount val="1"/>
                <c:pt idx="0">
                  <c:v>Graduate</c:v>
                </c:pt>
              </c:strCache>
            </c:strRef>
          </c:tx>
          <c:invertIfNegative val="0"/>
          <c:dLbls>
            <c:txPr>
              <a:bodyPr/>
              <a:lstStyle/>
              <a:p>
                <a:pPr>
                  <a:defRPr b="1"/>
                </a:pPr>
                <a:endParaRPr lang="en-US"/>
              </a:p>
            </c:txPr>
            <c:dLblPos val="ctr"/>
            <c:showLegendKey val="0"/>
            <c:showVal val="1"/>
            <c:showCatName val="0"/>
            <c:showSerName val="0"/>
            <c:showPercent val="0"/>
            <c:showBubbleSize val="0"/>
            <c:showLeaderLines val="0"/>
          </c:dLbls>
          <c:cat>
            <c:numRef>
              <c:f>Summary!$C$6:$C$22</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Summary!$G$6:$G$22</c:f>
              <c:numCache>
                <c:formatCode>0</c:formatCode>
                <c:ptCount val="17"/>
                <c:pt idx="0">
                  <c:v>623</c:v>
                </c:pt>
                <c:pt idx="1">
                  <c:v>597</c:v>
                </c:pt>
                <c:pt idx="2">
                  <c:v>559</c:v>
                </c:pt>
                <c:pt idx="3">
                  <c:v>577</c:v>
                </c:pt>
                <c:pt idx="4">
                  <c:v>615</c:v>
                </c:pt>
                <c:pt idx="5">
                  <c:v>658</c:v>
                </c:pt>
                <c:pt idx="6">
                  <c:v>718</c:v>
                </c:pt>
                <c:pt idx="7">
                  <c:v>782</c:v>
                </c:pt>
                <c:pt idx="8">
                  <c:v>875</c:v>
                </c:pt>
                <c:pt idx="9">
                  <c:v>930</c:v>
                </c:pt>
                <c:pt idx="10">
                  <c:v>1059</c:v>
                </c:pt>
                <c:pt idx="11">
                  <c:v>1096</c:v>
                </c:pt>
                <c:pt idx="12">
                  <c:v>1139</c:v>
                </c:pt>
                <c:pt idx="13">
                  <c:v>1197</c:v>
                </c:pt>
                <c:pt idx="14">
                  <c:v>1245</c:v>
                </c:pt>
                <c:pt idx="15">
                  <c:v>1138</c:v>
                </c:pt>
                <c:pt idx="16">
                  <c:v>1151</c:v>
                </c:pt>
              </c:numCache>
            </c:numRef>
          </c:val>
        </c:ser>
        <c:ser>
          <c:idx val="6"/>
          <c:order val="3"/>
          <c:tx>
            <c:v>Undergraduate</c:v>
          </c:tx>
          <c:invertIfNegative val="0"/>
          <c:dLbls>
            <c:txPr>
              <a:bodyPr/>
              <a:lstStyle/>
              <a:p>
                <a:pPr>
                  <a:defRPr b="1"/>
                </a:pPr>
                <a:endParaRPr lang="en-US"/>
              </a:p>
            </c:txPr>
            <c:dLblPos val="ctr"/>
            <c:showLegendKey val="0"/>
            <c:showVal val="1"/>
            <c:showCatName val="0"/>
            <c:showSerName val="0"/>
            <c:showPercent val="0"/>
            <c:showBubbleSize val="0"/>
            <c:showLeaderLines val="0"/>
          </c:dLbls>
          <c:cat>
            <c:numRef>
              <c:f>Summary!$C$6:$C$22</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Summary!$I$6:$I$22</c:f>
              <c:numCache>
                <c:formatCode>0</c:formatCode>
                <c:ptCount val="17"/>
                <c:pt idx="0">
                  <c:v>478</c:v>
                </c:pt>
                <c:pt idx="1">
                  <c:v>481</c:v>
                </c:pt>
                <c:pt idx="2">
                  <c:v>452</c:v>
                </c:pt>
                <c:pt idx="3">
                  <c:v>409</c:v>
                </c:pt>
                <c:pt idx="4">
                  <c:v>392</c:v>
                </c:pt>
                <c:pt idx="5">
                  <c:v>426</c:v>
                </c:pt>
                <c:pt idx="6">
                  <c:v>456</c:v>
                </c:pt>
                <c:pt idx="7">
                  <c:v>483</c:v>
                </c:pt>
                <c:pt idx="8">
                  <c:v>531</c:v>
                </c:pt>
                <c:pt idx="9">
                  <c:v>530</c:v>
                </c:pt>
                <c:pt idx="10">
                  <c:v>521</c:v>
                </c:pt>
                <c:pt idx="11">
                  <c:v>516</c:v>
                </c:pt>
                <c:pt idx="12">
                  <c:v>478</c:v>
                </c:pt>
                <c:pt idx="13">
                  <c:v>451</c:v>
                </c:pt>
                <c:pt idx="14">
                  <c:v>432</c:v>
                </c:pt>
                <c:pt idx="15">
                  <c:v>455</c:v>
                </c:pt>
                <c:pt idx="16">
                  <c:v>471</c:v>
                </c:pt>
              </c:numCache>
            </c:numRef>
          </c:val>
        </c:ser>
        <c:ser>
          <c:idx val="1"/>
          <c:order val="5"/>
          <c:tx>
            <c:v>Other Medical Education</c:v>
          </c:tx>
          <c:spPr>
            <a:ln w="28575">
              <a:noFill/>
            </a:ln>
          </c:spPr>
          <c:invertIfNegative val="0"/>
          <c:cat>
            <c:numRef>
              <c:f>Summary!$C$6:$C$22</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Summary!$J$6:$J$22</c:f>
              <c:numCache>
                <c:formatCode>0</c:formatCode>
                <c:ptCount val="17"/>
                <c:pt idx="0">
                  <c:v>28</c:v>
                </c:pt>
                <c:pt idx="1">
                  <c:v>25</c:v>
                </c:pt>
                <c:pt idx="2">
                  <c:v>48</c:v>
                </c:pt>
                <c:pt idx="3">
                  <c:v>34</c:v>
                </c:pt>
                <c:pt idx="4">
                  <c:v>43</c:v>
                </c:pt>
                <c:pt idx="5">
                  <c:v>37</c:v>
                </c:pt>
                <c:pt idx="6">
                  <c:v>43</c:v>
                </c:pt>
                <c:pt idx="7">
                  <c:v>46</c:v>
                </c:pt>
                <c:pt idx="8">
                  <c:v>52</c:v>
                </c:pt>
                <c:pt idx="9">
                  <c:v>69</c:v>
                </c:pt>
                <c:pt idx="10">
                  <c:v>85</c:v>
                </c:pt>
                <c:pt idx="11">
                  <c:v>98</c:v>
                </c:pt>
                <c:pt idx="12">
                  <c:v>111</c:v>
                </c:pt>
                <c:pt idx="13">
                  <c:v>116</c:v>
                </c:pt>
                <c:pt idx="14">
                  <c:v>117</c:v>
                </c:pt>
                <c:pt idx="15">
                  <c:v>126</c:v>
                </c:pt>
                <c:pt idx="16">
                  <c:v>122</c:v>
                </c:pt>
              </c:numCache>
            </c:numRef>
          </c:val>
        </c:ser>
        <c:dLbls>
          <c:showLegendKey val="0"/>
          <c:showVal val="0"/>
          <c:showCatName val="0"/>
          <c:showSerName val="0"/>
          <c:showPercent val="0"/>
          <c:showBubbleSize val="0"/>
        </c:dLbls>
        <c:gapWidth val="45"/>
        <c:overlap val="100"/>
        <c:axId val="191308928"/>
        <c:axId val="191310848"/>
      </c:barChart>
      <c:lineChart>
        <c:grouping val="standard"/>
        <c:varyColors val="0"/>
        <c:ser>
          <c:idx val="0"/>
          <c:order val="4"/>
          <c:tx>
            <c:strRef>
              <c:f>Summary!$D$5</c:f>
              <c:strCache>
                <c:ptCount val="1"/>
                <c:pt idx="0">
                  <c:v>Total</c:v>
                </c:pt>
              </c:strCache>
            </c:strRef>
          </c:tx>
          <c:spPr>
            <a:ln>
              <a:noFill/>
            </a:ln>
          </c:spPr>
          <c:dLbls>
            <c:txPr>
              <a:bodyPr/>
              <a:lstStyle/>
              <a:p>
                <a:pPr>
                  <a:defRPr sz="1000" b="1"/>
                </a:pPr>
                <a:endParaRPr lang="en-US"/>
              </a:p>
            </c:txPr>
            <c:dLblPos val="t"/>
            <c:showLegendKey val="0"/>
            <c:showVal val="1"/>
            <c:showCatName val="0"/>
            <c:showSerName val="0"/>
            <c:showPercent val="0"/>
            <c:showBubbleSize val="0"/>
            <c:showLeaderLines val="0"/>
          </c:dLbls>
          <c:cat>
            <c:numRef>
              <c:f>Summary!$C$6:$C$22</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Summary!$D$6:$D$22</c:f>
              <c:numCache>
                <c:formatCode>0</c:formatCode>
                <c:ptCount val="17"/>
                <c:pt idx="0">
                  <c:v>2470</c:v>
                </c:pt>
                <c:pt idx="1">
                  <c:v>2432</c:v>
                </c:pt>
                <c:pt idx="2">
                  <c:v>2409</c:v>
                </c:pt>
                <c:pt idx="3">
                  <c:v>2408</c:v>
                </c:pt>
                <c:pt idx="4">
                  <c:v>2391</c:v>
                </c:pt>
                <c:pt idx="5">
                  <c:v>2458</c:v>
                </c:pt>
                <c:pt idx="6">
                  <c:v>2610</c:v>
                </c:pt>
                <c:pt idx="7">
                  <c:v>2690</c:v>
                </c:pt>
                <c:pt idx="8">
                  <c:v>2840</c:v>
                </c:pt>
                <c:pt idx="9">
                  <c:v>2918</c:v>
                </c:pt>
                <c:pt idx="10">
                  <c:v>3103</c:v>
                </c:pt>
                <c:pt idx="11">
                  <c:v>3178</c:v>
                </c:pt>
                <c:pt idx="12">
                  <c:v>3196</c:v>
                </c:pt>
                <c:pt idx="13">
                  <c:v>3270</c:v>
                </c:pt>
                <c:pt idx="14">
                  <c:v>3362</c:v>
                </c:pt>
                <c:pt idx="15">
                  <c:v>3349</c:v>
                </c:pt>
                <c:pt idx="16">
                  <c:v>3371</c:v>
                </c:pt>
              </c:numCache>
            </c:numRef>
          </c:val>
          <c:smooth val="0"/>
        </c:ser>
        <c:dLbls>
          <c:showLegendKey val="0"/>
          <c:showVal val="0"/>
          <c:showCatName val="0"/>
          <c:showSerName val="0"/>
          <c:showPercent val="0"/>
          <c:showBubbleSize val="0"/>
        </c:dLbls>
        <c:marker val="1"/>
        <c:smooth val="0"/>
        <c:axId val="191308928"/>
        <c:axId val="191310848"/>
      </c:lineChart>
      <c:catAx>
        <c:axId val="191308928"/>
        <c:scaling>
          <c:orientation val="minMax"/>
        </c:scaling>
        <c:delete val="0"/>
        <c:axPos val="b"/>
        <c:title>
          <c:tx>
            <c:rich>
              <a:bodyPr/>
              <a:lstStyle/>
              <a:p>
                <a:pPr>
                  <a:defRPr/>
                </a:pPr>
                <a:r>
                  <a:rPr lang="en-US"/>
                  <a:t>Fall Semester</a:t>
                </a:r>
              </a:p>
            </c:rich>
          </c:tx>
          <c:overlay val="0"/>
        </c:title>
        <c:numFmt formatCode="General" sourceLinked="1"/>
        <c:majorTickMark val="out"/>
        <c:minorTickMark val="none"/>
        <c:tickLblPos val="nextTo"/>
        <c:txPr>
          <a:bodyPr/>
          <a:lstStyle/>
          <a:p>
            <a:pPr>
              <a:defRPr b="1"/>
            </a:pPr>
            <a:endParaRPr lang="en-US"/>
          </a:p>
        </c:txPr>
        <c:crossAx val="191310848"/>
        <c:crosses val="autoZero"/>
        <c:auto val="1"/>
        <c:lblAlgn val="ctr"/>
        <c:lblOffset val="100"/>
        <c:noMultiLvlLbl val="0"/>
      </c:catAx>
      <c:valAx>
        <c:axId val="191310848"/>
        <c:scaling>
          <c:orientation val="minMax"/>
        </c:scaling>
        <c:delete val="0"/>
        <c:axPos val="l"/>
        <c:majorGridlines>
          <c:spPr>
            <a:ln>
              <a:noFill/>
            </a:ln>
          </c:spPr>
        </c:majorGridlines>
        <c:numFmt formatCode="0" sourceLinked="1"/>
        <c:majorTickMark val="out"/>
        <c:minorTickMark val="none"/>
        <c:tickLblPos val="nextTo"/>
        <c:txPr>
          <a:bodyPr/>
          <a:lstStyle/>
          <a:p>
            <a:pPr>
              <a:defRPr b="1"/>
            </a:pPr>
            <a:endParaRPr lang="en-US"/>
          </a:p>
        </c:txPr>
        <c:crossAx val="191308928"/>
        <c:crosses val="autoZero"/>
        <c:crossBetween val="between"/>
      </c:valAx>
    </c:plotArea>
    <c:legend>
      <c:legendPos val="t"/>
      <c:overlay val="0"/>
      <c:txPr>
        <a:bodyPr/>
        <a:lstStyle/>
        <a:p>
          <a:pPr>
            <a:defRPr sz="1050"/>
          </a:pPr>
          <a:endParaRPr lang="en-US"/>
        </a:p>
      </c:txPr>
    </c:legend>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en-US" sz="1400" dirty="0"/>
              <a:t>Externally Funded Grants &amp;</a:t>
            </a:r>
            <a:r>
              <a:rPr lang="en-US" sz="1400" baseline="0" dirty="0"/>
              <a:t> Contracts Expenditures</a:t>
            </a:r>
          </a:p>
          <a:p>
            <a:pPr>
              <a:defRPr/>
            </a:pPr>
            <a:r>
              <a:rPr lang="en-US" sz="1400" baseline="0" dirty="0"/>
              <a:t>KUMC, FY 1999 - </a:t>
            </a:r>
            <a:r>
              <a:rPr lang="en-US" sz="1400" baseline="0" dirty="0" smtClean="0"/>
              <a:t>2014</a:t>
            </a:r>
            <a:endParaRPr lang="en-US" sz="1400" dirty="0"/>
          </a:p>
        </c:rich>
      </c:tx>
      <c:overlay val="0"/>
    </c:title>
    <c:autoTitleDeleted val="0"/>
    <c:plotArea>
      <c:layout>
        <c:manualLayout>
          <c:layoutTarget val="inner"/>
          <c:xMode val="edge"/>
          <c:yMode val="edge"/>
          <c:x val="9.1325145361614485E-2"/>
          <c:y val="0.20666286997144226"/>
          <c:w val="0.86880244634492443"/>
          <c:h val="0.68964377094372642"/>
        </c:manualLayout>
      </c:layout>
      <c:barChart>
        <c:barDir val="col"/>
        <c:grouping val="clustered"/>
        <c:varyColors val="0"/>
        <c:ser>
          <c:idx val="1"/>
          <c:order val="0"/>
          <c:tx>
            <c:strRef>
              <c:f>Summary!$D$28</c:f>
              <c:strCache>
                <c:ptCount val="1"/>
                <c:pt idx="0">
                  <c:v>Total Expenditures</c:v>
                </c:pt>
              </c:strCache>
            </c:strRef>
          </c:tx>
          <c:spPr>
            <a:solidFill>
              <a:srgbClr val="0070C0"/>
            </a:solidFill>
            <a:ln w="6350">
              <a:solidFill>
                <a:schemeClr val="tx1"/>
              </a:solidFill>
            </a:ln>
          </c:spPr>
          <c:invertIfNegative val="0"/>
          <c:dLbls>
            <c:numFmt formatCode="&quot;$&quot;#,##0.00" sourceLinked="0"/>
            <c:txPr>
              <a:bodyPr/>
              <a:lstStyle/>
              <a:p>
                <a:pPr>
                  <a:defRPr sz="900" b="1"/>
                </a:pPr>
                <a:endParaRPr lang="en-US"/>
              </a:p>
            </c:txPr>
            <c:showLegendKey val="0"/>
            <c:showVal val="1"/>
            <c:showCatName val="0"/>
            <c:showSerName val="0"/>
            <c:showPercent val="0"/>
            <c:showBubbleSize val="0"/>
            <c:showLeaderLines val="0"/>
          </c:dLbls>
          <c:cat>
            <c:strRef>
              <c:f>Summary!$C$29:$C$44</c:f>
              <c:strCache>
                <c:ptCount val="16"/>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 est.</c:v>
                </c:pt>
              </c:strCache>
            </c:strRef>
          </c:cat>
          <c:val>
            <c:numRef>
              <c:f>Summary!$D$29:$D$44</c:f>
              <c:numCache>
                <c:formatCode>"$"#,##0</c:formatCode>
                <c:ptCount val="16"/>
                <c:pt idx="0">
                  <c:v>52738000</c:v>
                </c:pt>
                <c:pt idx="1">
                  <c:v>52579000</c:v>
                </c:pt>
                <c:pt idx="2">
                  <c:v>54629000</c:v>
                </c:pt>
                <c:pt idx="3">
                  <c:v>56420000</c:v>
                </c:pt>
                <c:pt idx="4">
                  <c:v>65510000</c:v>
                </c:pt>
                <c:pt idx="5">
                  <c:v>69600000</c:v>
                </c:pt>
                <c:pt idx="6">
                  <c:v>70585000</c:v>
                </c:pt>
                <c:pt idx="7">
                  <c:v>71542000</c:v>
                </c:pt>
                <c:pt idx="8">
                  <c:v>75518000</c:v>
                </c:pt>
                <c:pt idx="9">
                  <c:v>78834000</c:v>
                </c:pt>
                <c:pt idx="10">
                  <c:v>86055000</c:v>
                </c:pt>
                <c:pt idx="11">
                  <c:v>89727000</c:v>
                </c:pt>
                <c:pt idx="12">
                  <c:v>100078000</c:v>
                </c:pt>
                <c:pt idx="13">
                  <c:v>115141000</c:v>
                </c:pt>
                <c:pt idx="14">
                  <c:v>104701000</c:v>
                </c:pt>
                <c:pt idx="15">
                  <c:v>98500000</c:v>
                </c:pt>
              </c:numCache>
            </c:numRef>
          </c:val>
        </c:ser>
        <c:ser>
          <c:idx val="2"/>
          <c:order val="1"/>
          <c:tx>
            <c:strRef>
              <c:f>Summary!$F$28</c:f>
              <c:strCache>
                <c:ptCount val="1"/>
                <c:pt idx="0">
                  <c:v>Federal Expenditures</c:v>
                </c:pt>
              </c:strCache>
            </c:strRef>
          </c:tx>
          <c:spPr>
            <a:solidFill>
              <a:srgbClr val="00B0F0"/>
            </a:solidFill>
            <a:ln w="9525" cap="rnd" cmpd="sng" algn="ctr">
              <a:solidFill>
                <a:schemeClr val="tx1"/>
              </a:solidFill>
              <a:prstDash val="solid"/>
              <a:round/>
            </a:ln>
            <a:effectLst/>
          </c:spPr>
          <c:invertIfNegative val="0"/>
          <c:dLbls>
            <c:dLbl>
              <c:idx val="0"/>
              <c:tx>
                <c:strRef>
                  <c:f>Summary!$H$29</c:f>
                  <c:strCache>
                    <c:ptCount val="1"/>
                    <c:pt idx="0">
                      <c:v>51.1%</c:v>
                    </c:pt>
                  </c:strCache>
                </c:strRef>
              </c:tx>
              <c:dLblPos val="ctr"/>
              <c:showLegendKey val="0"/>
              <c:showVal val="1"/>
              <c:showCatName val="0"/>
              <c:showSerName val="0"/>
              <c:showPercent val="0"/>
              <c:showBubbleSize val="0"/>
            </c:dLbl>
            <c:dLbl>
              <c:idx val="1"/>
              <c:tx>
                <c:strRef>
                  <c:f>Summary!$H$30</c:f>
                  <c:strCache>
                    <c:ptCount val="1"/>
                    <c:pt idx="0">
                      <c:v>62.3%</c:v>
                    </c:pt>
                  </c:strCache>
                </c:strRef>
              </c:tx>
              <c:dLblPos val="ctr"/>
              <c:showLegendKey val="0"/>
              <c:showVal val="1"/>
              <c:showCatName val="0"/>
              <c:showSerName val="0"/>
              <c:showPercent val="0"/>
              <c:showBubbleSize val="0"/>
            </c:dLbl>
            <c:dLbl>
              <c:idx val="2"/>
              <c:tx>
                <c:strRef>
                  <c:f>Summary!$H$31</c:f>
                  <c:strCache>
                    <c:ptCount val="1"/>
                    <c:pt idx="0">
                      <c:v>63.1%</c:v>
                    </c:pt>
                  </c:strCache>
                </c:strRef>
              </c:tx>
              <c:dLblPos val="ctr"/>
              <c:showLegendKey val="0"/>
              <c:showVal val="1"/>
              <c:showCatName val="0"/>
              <c:showSerName val="0"/>
              <c:showPercent val="0"/>
              <c:showBubbleSize val="0"/>
            </c:dLbl>
            <c:dLbl>
              <c:idx val="3"/>
              <c:tx>
                <c:strRef>
                  <c:f>Summary!$H$32</c:f>
                  <c:strCache>
                    <c:ptCount val="1"/>
                    <c:pt idx="0">
                      <c:v>72.0%</c:v>
                    </c:pt>
                  </c:strCache>
                </c:strRef>
              </c:tx>
              <c:dLblPos val="ctr"/>
              <c:showLegendKey val="0"/>
              <c:showVal val="1"/>
              <c:showCatName val="0"/>
              <c:showSerName val="0"/>
              <c:showPercent val="0"/>
              <c:showBubbleSize val="0"/>
            </c:dLbl>
            <c:dLbl>
              <c:idx val="4"/>
              <c:tx>
                <c:strRef>
                  <c:f>Summary!$H$33</c:f>
                  <c:strCache>
                    <c:ptCount val="1"/>
                    <c:pt idx="0">
                      <c:v>82.2%</c:v>
                    </c:pt>
                  </c:strCache>
                </c:strRef>
              </c:tx>
              <c:dLblPos val="ctr"/>
              <c:showLegendKey val="0"/>
              <c:showVal val="1"/>
              <c:showCatName val="0"/>
              <c:showSerName val="0"/>
              <c:showPercent val="0"/>
              <c:showBubbleSize val="0"/>
            </c:dLbl>
            <c:dLbl>
              <c:idx val="5"/>
              <c:tx>
                <c:strRef>
                  <c:f>Summary!$H$34</c:f>
                  <c:strCache>
                    <c:ptCount val="1"/>
                    <c:pt idx="0">
                      <c:v>82.7%</c:v>
                    </c:pt>
                  </c:strCache>
                </c:strRef>
              </c:tx>
              <c:dLblPos val="ctr"/>
              <c:showLegendKey val="0"/>
              <c:showVal val="1"/>
              <c:showCatName val="0"/>
              <c:showSerName val="0"/>
              <c:showPercent val="0"/>
              <c:showBubbleSize val="0"/>
            </c:dLbl>
            <c:dLbl>
              <c:idx val="6"/>
              <c:tx>
                <c:strRef>
                  <c:f>Summary!$H$35</c:f>
                  <c:strCache>
                    <c:ptCount val="1"/>
                    <c:pt idx="0">
                      <c:v>84.6%</c:v>
                    </c:pt>
                  </c:strCache>
                </c:strRef>
              </c:tx>
              <c:dLblPos val="ctr"/>
              <c:showLegendKey val="0"/>
              <c:showVal val="1"/>
              <c:showCatName val="0"/>
              <c:showSerName val="0"/>
              <c:showPercent val="0"/>
              <c:showBubbleSize val="0"/>
            </c:dLbl>
            <c:dLbl>
              <c:idx val="7"/>
              <c:tx>
                <c:strRef>
                  <c:f>Summary!$H$36</c:f>
                  <c:strCache>
                    <c:ptCount val="1"/>
                    <c:pt idx="0">
                      <c:v>82.1%</c:v>
                    </c:pt>
                  </c:strCache>
                </c:strRef>
              </c:tx>
              <c:dLblPos val="ctr"/>
              <c:showLegendKey val="0"/>
              <c:showVal val="1"/>
              <c:showCatName val="0"/>
              <c:showSerName val="0"/>
              <c:showPercent val="0"/>
              <c:showBubbleSize val="0"/>
            </c:dLbl>
            <c:dLbl>
              <c:idx val="8"/>
              <c:tx>
                <c:strRef>
                  <c:f>Summary!$H$37</c:f>
                  <c:strCache>
                    <c:ptCount val="1"/>
                    <c:pt idx="0">
                      <c:v>80.3%</c:v>
                    </c:pt>
                  </c:strCache>
                </c:strRef>
              </c:tx>
              <c:dLblPos val="ctr"/>
              <c:showLegendKey val="0"/>
              <c:showVal val="1"/>
              <c:showCatName val="0"/>
              <c:showSerName val="0"/>
              <c:showPercent val="0"/>
              <c:showBubbleSize val="0"/>
            </c:dLbl>
            <c:dLbl>
              <c:idx val="9"/>
              <c:tx>
                <c:strRef>
                  <c:f>Summary!$H$38</c:f>
                  <c:strCache>
                    <c:ptCount val="1"/>
                    <c:pt idx="0">
                      <c:v>79.6%</c:v>
                    </c:pt>
                  </c:strCache>
                </c:strRef>
              </c:tx>
              <c:dLblPos val="ctr"/>
              <c:showLegendKey val="0"/>
              <c:showVal val="1"/>
              <c:showCatName val="0"/>
              <c:showSerName val="0"/>
              <c:showPercent val="0"/>
              <c:showBubbleSize val="0"/>
            </c:dLbl>
            <c:dLbl>
              <c:idx val="10"/>
              <c:tx>
                <c:strRef>
                  <c:f>Summary!$H$39</c:f>
                  <c:strCache>
                    <c:ptCount val="1"/>
                    <c:pt idx="0">
                      <c:v>78.2%</c:v>
                    </c:pt>
                  </c:strCache>
                </c:strRef>
              </c:tx>
              <c:dLblPos val="ctr"/>
              <c:showLegendKey val="0"/>
              <c:showVal val="1"/>
              <c:showCatName val="0"/>
              <c:showSerName val="0"/>
              <c:showPercent val="0"/>
              <c:showBubbleSize val="0"/>
            </c:dLbl>
            <c:dLbl>
              <c:idx val="11"/>
              <c:tx>
                <c:strRef>
                  <c:f>Summary!$H$40</c:f>
                  <c:strCache>
                    <c:ptCount val="1"/>
                    <c:pt idx="0">
                      <c:v>79.4%</c:v>
                    </c:pt>
                  </c:strCache>
                </c:strRef>
              </c:tx>
              <c:dLblPos val="ctr"/>
              <c:showLegendKey val="0"/>
              <c:showVal val="1"/>
              <c:showCatName val="0"/>
              <c:showSerName val="0"/>
              <c:showPercent val="0"/>
              <c:showBubbleSize val="0"/>
            </c:dLbl>
            <c:dLbl>
              <c:idx val="12"/>
              <c:tx>
                <c:strRef>
                  <c:f>Summary!$H$41</c:f>
                  <c:strCache>
                    <c:ptCount val="1"/>
                    <c:pt idx="0">
                      <c:v>76.8%</c:v>
                    </c:pt>
                  </c:strCache>
                </c:strRef>
              </c:tx>
              <c:dLblPos val="ctr"/>
              <c:showLegendKey val="0"/>
              <c:showVal val="1"/>
              <c:showCatName val="0"/>
              <c:showSerName val="0"/>
              <c:showPercent val="0"/>
              <c:showBubbleSize val="0"/>
            </c:dLbl>
            <c:dLbl>
              <c:idx val="13"/>
              <c:tx>
                <c:strRef>
                  <c:f>Summary!$H$42</c:f>
                  <c:strCache>
                    <c:ptCount val="1"/>
                    <c:pt idx="0">
                      <c:v>68.4%</c:v>
                    </c:pt>
                  </c:strCache>
                </c:strRef>
              </c:tx>
              <c:dLblPos val="ctr"/>
              <c:showLegendKey val="0"/>
              <c:showVal val="1"/>
              <c:showCatName val="0"/>
              <c:showSerName val="0"/>
              <c:showPercent val="0"/>
              <c:showBubbleSize val="0"/>
            </c:dLbl>
            <c:dLbl>
              <c:idx val="14"/>
              <c:tx>
                <c:strRef>
                  <c:f>Summary!$H$44</c:f>
                  <c:strCache>
                    <c:ptCount val="1"/>
                    <c:pt idx="0">
                      <c:v>69.0%</c:v>
                    </c:pt>
                  </c:strCache>
                </c:strRef>
              </c:tx>
              <c:dLblPos val="ctr"/>
              <c:showLegendKey val="0"/>
              <c:showVal val="1"/>
              <c:showCatName val="0"/>
              <c:showSerName val="0"/>
              <c:showPercent val="0"/>
              <c:showBubbleSize val="0"/>
            </c:dLbl>
            <c:dLbl>
              <c:idx val="15"/>
              <c:tx>
                <c:strRef>
                  <c:f>Summary!$H$44</c:f>
                  <c:strCache>
                    <c:ptCount val="1"/>
                    <c:pt idx="0">
                      <c:v>69.0%</c:v>
                    </c:pt>
                  </c:strCache>
                </c:strRef>
              </c:tx>
              <c:dLblPos val="ctr"/>
              <c:showLegendKey val="0"/>
              <c:showVal val="1"/>
              <c:showCatName val="0"/>
              <c:showSerName val="0"/>
              <c:showPercent val="0"/>
              <c:showBubbleSize val="0"/>
            </c:dLbl>
            <c:txPr>
              <a:bodyPr/>
              <a:lstStyle/>
              <a:p>
                <a:pPr>
                  <a:defRPr sz="800" b="1"/>
                </a:pPr>
                <a:endParaRPr lang="en-US"/>
              </a:p>
            </c:txPr>
            <c:dLblPos val="ctr"/>
            <c:showLegendKey val="0"/>
            <c:showVal val="1"/>
            <c:showCatName val="0"/>
            <c:showSerName val="0"/>
            <c:showPercent val="0"/>
            <c:showBubbleSize val="0"/>
            <c:showLeaderLines val="0"/>
          </c:dLbls>
          <c:cat>
            <c:strRef>
              <c:f>Summary!$C$29:$C$44</c:f>
              <c:strCache>
                <c:ptCount val="16"/>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 est.</c:v>
                </c:pt>
              </c:strCache>
            </c:strRef>
          </c:cat>
          <c:val>
            <c:numRef>
              <c:f>Summary!$F$29:$F$44</c:f>
              <c:numCache>
                <c:formatCode>"$"#,##0</c:formatCode>
                <c:ptCount val="16"/>
                <c:pt idx="0">
                  <c:v>26944000</c:v>
                </c:pt>
                <c:pt idx="1">
                  <c:v>32747000</c:v>
                </c:pt>
                <c:pt idx="2">
                  <c:v>34450000</c:v>
                </c:pt>
                <c:pt idx="3">
                  <c:v>40612000</c:v>
                </c:pt>
                <c:pt idx="4">
                  <c:v>53849000</c:v>
                </c:pt>
                <c:pt idx="5">
                  <c:v>57578000</c:v>
                </c:pt>
                <c:pt idx="6">
                  <c:v>59743000</c:v>
                </c:pt>
                <c:pt idx="7">
                  <c:v>58705000</c:v>
                </c:pt>
                <c:pt idx="8">
                  <c:v>60653000</c:v>
                </c:pt>
                <c:pt idx="9">
                  <c:v>62765000</c:v>
                </c:pt>
                <c:pt idx="10">
                  <c:v>67267000</c:v>
                </c:pt>
                <c:pt idx="11">
                  <c:v>71241000</c:v>
                </c:pt>
                <c:pt idx="12">
                  <c:v>76832000</c:v>
                </c:pt>
                <c:pt idx="13">
                  <c:v>78764000</c:v>
                </c:pt>
                <c:pt idx="14">
                  <c:v>75935000</c:v>
                </c:pt>
                <c:pt idx="15">
                  <c:v>68000000</c:v>
                </c:pt>
              </c:numCache>
            </c:numRef>
          </c:val>
        </c:ser>
        <c:dLbls>
          <c:showLegendKey val="0"/>
          <c:showVal val="0"/>
          <c:showCatName val="0"/>
          <c:showSerName val="0"/>
          <c:showPercent val="0"/>
          <c:showBubbleSize val="0"/>
        </c:dLbls>
        <c:gapWidth val="54"/>
        <c:overlap val="100"/>
        <c:axId val="191433344"/>
        <c:axId val="191451904"/>
      </c:barChart>
      <c:catAx>
        <c:axId val="191433344"/>
        <c:scaling>
          <c:orientation val="minMax"/>
        </c:scaling>
        <c:delete val="0"/>
        <c:axPos val="b"/>
        <c:title>
          <c:tx>
            <c:rich>
              <a:bodyPr/>
              <a:lstStyle/>
              <a:p>
                <a:pPr>
                  <a:defRPr/>
                </a:pPr>
                <a:r>
                  <a:rPr lang="en-US"/>
                  <a:t>Fiscal Year</a:t>
                </a:r>
              </a:p>
            </c:rich>
          </c:tx>
          <c:layout>
            <c:manualLayout>
              <c:xMode val="edge"/>
              <c:yMode val="edge"/>
              <c:x val="0.49734518831079128"/>
              <c:y val="0.95344855477970913"/>
            </c:manualLayout>
          </c:layout>
          <c:overlay val="0"/>
        </c:title>
        <c:numFmt formatCode="General" sourceLinked="1"/>
        <c:majorTickMark val="none"/>
        <c:minorTickMark val="none"/>
        <c:tickLblPos val="nextTo"/>
        <c:txPr>
          <a:bodyPr/>
          <a:lstStyle/>
          <a:p>
            <a:pPr>
              <a:defRPr b="1"/>
            </a:pPr>
            <a:endParaRPr lang="en-US"/>
          </a:p>
        </c:txPr>
        <c:crossAx val="191451904"/>
        <c:crosses val="autoZero"/>
        <c:auto val="1"/>
        <c:lblAlgn val="ctr"/>
        <c:lblOffset val="100"/>
        <c:noMultiLvlLbl val="0"/>
      </c:catAx>
      <c:valAx>
        <c:axId val="191451904"/>
        <c:scaling>
          <c:orientation val="minMax"/>
          <c:max val="120000000"/>
        </c:scaling>
        <c:delete val="0"/>
        <c:axPos val="l"/>
        <c:numFmt formatCode="&quot;$&quot;#,##0" sourceLinked="1"/>
        <c:majorTickMark val="out"/>
        <c:minorTickMark val="none"/>
        <c:tickLblPos val="nextTo"/>
        <c:txPr>
          <a:bodyPr/>
          <a:lstStyle/>
          <a:p>
            <a:pPr>
              <a:defRPr b="1"/>
            </a:pPr>
            <a:endParaRPr lang="en-US"/>
          </a:p>
        </c:txPr>
        <c:crossAx val="191433344"/>
        <c:crosses val="autoZero"/>
        <c:crossBetween val="between"/>
        <c:majorUnit val="10000000"/>
        <c:dispUnits>
          <c:builtInUnit val="millions"/>
          <c:dispUnitsLbl>
            <c:layout>
              <c:manualLayout>
                <c:xMode val="edge"/>
                <c:yMode val="edge"/>
                <c:x val="1.2025554302893648E-2"/>
                <c:y val="0.28898019532219194"/>
              </c:manualLayout>
            </c:layout>
          </c:dispUnitsLbl>
        </c:dispUnits>
      </c:valAx>
    </c:plotArea>
    <c:legend>
      <c:legendPos val="t"/>
      <c:overlay val="0"/>
      <c:txPr>
        <a:bodyPr/>
        <a:lstStyle/>
        <a:p>
          <a:pPr>
            <a:defRPr sz="1100"/>
          </a:pPr>
          <a:endParaRPr lang="en-US"/>
        </a:p>
      </c:txPr>
    </c:legend>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400" b="1" i="0" baseline="0">
                <a:effectLst/>
                <a:latin typeface="+mn-lt"/>
              </a:rPr>
              <a:t>Official Faculty Headcount, October Census</a:t>
            </a:r>
            <a:endParaRPr lang="en-US" sz="1400">
              <a:effectLst/>
              <a:latin typeface="+mn-lt"/>
            </a:endParaRPr>
          </a:p>
          <a:p>
            <a:pPr>
              <a:defRPr sz="1200"/>
            </a:pPr>
            <a:r>
              <a:rPr lang="en-US" sz="1400" b="1" i="0" baseline="0">
                <a:effectLst/>
                <a:latin typeface="+mn-lt"/>
              </a:rPr>
              <a:t>KUMC, FY 1999 - 2015</a:t>
            </a:r>
            <a:endParaRPr lang="en-US" sz="1400">
              <a:effectLst/>
              <a:latin typeface="+mn-lt"/>
            </a:endParaRPr>
          </a:p>
        </c:rich>
      </c:tx>
      <c:layout>
        <c:manualLayout>
          <c:xMode val="edge"/>
          <c:yMode val="edge"/>
          <c:x val="0.30162031438935916"/>
          <c:y val="1.6797897485209254E-2"/>
        </c:manualLayout>
      </c:layout>
      <c:overlay val="0"/>
    </c:title>
    <c:autoTitleDeleted val="0"/>
    <c:plotArea>
      <c:layout>
        <c:manualLayout>
          <c:layoutTarget val="inner"/>
          <c:xMode val="edge"/>
          <c:yMode val="edge"/>
          <c:x val="5.8131119341642147E-2"/>
          <c:y val="0.18369641702169309"/>
          <c:w val="0.88705227445118329"/>
          <c:h val="0.71917668478282437"/>
        </c:manualLayout>
      </c:layout>
      <c:barChart>
        <c:barDir val="col"/>
        <c:grouping val="clustered"/>
        <c:varyColors val="0"/>
        <c:ser>
          <c:idx val="1"/>
          <c:order val="0"/>
          <c:tx>
            <c:strRef>
              <c:f>Summary!$N$5</c:f>
              <c:strCache>
                <c:ptCount val="1"/>
                <c:pt idx="0">
                  <c:v>Total</c:v>
                </c:pt>
              </c:strCache>
            </c:strRef>
          </c:tx>
          <c:spPr>
            <a:solidFill>
              <a:srgbClr val="006000"/>
            </a:solidFill>
            <a:ln>
              <a:noFill/>
            </a:ln>
          </c:spPr>
          <c:invertIfNegative val="0"/>
          <c:dLbls>
            <c:txPr>
              <a:bodyPr/>
              <a:lstStyle/>
              <a:p>
                <a:pPr>
                  <a:defRPr b="1"/>
                </a:pPr>
                <a:endParaRPr lang="en-US"/>
              </a:p>
            </c:txPr>
            <c:dLblPos val="outEnd"/>
            <c:showLegendKey val="0"/>
            <c:showVal val="1"/>
            <c:showCatName val="0"/>
            <c:showSerName val="0"/>
            <c:showPercent val="0"/>
            <c:showBubbleSize val="0"/>
            <c:showLeaderLines val="0"/>
          </c:dLbls>
          <c:cat>
            <c:numRef>
              <c:f>Summary!$M$6:$M$22</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Summary!$N$6:$N$22</c:f>
              <c:numCache>
                <c:formatCode>General</c:formatCode>
                <c:ptCount val="17"/>
                <c:pt idx="0">
                  <c:v>728</c:v>
                </c:pt>
                <c:pt idx="1">
                  <c:v>734</c:v>
                </c:pt>
                <c:pt idx="2">
                  <c:v>739</c:v>
                </c:pt>
                <c:pt idx="3">
                  <c:v>739</c:v>
                </c:pt>
                <c:pt idx="4">
                  <c:v>725</c:v>
                </c:pt>
                <c:pt idx="5">
                  <c:v>732</c:v>
                </c:pt>
                <c:pt idx="6">
                  <c:v>764</c:v>
                </c:pt>
                <c:pt idx="7">
                  <c:v>786</c:v>
                </c:pt>
                <c:pt idx="8">
                  <c:v>807</c:v>
                </c:pt>
                <c:pt idx="9">
                  <c:v>827</c:v>
                </c:pt>
                <c:pt idx="10">
                  <c:v>879</c:v>
                </c:pt>
                <c:pt idx="11">
                  <c:v>954</c:v>
                </c:pt>
                <c:pt idx="12">
                  <c:v>1035</c:v>
                </c:pt>
                <c:pt idx="13">
                  <c:v>1123</c:v>
                </c:pt>
                <c:pt idx="14">
                  <c:v>1134</c:v>
                </c:pt>
                <c:pt idx="15">
                  <c:v>1179</c:v>
                </c:pt>
                <c:pt idx="16">
                  <c:v>1233</c:v>
                </c:pt>
              </c:numCache>
            </c:numRef>
          </c:val>
        </c:ser>
        <c:ser>
          <c:idx val="2"/>
          <c:order val="1"/>
          <c:tx>
            <c:strRef>
              <c:f>Summary!$O$5</c:f>
              <c:strCache>
                <c:ptCount val="1"/>
                <c:pt idx="0">
                  <c:v>SOM Faculty</c:v>
                </c:pt>
              </c:strCache>
            </c:strRef>
          </c:tx>
          <c:spPr>
            <a:pattFill prst="pct80">
              <a:fgClr>
                <a:srgbClr val="62A15D"/>
              </a:fgClr>
              <a:bgClr>
                <a:srgbClr val="5972F1"/>
              </a:bgClr>
            </a:pattFill>
            <a:ln>
              <a:solidFill>
                <a:schemeClr val="bg1"/>
              </a:solidFill>
            </a:ln>
          </c:spPr>
          <c:invertIfNegative val="0"/>
          <c:dLbls>
            <c:txPr>
              <a:bodyPr/>
              <a:lstStyle/>
              <a:p>
                <a:pPr>
                  <a:defRPr b="0">
                    <a:solidFill>
                      <a:schemeClr val="bg1"/>
                    </a:solidFill>
                  </a:defRPr>
                </a:pPr>
                <a:endParaRPr lang="en-US"/>
              </a:p>
            </c:txPr>
            <c:dLblPos val="outEnd"/>
            <c:showLegendKey val="0"/>
            <c:showVal val="1"/>
            <c:showCatName val="0"/>
            <c:showSerName val="0"/>
            <c:showPercent val="0"/>
            <c:showBubbleSize val="0"/>
            <c:showLeaderLines val="0"/>
          </c:dLbls>
          <c:cat>
            <c:numRef>
              <c:f>Summary!$M$6:$M$22</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Summary!$O$6:$O$22</c:f>
              <c:numCache>
                <c:formatCode>General</c:formatCode>
                <c:ptCount val="17"/>
                <c:pt idx="0">
                  <c:v>562</c:v>
                </c:pt>
                <c:pt idx="1">
                  <c:v>569</c:v>
                </c:pt>
                <c:pt idx="2">
                  <c:v>569</c:v>
                </c:pt>
                <c:pt idx="3">
                  <c:v>569</c:v>
                </c:pt>
                <c:pt idx="4">
                  <c:v>558</c:v>
                </c:pt>
                <c:pt idx="5">
                  <c:v>579</c:v>
                </c:pt>
                <c:pt idx="6">
                  <c:v>606</c:v>
                </c:pt>
                <c:pt idx="7">
                  <c:v>628</c:v>
                </c:pt>
                <c:pt idx="8">
                  <c:v>651</c:v>
                </c:pt>
                <c:pt idx="9">
                  <c:v>668</c:v>
                </c:pt>
                <c:pt idx="10">
                  <c:v>714</c:v>
                </c:pt>
                <c:pt idx="11">
                  <c:v>803</c:v>
                </c:pt>
                <c:pt idx="12">
                  <c:v>883</c:v>
                </c:pt>
                <c:pt idx="13">
                  <c:v>974</c:v>
                </c:pt>
                <c:pt idx="14">
                  <c:v>989</c:v>
                </c:pt>
                <c:pt idx="15">
                  <c:v>1033</c:v>
                </c:pt>
                <c:pt idx="16">
                  <c:v>1087</c:v>
                </c:pt>
              </c:numCache>
            </c:numRef>
          </c:val>
        </c:ser>
        <c:dLbls>
          <c:showLegendKey val="0"/>
          <c:showVal val="0"/>
          <c:showCatName val="0"/>
          <c:showSerName val="0"/>
          <c:showPercent val="0"/>
          <c:showBubbleSize val="0"/>
        </c:dLbls>
        <c:gapWidth val="44"/>
        <c:overlap val="100"/>
        <c:axId val="191795584"/>
        <c:axId val="191797504"/>
      </c:barChart>
      <c:lineChart>
        <c:grouping val="standard"/>
        <c:varyColors val="0"/>
        <c:ser>
          <c:idx val="0"/>
          <c:order val="2"/>
          <c:tx>
            <c:v>% Full-Time</c:v>
          </c:tx>
          <c:spPr>
            <a:ln>
              <a:solidFill>
                <a:srgbClr val="700000">
                  <a:alpha val="80000"/>
                </a:srgbClr>
              </a:solidFill>
            </a:ln>
          </c:spPr>
          <c:marker>
            <c:symbol val="diamond"/>
            <c:size val="5"/>
            <c:spPr>
              <a:solidFill>
                <a:srgbClr val="700000"/>
              </a:solidFill>
            </c:spPr>
          </c:marker>
          <c:dLbls>
            <c:txPr>
              <a:bodyPr/>
              <a:lstStyle/>
              <a:p>
                <a:pPr>
                  <a:defRPr b="1">
                    <a:solidFill>
                      <a:srgbClr val="360000"/>
                    </a:solidFill>
                  </a:defRPr>
                </a:pPr>
                <a:endParaRPr lang="en-US"/>
              </a:p>
            </c:txPr>
            <c:dLblPos val="t"/>
            <c:showLegendKey val="0"/>
            <c:showVal val="1"/>
            <c:showCatName val="0"/>
            <c:showSerName val="0"/>
            <c:showPercent val="0"/>
            <c:showBubbleSize val="0"/>
            <c:showLeaderLines val="0"/>
          </c:dLbls>
          <c:cat>
            <c:numRef>
              <c:f>Summary!$M$6:$M$22</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Summary!$T$6:$T$22</c:f>
              <c:numCache>
                <c:formatCode>0.0%</c:formatCode>
                <c:ptCount val="17"/>
                <c:pt idx="0">
                  <c:v>0.79120879120879117</c:v>
                </c:pt>
                <c:pt idx="1">
                  <c:v>0.79972752043596729</c:v>
                </c:pt>
                <c:pt idx="2">
                  <c:v>0.79161028416779433</c:v>
                </c:pt>
                <c:pt idx="3">
                  <c:v>0.79296346414073071</c:v>
                </c:pt>
                <c:pt idx="4">
                  <c:v>0.79586206896551726</c:v>
                </c:pt>
                <c:pt idx="5">
                  <c:v>0.80191256830601088</c:v>
                </c:pt>
                <c:pt idx="6">
                  <c:v>0.78926701570680624</c:v>
                </c:pt>
                <c:pt idx="7">
                  <c:v>0.79643765903307884</c:v>
                </c:pt>
                <c:pt idx="8">
                  <c:v>0.7992565055762082</c:v>
                </c:pt>
                <c:pt idx="9">
                  <c:v>0.80773881499395406</c:v>
                </c:pt>
                <c:pt idx="10">
                  <c:v>0.80773606370875994</c:v>
                </c:pt>
                <c:pt idx="11">
                  <c:v>0.82389937106918243</c:v>
                </c:pt>
                <c:pt idx="12">
                  <c:v>0.81932367149758456</c:v>
                </c:pt>
                <c:pt idx="13">
                  <c:v>0.83348174532502228</c:v>
                </c:pt>
                <c:pt idx="14">
                  <c:v>0.85273368606701938</c:v>
                </c:pt>
                <c:pt idx="15">
                  <c:v>0.83630195080576764</c:v>
                </c:pt>
                <c:pt idx="16">
                  <c:v>0.83454987834549876</c:v>
                </c:pt>
              </c:numCache>
            </c:numRef>
          </c:val>
          <c:smooth val="0"/>
        </c:ser>
        <c:dLbls>
          <c:showLegendKey val="0"/>
          <c:showVal val="0"/>
          <c:showCatName val="0"/>
          <c:showSerName val="0"/>
          <c:showPercent val="0"/>
          <c:showBubbleSize val="0"/>
        </c:dLbls>
        <c:marker val="1"/>
        <c:smooth val="0"/>
        <c:axId val="191817216"/>
        <c:axId val="191815680"/>
      </c:lineChart>
      <c:catAx>
        <c:axId val="191795584"/>
        <c:scaling>
          <c:orientation val="minMax"/>
        </c:scaling>
        <c:delete val="0"/>
        <c:axPos val="b"/>
        <c:title>
          <c:tx>
            <c:rich>
              <a:bodyPr/>
              <a:lstStyle/>
              <a:p>
                <a:pPr>
                  <a:defRPr/>
                </a:pPr>
                <a:r>
                  <a:rPr lang="en-US"/>
                  <a:t>Fiscal Year</a:t>
                </a:r>
              </a:p>
            </c:rich>
          </c:tx>
          <c:layout>
            <c:manualLayout>
              <c:xMode val="edge"/>
              <c:yMode val="edge"/>
              <c:x val="0.48022228781257248"/>
              <c:y val="0.95757472749710004"/>
            </c:manualLayout>
          </c:layout>
          <c:overlay val="0"/>
        </c:title>
        <c:numFmt formatCode="General" sourceLinked="1"/>
        <c:majorTickMark val="out"/>
        <c:minorTickMark val="none"/>
        <c:tickLblPos val="nextTo"/>
        <c:txPr>
          <a:bodyPr/>
          <a:lstStyle/>
          <a:p>
            <a:pPr>
              <a:defRPr b="1"/>
            </a:pPr>
            <a:endParaRPr lang="en-US"/>
          </a:p>
        </c:txPr>
        <c:crossAx val="191797504"/>
        <c:crosses val="autoZero"/>
        <c:auto val="1"/>
        <c:lblAlgn val="ctr"/>
        <c:lblOffset val="100"/>
        <c:noMultiLvlLbl val="0"/>
      </c:catAx>
      <c:valAx>
        <c:axId val="191797504"/>
        <c:scaling>
          <c:orientation val="minMax"/>
        </c:scaling>
        <c:delete val="0"/>
        <c:axPos val="l"/>
        <c:majorGridlines>
          <c:spPr>
            <a:ln>
              <a:noFill/>
            </a:ln>
          </c:spPr>
        </c:majorGridlines>
        <c:numFmt formatCode="General" sourceLinked="1"/>
        <c:majorTickMark val="out"/>
        <c:minorTickMark val="none"/>
        <c:tickLblPos val="nextTo"/>
        <c:txPr>
          <a:bodyPr/>
          <a:lstStyle/>
          <a:p>
            <a:pPr>
              <a:defRPr b="1"/>
            </a:pPr>
            <a:endParaRPr lang="en-US"/>
          </a:p>
        </c:txPr>
        <c:crossAx val="191795584"/>
        <c:crosses val="autoZero"/>
        <c:crossBetween val="between"/>
      </c:valAx>
      <c:valAx>
        <c:axId val="191815680"/>
        <c:scaling>
          <c:orientation val="minMax"/>
          <c:max val="1"/>
          <c:min val="0.70000000000000007"/>
        </c:scaling>
        <c:delete val="0"/>
        <c:axPos val="r"/>
        <c:numFmt formatCode="0.0%" sourceLinked="1"/>
        <c:majorTickMark val="out"/>
        <c:minorTickMark val="none"/>
        <c:tickLblPos val="nextTo"/>
        <c:crossAx val="191817216"/>
        <c:crosses val="max"/>
        <c:crossBetween val="between"/>
      </c:valAx>
      <c:catAx>
        <c:axId val="191817216"/>
        <c:scaling>
          <c:orientation val="minMax"/>
        </c:scaling>
        <c:delete val="1"/>
        <c:axPos val="b"/>
        <c:numFmt formatCode="General" sourceLinked="1"/>
        <c:majorTickMark val="out"/>
        <c:minorTickMark val="none"/>
        <c:tickLblPos val="nextTo"/>
        <c:crossAx val="191815680"/>
        <c:crosses val="autoZero"/>
        <c:auto val="1"/>
        <c:lblAlgn val="ctr"/>
        <c:lblOffset val="100"/>
        <c:noMultiLvlLbl val="0"/>
      </c:catAx>
    </c:plotArea>
    <c:legend>
      <c:legendPos val="t"/>
      <c:layout>
        <c:manualLayout>
          <c:xMode val="edge"/>
          <c:yMode val="edge"/>
          <c:x val="0.3155302503752932"/>
          <c:y val="0.11191599199520665"/>
          <c:w val="0.36893937230034879"/>
          <c:h val="3.7969365661129531E-2"/>
        </c:manualLayout>
      </c:layout>
      <c:overlay val="0"/>
      <c:txPr>
        <a:bodyPr/>
        <a:lstStyle/>
        <a:p>
          <a:pPr>
            <a:defRPr sz="1100"/>
          </a:pPr>
          <a:endParaRPr lang="en-US"/>
        </a:p>
      </c:txPr>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02D04-B1F3-4E37-A7BB-C5953648BAD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2A6C8F3C-1310-4BD6-BD30-45A375C78DD4}">
      <dgm:prSet/>
      <dgm:spPr/>
      <dgm:t>
        <a:bodyPr/>
        <a:lstStyle/>
        <a:p>
          <a:r>
            <a:rPr lang="en-US" dirty="0" smtClean="0"/>
            <a:t>Clinical Activities</a:t>
          </a:r>
        </a:p>
      </dgm:t>
    </dgm:pt>
    <dgm:pt modelId="{B934094C-347E-4C46-BA16-CE8B21DDD5AC}">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t>Academic &amp; Research</a:t>
          </a:r>
        </a:p>
      </dgm:t>
    </dgm:pt>
    <dgm:pt modelId="{738FD723-DFD7-4BAE-B853-83746072FD4D}" type="sibTrans" cxnId="{5027D8F5-2BFF-4E42-819B-578541FB2FDB}">
      <dgm:prSet/>
      <dgm:spPr/>
      <dgm:t>
        <a:bodyPr/>
        <a:lstStyle/>
        <a:p>
          <a:endParaRPr lang="en-US"/>
        </a:p>
      </dgm:t>
    </dgm:pt>
    <dgm:pt modelId="{BDBC73D5-FCE4-4689-9600-0EE3D7DB436F}" type="parTrans" cxnId="{5027D8F5-2BFF-4E42-819B-578541FB2FDB}">
      <dgm:prSet/>
      <dgm:spPr/>
      <dgm:t>
        <a:bodyPr/>
        <a:lstStyle/>
        <a:p>
          <a:endParaRPr lang="en-US"/>
        </a:p>
      </dgm:t>
    </dgm:pt>
    <dgm:pt modelId="{52CC23AC-D390-49DD-86B2-58C47394D280}" type="sibTrans" cxnId="{52005E88-5B87-4EC2-82EA-C565E7AEFCA3}">
      <dgm:prSet/>
      <dgm:spPr/>
      <dgm:t>
        <a:bodyPr/>
        <a:lstStyle/>
        <a:p>
          <a:endParaRPr lang="en-US"/>
        </a:p>
      </dgm:t>
    </dgm:pt>
    <dgm:pt modelId="{7384ED34-4BC6-4F8D-BBB2-D8CE64443896}" type="parTrans" cxnId="{52005E88-5B87-4EC2-82EA-C565E7AEFCA3}">
      <dgm:prSet/>
      <dgm:spPr/>
      <dgm:t>
        <a:bodyPr/>
        <a:lstStyle/>
        <a:p>
          <a:endParaRPr lang="en-US"/>
        </a:p>
      </dgm:t>
    </dgm:pt>
    <dgm:pt modelId="{AD3F24A9-DF55-4DD8-9B74-A2566F5CB8FC}" type="pres">
      <dgm:prSet presAssocID="{8C802D04-B1F3-4E37-A7BB-C5953648BAD4}" presName="compositeShape" presStyleCnt="0">
        <dgm:presLayoutVars>
          <dgm:chMax val="7"/>
          <dgm:dir/>
          <dgm:resizeHandles val="exact"/>
        </dgm:presLayoutVars>
      </dgm:prSet>
      <dgm:spPr/>
      <dgm:t>
        <a:bodyPr/>
        <a:lstStyle/>
        <a:p>
          <a:endParaRPr lang="en-US"/>
        </a:p>
      </dgm:t>
    </dgm:pt>
    <dgm:pt modelId="{5104FFFB-69F5-43F0-985A-D1A12402DCFB}" type="pres">
      <dgm:prSet presAssocID="{B934094C-347E-4C46-BA16-CE8B21DDD5AC}" presName="circ1" presStyleLbl="vennNode1" presStyleIdx="0" presStyleCnt="2"/>
      <dgm:spPr/>
      <dgm:t>
        <a:bodyPr/>
        <a:lstStyle/>
        <a:p>
          <a:endParaRPr lang="en-US"/>
        </a:p>
      </dgm:t>
    </dgm:pt>
    <dgm:pt modelId="{B25FA967-FCB5-4415-A064-315D70DC4CF8}" type="pres">
      <dgm:prSet presAssocID="{B934094C-347E-4C46-BA16-CE8B21DDD5AC}" presName="circ1Tx" presStyleLbl="revTx" presStyleIdx="0" presStyleCnt="0">
        <dgm:presLayoutVars>
          <dgm:chMax val="0"/>
          <dgm:chPref val="0"/>
          <dgm:bulletEnabled val="1"/>
        </dgm:presLayoutVars>
      </dgm:prSet>
      <dgm:spPr/>
      <dgm:t>
        <a:bodyPr/>
        <a:lstStyle/>
        <a:p>
          <a:endParaRPr lang="en-US"/>
        </a:p>
      </dgm:t>
    </dgm:pt>
    <dgm:pt modelId="{4283F0A3-98C9-4D15-AF33-55AF183D6B10}" type="pres">
      <dgm:prSet presAssocID="{2A6C8F3C-1310-4BD6-BD30-45A375C78DD4}" presName="circ2" presStyleLbl="vennNode1" presStyleIdx="1" presStyleCnt="2"/>
      <dgm:spPr/>
      <dgm:t>
        <a:bodyPr/>
        <a:lstStyle/>
        <a:p>
          <a:endParaRPr lang="en-US"/>
        </a:p>
      </dgm:t>
    </dgm:pt>
    <dgm:pt modelId="{7420E5CF-CD16-4409-8712-1BA32E5405B9}" type="pres">
      <dgm:prSet presAssocID="{2A6C8F3C-1310-4BD6-BD30-45A375C78DD4}" presName="circ2Tx" presStyleLbl="revTx" presStyleIdx="0" presStyleCnt="0">
        <dgm:presLayoutVars>
          <dgm:chMax val="0"/>
          <dgm:chPref val="0"/>
          <dgm:bulletEnabled val="1"/>
        </dgm:presLayoutVars>
      </dgm:prSet>
      <dgm:spPr/>
      <dgm:t>
        <a:bodyPr/>
        <a:lstStyle/>
        <a:p>
          <a:endParaRPr lang="en-US"/>
        </a:p>
      </dgm:t>
    </dgm:pt>
  </dgm:ptLst>
  <dgm:cxnLst>
    <dgm:cxn modelId="{5027D8F5-2BFF-4E42-819B-578541FB2FDB}" srcId="{8C802D04-B1F3-4E37-A7BB-C5953648BAD4}" destId="{B934094C-347E-4C46-BA16-CE8B21DDD5AC}" srcOrd="0" destOrd="0" parTransId="{BDBC73D5-FCE4-4689-9600-0EE3D7DB436F}" sibTransId="{738FD723-DFD7-4BAE-B853-83746072FD4D}"/>
    <dgm:cxn modelId="{52005E88-5B87-4EC2-82EA-C565E7AEFCA3}" srcId="{8C802D04-B1F3-4E37-A7BB-C5953648BAD4}" destId="{2A6C8F3C-1310-4BD6-BD30-45A375C78DD4}" srcOrd="1" destOrd="0" parTransId="{7384ED34-4BC6-4F8D-BBB2-D8CE64443896}" sibTransId="{52CC23AC-D390-49DD-86B2-58C47394D280}"/>
    <dgm:cxn modelId="{C4E7EE18-186B-4AA7-9D43-39E2D059EE78}" type="presOf" srcId="{8C802D04-B1F3-4E37-A7BB-C5953648BAD4}" destId="{AD3F24A9-DF55-4DD8-9B74-A2566F5CB8FC}" srcOrd="0" destOrd="0" presId="urn:microsoft.com/office/officeart/2005/8/layout/venn1"/>
    <dgm:cxn modelId="{F0EAE116-5605-42E9-BAE7-F18E7ADD2F01}" type="presOf" srcId="{2A6C8F3C-1310-4BD6-BD30-45A375C78DD4}" destId="{4283F0A3-98C9-4D15-AF33-55AF183D6B10}" srcOrd="0" destOrd="0" presId="urn:microsoft.com/office/officeart/2005/8/layout/venn1"/>
    <dgm:cxn modelId="{22BD8B52-3255-4ABC-AB1D-F155108DD7C5}" type="presOf" srcId="{B934094C-347E-4C46-BA16-CE8B21DDD5AC}" destId="{5104FFFB-69F5-43F0-985A-D1A12402DCFB}" srcOrd="0" destOrd="0" presId="urn:microsoft.com/office/officeart/2005/8/layout/venn1"/>
    <dgm:cxn modelId="{CC17A6E3-0A06-4073-B8FB-C01E2037B2C2}" type="presOf" srcId="{2A6C8F3C-1310-4BD6-BD30-45A375C78DD4}" destId="{7420E5CF-CD16-4409-8712-1BA32E5405B9}" srcOrd="1" destOrd="0" presId="urn:microsoft.com/office/officeart/2005/8/layout/venn1"/>
    <dgm:cxn modelId="{DE1D502B-3795-4939-AED6-71E39A5F7D0E}" type="presOf" srcId="{B934094C-347E-4C46-BA16-CE8B21DDD5AC}" destId="{B25FA967-FCB5-4415-A064-315D70DC4CF8}" srcOrd="1" destOrd="0" presId="urn:microsoft.com/office/officeart/2005/8/layout/venn1"/>
    <dgm:cxn modelId="{02EA801E-DB8D-4718-9192-C5A0FDA58EE8}" type="presParOf" srcId="{AD3F24A9-DF55-4DD8-9B74-A2566F5CB8FC}" destId="{5104FFFB-69F5-43F0-985A-D1A12402DCFB}" srcOrd="0" destOrd="0" presId="urn:microsoft.com/office/officeart/2005/8/layout/venn1"/>
    <dgm:cxn modelId="{C7106E47-6E02-4A1B-A6A0-2763A34DED72}" type="presParOf" srcId="{AD3F24A9-DF55-4DD8-9B74-A2566F5CB8FC}" destId="{B25FA967-FCB5-4415-A064-315D70DC4CF8}" srcOrd="1" destOrd="0" presId="urn:microsoft.com/office/officeart/2005/8/layout/venn1"/>
    <dgm:cxn modelId="{73F81069-499E-4E6A-8B75-5D5320ADEF12}" type="presParOf" srcId="{AD3F24A9-DF55-4DD8-9B74-A2566F5CB8FC}" destId="{4283F0A3-98C9-4D15-AF33-55AF183D6B10}" srcOrd="2" destOrd="0" presId="urn:microsoft.com/office/officeart/2005/8/layout/venn1"/>
    <dgm:cxn modelId="{BB2C3A9F-FE46-4634-807B-6770AB040637}" type="presParOf" srcId="{AD3F24A9-DF55-4DD8-9B74-A2566F5CB8FC}" destId="{7420E5CF-CD16-4409-8712-1BA32E5405B9}"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emf"/></Relationships>
</file>

<file path=ppt/drawings/drawing1.xml><?xml version="1.0" encoding="utf-8"?>
<c:userShapes xmlns:c="http://schemas.openxmlformats.org/drawingml/2006/chart">
  <cdr:relSizeAnchor xmlns:cdr="http://schemas.openxmlformats.org/drawingml/2006/chartDrawing">
    <cdr:from>
      <cdr:x>0.10261</cdr:x>
      <cdr:y>0.21955</cdr:y>
    </cdr:from>
    <cdr:to>
      <cdr:x>0.43137</cdr:x>
      <cdr:y>0.32933</cdr:y>
    </cdr:to>
    <cdr:sp macro="" textlink="">
      <cdr:nvSpPr>
        <cdr:cNvPr id="2" name="TextBox 1"/>
        <cdr:cNvSpPr txBox="1"/>
      </cdr:nvSpPr>
      <cdr:spPr>
        <a:xfrm xmlns:a="http://schemas.openxmlformats.org/drawingml/2006/main">
          <a:off x="747712" y="1219200"/>
          <a:ext cx="2395537" cy="609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dirty="0" smtClean="0">
              <a:solidFill>
                <a:srgbClr val="C00000"/>
              </a:solidFill>
            </a:rPr>
            <a:t>36% increase</a:t>
          </a:r>
          <a:endParaRPr lang="en-US" sz="3200" dirty="0">
            <a:solidFill>
              <a:srgbClr val="C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0.14964</cdr:x>
      <cdr:y>0.30689</cdr:y>
    </cdr:from>
    <cdr:to>
      <cdr:x>0.45192</cdr:x>
      <cdr:y>0.41848</cdr:y>
    </cdr:to>
    <cdr:sp macro="" textlink="">
      <cdr:nvSpPr>
        <cdr:cNvPr id="2" name="TextBox 1"/>
        <cdr:cNvSpPr txBox="1"/>
      </cdr:nvSpPr>
      <cdr:spPr>
        <a:xfrm xmlns:a="http://schemas.openxmlformats.org/drawingml/2006/main">
          <a:off x="1185863" y="1676400"/>
          <a:ext cx="2395537" cy="6096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smtClean="0">
              <a:solidFill>
                <a:srgbClr val="C00000"/>
              </a:solidFill>
            </a:rPr>
            <a:t>87% increase</a:t>
          </a:r>
          <a:endParaRPr lang="en-US" sz="3200" dirty="0">
            <a:solidFill>
              <a:srgbClr val="C0000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0.13879</cdr:x>
      <cdr:y>0.27899</cdr:y>
    </cdr:from>
    <cdr:to>
      <cdr:x>0.45043</cdr:x>
      <cdr:y>0.39058</cdr:y>
    </cdr:to>
    <cdr:sp macro="" textlink="">
      <cdr:nvSpPr>
        <cdr:cNvPr id="2" name="TextBox 1"/>
        <cdr:cNvSpPr txBox="1"/>
      </cdr:nvSpPr>
      <cdr:spPr>
        <a:xfrm xmlns:a="http://schemas.openxmlformats.org/drawingml/2006/main">
          <a:off x="1066800" y="1524000"/>
          <a:ext cx="2395537" cy="6096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smtClean="0">
              <a:solidFill>
                <a:srgbClr val="C00000"/>
              </a:solidFill>
            </a:rPr>
            <a:t>69% increase</a:t>
          </a:r>
          <a:endParaRPr lang="en-US" sz="3200" dirty="0">
            <a:solidFill>
              <a:srgbClr val="C00000"/>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0.6418</cdr:x>
      <cdr:y>0.16067</cdr:y>
    </cdr:from>
    <cdr:to>
      <cdr:x>0.78749</cdr:x>
      <cdr:y>0.27426</cdr:y>
    </cdr:to>
    <cdr:sp macro="" textlink="">
      <cdr:nvSpPr>
        <cdr:cNvPr id="2" name="TextBox 3"/>
        <cdr:cNvSpPr txBox="1"/>
      </cdr:nvSpPr>
      <cdr:spPr>
        <a:xfrm xmlns:a="http://schemas.openxmlformats.org/drawingml/2006/main">
          <a:off x="4936562" y="652947"/>
          <a:ext cx="1120589"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xmlns:a="http://schemas.openxmlformats.org/drawingml/2006/main">
          <a:pPr algn="ctr"/>
          <a:r>
            <a:rPr lang="en-US" dirty="0" smtClean="0"/>
            <a:t>$1,088</a:t>
          </a:r>
          <a:endParaRPr lang="en-US" dirty="0"/>
        </a:p>
      </cdr:txBody>
    </cdr:sp>
  </cdr:relSizeAnchor>
</c:userShapes>
</file>

<file path=ppt/drawings/drawing5.xml><?xml version="1.0" encoding="utf-8"?>
<c:userShapes xmlns:c="http://schemas.openxmlformats.org/drawingml/2006/chart">
  <cdr:relSizeAnchor xmlns:cdr="http://schemas.openxmlformats.org/drawingml/2006/chartDrawing">
    <cdr:from>
      <cdr:x>0.50409</cdr:x>
      <cdr:y>0.89147</cdr:y>
    </cdr:from>
    <cdr:to>
      <cdr:x>0.63488</cdr:x>
      <cdr:y>1</cdr:y>
    </cdr:to>
    <cdr:sp macro="" textlink="">
      <cdr:nvSpPr>
        <cdr:cNvPr id="2" name="TextBox 1"/>
        <cdr:cNvSpPr txBox="1"/>
      </cdr:nvSpPr>
      <cdr:spPr>
        <a:xfrm xmlns:a="http://schemas.openxmlformats.org/drawingml/2006/main">
          <a:off x="3524250" y="3286125"/>
          <a:ext cx="914400" cy="4000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0.07493</cdr:x>
      <cdr:y>0.89759</cdr:y>
    </cdr:from>
    <cdr:to>
      <cdr:x>0.94687</cdr:x>
      <cdr:y>0.97791</cdr:y>
    </cdr:to>
    <cdr:sp macro="" textlink="">
      <cdr:nvSpPr>
        <cdr:cNvPr id="4" name="TextBox 1"/>
        <cdr:cNvSpPr txBox="1"/>
      </cdr:nvSpPr>
      <cdr:spPr>
        <a:xfrm xmlns:a="http://schemas.openxmlformats.org/drawingml/2006/main">
          <a:off x="622354" y="4992934"/>
          <a:ext cx="7242159" cy="44678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dirty="0"/>
            <a:t>Uncompensated care</a:t>
          </a:r>
          <a:r>
            <a:rPr lang="en-US" sz="1100" baseline="0" dirty="0"/>
            <a:t> is an overall measure of physician care provided for which no payment was received</a:t>
          </a:r>
        </a:p>
        <a:p xmlns:a="http://schemas.openxmlformats.org/drawingml/2006/main">
          <a:r>
            <a:rPr lang="en-US" sz="1100" baseline="0" dirty="0"/>
            <a:t>from the patient or insurer.  It is the sum of the physicians' "bad debt" and the charity care provided.</a:t>
          </a:r>
          <a:endParaRPr lang="en-US" sz="1100" dirty="0"/>
        </a:p>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40B863A-9E31-4783-B9C4-10B6AAF0DE7E}" type="datetimeFigureOut">
              <a:rPr lang="en-US" smtClean="0"/>
              <a:pPr/>
              <a:t>12/17/2014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345937E-0600-4EBD-95C1-A545841EEC95}" type="slidenum">
              <a:rPr lang="en-US" smtClean="0"/>
              <a:pPr/>
              <a:t>‹#›</a:t>
            </a:fld>
            <a:endParaRPr lang="en-US"/>
          </a:p>
        </p:txBody>
      </p:sp>
    </p:spTree>
    <p:extLst>
      <p:ext uri="{BB962C8B-B14F-4D97-AF65-F5344CB8AC3E}">
        <p14:creationId xmlns:p14="http://schemas.microsoft.com/office/powerpoint/2010/main" val="4004577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FF8A659D-7C91-4B27-A67A-979B410AFD16}" type="datetimeFigureOut">
              <a:rPr lang="en-US" smtClean="0"/>
              <a:pPr/>
              <a:t>12/17/2014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F2DDA1ED-E820-48DD-9E89-F6F8C4BD4853}" type="slidenum">
              <a:rPr lang="en-US" smtClean="0"/>
              <a:pPr/>
              <a:t>‹#›</a:t>
            </a:fld>
            <a:endParaRPr lang="en-US"/>
          </a:p>
        </p:txBody>
      </p:sp>
    </p:spTree>
    <p:extLst>
      <p:ext uri="{BB962C8B-B14F-4D97-AF65-F5344CB8AC3E}">
        <p14:creationId xmlns:p14="http://schemas.microsoft.com/office/powerpoint/2010/main" val="2517920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ollege-insight.org/"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DDA1ED-E820-48DD-9E89-F6F8C4BD4853}" type="slidenum">
              <a:rPr lang="en-US" smtClean="0"/>
              <a:pPr/>
              <a:t>7</a:t>
            </a:fld>
            <a:endParaRPr lang="en-US"/>
          </a:p>
        </p:txBody>
      </p:sp>
    </p:spTree>
    <p:extLst>
      <p:ext uri="{BB962C8B-B14F-4D97-AF65-F5344CB8AC3E}">
        <p14:creationId xmlns:p14="http://schemas.microsoft.com/office/powerpoint/2010/main" val="1215148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itchFamily="18" charset="0"/>
              </a:rPr>
              <a:t>Region defined as 15 county area: </a:t>
            </a:r>
          </a:p>
          <a:p>
            <a:pPr eaLnBrk="1" hangingPunct="1">
              <a:spcBef>
                <a:spcPct val="0"/>
              </a:spcBef>
            </a:pPr>
            <a:r>
              <a:rPr lang="en-US" altLang="en-US" smtClean="0">
                <a:latin typeface="Times New Roman" pitchFamily="18" charset="0"/>
              </a:rPr>
              <a:t>•         Bates, MO</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Caldwell, MO</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Cass, MO</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Clay, MO</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Clinton, MO</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Jackson, MO</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Lafayette, MO</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Platte, MO</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Ray, MO</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Wyandotte, KS</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Franklin, KS</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Leavenworth, KS</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Linn, KS</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Miami, KS</a:t>
            </a:r>
          </a:p>
          <a:p>
            <a:pPr eaLnBrk="1" hangingPunct="1">
              <a:spcBef>
                <a:spcPct val="0"/>
              </a:spcBef>
            </a:pPr>
            <a:endParaRPr lang="en-US" altLang="en-US" smtClean="0">
              <a:latin typeface="Times New Roman" pitchFamily="18" charset="0"/>
            </a:endParaRPr>
          </a:p>
          <a:p>
            <a:pPr eaLnBrk="1" hangingPunct="1">
              <a:spcBef>
                <a:spcPct val="0"/>
              </a:spcBef>
            </a:pPr>
            <a:r>
              <a:rPr lang="en-US" altLang="en-US" smtClean="0">
                <a:latin typeface="Times New Roman" pitchFamily="18" charset="0"/>
              </a:rPr>
              <a:t>•         Johnson, KS</a:t>
            </a:r>
          </a:p>
          <a:p>
            <a:pPr eaLnBrk="1" hangingPunct="1">
              <a:spcBef>
                <a:spcPct val="0"/>
              </a:spcBef>
            </a:pPr>
            <a:endParaRPr lang="en-US" altLang="en-US" smtClean="0">
              <a:latin typeface="Times New Roman" pitchFamily="18" charset="0"/>
            </a:endParaRPr>
          </a:p>
        </p:txBody>
      </p:sp>
      <p:sp>
        <p:nvSpPr>
          <p:cNvPr id="870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a:defRPr sz="2400">
                <a:solidFill>
                  <a:schemeClr val="tx1"/>
                </a:solidFill>
                <a:latin typeface="Times" pitchFamily="18" charset="0"/>
              </a:defRPr>
            </a:lvl1pPr>
            <a:lvl2pPr marL="753831" indent="-289562" defTabSz="949568">
              <a:defRPr sz="2400">
                <a:solidFill>
                  <a:schemeClr val="tx1"/>
                </a:solidFill>
                <a:latin typeface="Times" pitchFamily="18" charset="0"/>
              </a:defRPr>
            </a:lvl2pPr>
            <a:lvl3pPr marL="1161482" indent="-229708" defTabSz="949568">
              <a:defRPr sz="2400">
                <a:solidFill>
                  <a:schemeClr val="tx1"/>
                </a:solidFill>
                <a:latin typeface="Times" pitchFamily="18" charset="0"/>
              </a:defRPr>
            </a:lvl3pPr>
            <a:lvl4pPr marL="1628987" indent="-229708" defTabSz="949568">
              <a:defRPr sz="2400">
                <a:solidFill>
                  <a:schemeClr val="tx1"/>
                </a:solidFill>
                <a:latin typeface="Times" pitchFamily="18" charset="0"/>
              </a:defRPr>
            </a:lvl4pPr>
            <a:lvl5pPr marL="2094873" indent="-229708" defTabSz="949568">
              <a:defRPr sz="2400">
                <a:solidFill>
                  <a:schemeClr val="tx1"/>
                </a:solidFill>
                <a:latin typeface="Times" pitchFamily="18" charset="0"/>
              </a:defRPr>
            </a:lvl5pPr>
            <a:lvl6pPr marL="2560760" indent="-229708" defTabSz="949568" eaLnBrk="0" fontAlgn="base" hangingPunct="0">
              <a:spcBef>
                <a:spcPct val="0"/>
              </a:spcBef>
              <a:spcAft>
                <a:spcPct val="0"/>
              </a:spcAft>
              <a:defRPr sz="2400">
                <a:solidFill>
                  <a:schemeClr val="tx1"/>
                </a:solidFill>
                <a:latin typeface="Times" pitchFamily="18" charset="0"/>
              </a:defRPr>
            </a:lvl6pPr>
            <a:lvl7pPr marL="3026647" indent="-229708" defTabSz="949568" eaLnBrk="0" fontAlgn="base" hangingPunct="0">
              <a:spcBef>
                <a:spcPct val="0"/>
              </a:spcBef>
              <a:spcAft>
                <a:spcPct val="0"/>
              </a:spcAft>
              <a:defRPr sz="2400">
                <a:solidFill>
                  <a:schemeClr val="tx1"/>
                </a:solidFill>
                <a:latin typeface="Times" pitchFamily="18" charset="0"/>
              </a:defRPr>
            </a:lvl7pPr>
            <a:lvl8pPr marL="3492534" indent="-229708" defTabSz="949568" eaLnBrk="0" fontAlgn="base" hangingPunct="0">
              <a:spcBef>
                <a:spcPct val="0"/>
              </a:spcBef>
              <a:spcAft>
                <a:spcPct val="0"/>
              </a:spcAft>
              <a:defRPr sz="2400">
                <a:solidFill>
                  <a:schemeClr val="tx1"/>
                </a:solidFill>
                <a:latin typeface="Times" pitchFamily="18" charset="0"/>
              </a:defRPr>
            </a:lvl8pPr>
            <a:lvl9pPr marL="3958421" indent="-229708" defTabSz="949568" eaLnBrk="0" fontAlgn="base" hangingPunct="0">
              <a:spcBef>
                <a:spcPct val="0"/>
              </a:spcBef>
              <a:spcAft>
                <a:spcPct val="0"/>
              </a:spcAft>
              <a:defRPr sz="2400">
                <a:solidFill>
                  <a:schemeClr val="tx1"/>
                </a:solidFill>
                <a:latin typeface="Times" pitchFamily="18" charset="0"/>
              </a:defRPr>
            </a:lvl9pPr>
          </a:lstStyle>
          <a:p>
            <a:pPr>
              <a:defRPr/>
            </a:pPr>
            <a:fld id="{F5193A3D-316E-4CFE-B328-BEABC340A4C5}" type="slidenum">
              <a:rPr lang="en-US" altLang="en-US" sz="1200">
                <a:solidFill>
                  <a:srgbClr val="000000"/>
                </a:solidFill>
                <a:latin typeface="Calibri" pitchFamily="34" charset="0"/>
              </a:rPr>
              <a:pPr>
                <a:defRPr/>
              </a:pPr>
              <a:t>54</a:t>
            </a:fld>
            <a:endParaRPr lang="en-US" altLang="en-US" sz="1200">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12B11B-1584-48D0-A2BD-557C30C5CAFE}" type="slidenum">
              <a:rPr lang="en-US" smtClean="0"/>
              <a:pPr/>
              <a:t>62</a:t>
            </a:fld>
            <a:endParaRPr lang="en-US"/>
          </a:p>
        </p:txBody>
      </p:sp>
    </p:spTree>
    <p:extLst>
      <p:ext uri="{BB962C8B-B14F-4D97-AF65-F5344CB8AC3E}">
        <p14:creationId xmlns:p14="http://schemas.microsoft.com/office/powerpoint/2010/main" val="2350159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12B11B-1584-48D0-A2BD-557C30C5CAFE}" type="slidenum">
              <a:rPr lang="en-US" smtClean="0"/>
              <a:pPr/>
              <a:t>63</a:t>
            </a:fld>
            <a:endParaRPr lang="en-US"/>
          </a:p>
        </p:txBody>
      </p:sp>
    </p:spTree>
    <p:extLst>
      <p:ext uri="{BB962C8B-B14F-4D97-AF65-F5344CB8AC3E}">
        <p14:creationId xmlns:p14="http://schemas.microsoft.com/office/powerpoint/2010/main" val="344752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dirty="0" smtClean="0">
              <a:sym typeface="Times New Roman" pitchFamily="18" charset="0"/>
            </a:endParaRPr>
          </a:p>
        </p:txBody>
      </p:sp>
      <p:sp>
        <p:nvSpPr>
          <p:cNvPr id="2" name="Date Placeholder 1"/>
          <p:cNvSpPr>
            <a:spLocks noGrp="1"/>
          </p:cNvSpPr>
          <p:nvPr>
            <p:ph type="dt" idx="10"/>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xfrm>
            <a:off x="76200" y="4191005"/>
            <a:ext cx="6705600" cy="5105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8345" indent="-168345"/>
            <a:endParaRPr lang="en-US" dirty="0" smtClean="0">
              <a:latin typeface="Arial" charset="0"/>
            </a:endParaRPr>
          </a:p>
        </p:txBody>
      </p:sp>
      <p:sp>
        <p:nvSpPr>
          <p:cNvPr id="49156" name="Slide Number Placeholder 3"/>
          <p:cNvSpPr txBox="1">
            <a:spLocks noGrp="1"/>
          </p:cNvSpPr>
          <p:nvPr/>
        </p:nvSpPr>
        <p:spPr bwMode="auto">
          <a:xfrm>
            <a:off x="3970342" y="8829679"/>
            <a:ext cx="303847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1" tIns="46606" rIns="93211" bIns="46606" anchor="b"/>
          <a:lstStyle>
            <a:lvl1pPr defTabSz="949325" eaLnBrk="0" hangingPunct="0">
              <a:defRPr sz="2400" u="sng">
                <a:solidFill>
                  <a:schemeClr val="tx1"/>
                </a:solidFill>
                <a:latin typeface="Times New Roman" pitchFamily="18" charset="0"/>
                <a:ea typeface="MS PGothic" pitchFamily="34" charset="-128"/>
              </a:defRPr>
            </a:lvl1pPr>
            <a:lvl2pPr marL="37931725" indent="-37474525" defTabSz="949325" eaLnBrk="0" hangingPunct="0">
              <a:defRPr sz="2400" u="sng">
                <a:solidFill>
                  <a:schemeClr val="tx1"/>
                </a:solidFill>
                <a:latin typeface="Times New Roman" pitchFamily="18" charset="0"/>
                <a:ea typeface="MS PGothic" pitchFamily="34" charset="-128"/>
              </a:defRPr>
            </a:lvl2pPr>
            <a:lvl3pPr eaLnBrk="0" hangingPunct="0">
              <a:defRPr sz="2400" u="sng">
                <a:solidFill>
                  <a:schemeClr val="tx1"/>
                </a:solidFill>
                <a:latin typeface="Times New Roman" pitchFamily="18" charset="0"/>
                <a:ea typeface="MS PGothic" pitchFamily="34" charset="-128"/>
              </a:defRPr>
            </a:lvl3pPr>
            <a:lvl4pPr eaLnBrk="0" hangingPunct="0">
              <a:defRPr sz="2400" u="sng">
                <a:solidFill>
                  <a:schemeClr val="tx1"/>
                </a:solidFill>
                <a:latin typeface="Times New Roman" pitchFamily="18" charset="0"/>
                <a:ea typeface="MS PGothic" pitchFamily="34" charset="-128"/>
              </a:defRPr>
            </a:lvl4pPr>
            <a:lvl5pPr eaLnBrk="0" hangingPunct="0">
              <a:defRPr sz="2400" u="sng">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u="sng">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u="sng">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u="sng">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u="sng">
                <a:solidFill>
                  <a:schemeClr val="tx1"/>
                </a:solidFill>
                <a:latin typeface="Times New Roman" pitchFamily="18" charset="0"/>
                <a:ea typeface="MS PGothic" pitchFamily="34" charset="-128"/>
              </a:defRPr>
            </a:lvl9pPr>
          </a:lstStyle>
          <a:p>
            <a:pPr algn="r" eaLnBrk="1" hangingPunct="1"/>
            <a:fld id="{44549E65-3D46-4288-A5B9-831654472F12}" type="slidenum">
              <a:rPr lang="en-US" sz="1200">
                <a:cs typeface="Arial" charset="0"/>
              </a:rPr>
              <a:pPr algn="r" eaLnBrk="1" hangingPunct="1"/>
              <a:t>65</a:t>
            </a:fld>
            <a:endParaRPr lang="en-US" sz="1200" dirty="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12B11B-1584-48D0-A2BD-557C30C5CAFE}" type="slidenum">
              <a:rPr lang="en-US" smtClean="0"/>
              <a:pPr/>
              <a:t>67</a:t>
            </a:fld>
            <a:endParaRPr lang="en-US"/>
          </a:p>
        </p:txBody>
      </p:sp>
    </p:spTree>
    <p:extLst>
      <p:ext uri="{BB962C8B-B14F-4D97-AF65-F5344CB8AC3E}">
        <p14:creationId xmlns:p14="http://schemas.microsoft.com/office/powerpoint/2010/main" val="3270585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12B11B-1584-48D0-A2BD-557C30C5CAFE}" type="slidenum">
              <a:rPr lang="en-US" smtClean="0"/>
              <a:pPr/>
              <a:t>73</a:t>
            </a:fld>
            <a:endParaRPr lang="en-US"/>
          </a:p>
        </p:txBody>
      </p:sp>
    </p:spTree>
    <p:extLst>
      <p:ext uri="{BB962C8B-B14F-4D97-AF65-F5344CB8AC3E}">
        <p14:creationId xmlns:p14="http://schemas.microsoft.com/office/powerpoint/2010/main" val="423553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E70737-0AAB-43CC-9475-166B403A0A93}" type="slidenum">
              <a:rPr lang="en-US" smtClean="0"/>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a:t>
            </a:r>
            <a:r>
              <a:rPr lang="en-US" baseline="0" dirty="0" smtClean="0"/>
              <a:t> notable economic drivers heading in opposite direction</a:t>
            </a:r>
            <a:endParaRPr lang="en-US" dirty="0"/>
          </a:p>
        </p:txBody>
      </p:sp>
      <p:sp>
        <p:nvSpPr>
          <p:cNvPr id="4" name="Slide Number Placeholder 3"/>
          <p:cNvSpPr>
            <a:spLocks noGrp="1"/>
          </p:cNvSpPr>
          <p:nvPr>
            <p:ph type="sldNum" sz="quarter" idx="10"/>
          </p:nvPr>
        </p:nvSpPr>
        <p:spPr/>
        <p:txBody>
          <a:bodyPr/>
          <a:lstStyle/>
          <a:p>
            <a:fld id="{0D93148D-BAAF-4C17-84B5-0D25D4184FBC}" type="slidenum">
              <a:rPr lang="en-US" smtClean="0"/>
              <a:pPr/>
              <a:t>74</a:t>
            </a:fld>
            <a:endParaRPr lang="en-US" dirty="0"/>
          </a:p>
        </p:txBody>
      </p:sp>
    </p:spTree>
    <p:extLst>
      <p:ext uri="{BB962C8B-B14F-4D97-AF65-F5344CB8AC3E}">
        <p14:creationId xmlns:p14="http://schemas.microsoft.com/office/powerpoint/2010/main" val="2800963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3148D-BAAF-4C17-84B5-0D25D4184FBC}"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2947167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http://www.kumc.edu/Documents/public%20affairs/KSPhysicianWorkforceReport.pdf</a:t>
            </a:r>
          </a:p>
          <a:p>
            <a:endParaRPr lang="en-US" dirty="0"/>
          </a:p>
        </p:txBody>
      </p:sp>
      <p:sp>
        <p:nvSpPr>
          <p:cNvPr id="4" name="Slide Number Placeholder 3"/>
          <p:cNvSpPr>
            <a:spLocks noGrp="1"/>
          </p:cNvSpPr>
          <p:nvPr>
            <p:ph type="sldNum" sz="quarter" idx="10"/>
          </p:nvPr>
        </p:nvSpPr>
        <p:spPr/>
        <p:txBody>
          <a:bodyPr/>
          <a:lstStyle/>
          <a:p>
            <a:fld id="{63E70737-0AAB-43CC-9475-166B403A0A93}" type="slidenum">
              <a:rPr lang="en-US" smtClean="0"/>
              <a:pPr/>
              <a:t>88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307975"/>
            <a:ext cx="4248150" cy="3186113"/>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*Source: 2003 and 2012, Common Data Set, H5</a:t>
            </a:r>
          </a:p>
          <a:p>
            <a:r>
              <a:rPr lang="en-US" sz="1200" kern="1200" dirty="0" smtClean="0">
                <a:solidFill>
                  <a:schemeClr val="tx1"/>
                </a:solidFill>
                <a:latin typeface="+mn-lt"/>
                <a:ea typeface="+mn-ea"/>
                <a:cs typeface="+mn-cs"/>
              </a:rPr>
              <a:t>*Source: 2004-2011, The Institute for College Access &amp; Success, College </a:t>
            </a:r>
            <a:r>
              <a:rPr lang="en-US" sz="1200" kern="1200" dirty="0" err="1" smtClean="0">
                <a:solidFill>
                  <a:schemeClr val="tx1"/>
                </a:solidFill>
                <a:latin typeface="+mn-lt"/>
                <a:ea typeface="+mn-ea"/>
                <a:cs typeface="+mn-cs"/>
              </a:rPr>
              <a:t>InSight</a:t>
            </a:r>
            <a:r>
              <a:rPr lang="en-US" sz="1200"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3"/>
              </a:rPr>
              <a:t>http://www.college-insight.org</a:t>
            </a:r>
            <a:r>
              <a:rPr lang="en-US" sz="1200" kern="1200" dirty="0" smtClean="0">
                <a:solidFill>
                  <a:schemeClr val="tx1"/>
                </a:solidFill>
                <a:latin typeface="+mn-lt"/>
                <a:ea typeface="+mn-ea"/>
                <a:cs typeface="+mn-cs"/>
              </a:rPr>
              <a:t>. Most college-level data are taken directly from U.S. Department of Education sources and the Common Data Set (CDS). Note: 2010 data as listed reflects updates submitted to IPEDS.</a:t>
            </a:r>
          </a:p>
          <a:p>
            <a:r>
              <a:rPr lang="en-US" sz="1200" kern="1200" dirty="0" smtClean="0">
                <a:solidFill>
                  <a:schemeClr val="tx1"/>
                </a:solidFill>
                <a:latin typeface="+mn-lt"/>
                <a:ea typeface="+mn-ea"/>
                <a:cs typeface="+mn-cs"/>
              </a:rPr>
              <a:t>Note: Applies only to those students with debt. In 2011, approximately 50% of the total enrollment has no debt.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C54A7A2-67DF-4CAA-B918-C6721A79D5D3}" type="slidenum">
              <a:rPr lang="en-US" smtClean="0"/>
              <a:pPr/>
              <a:t>90</a:t>
            </a:fld>
            <a:endParaRPr lang="en-US" dirty="0"/>
          </a:p>
        </p:txBody>
      </p:sp>
    </p:spTree>
    <p:extLst>
      <p:ext uri="{BB962C8B-B14F-4D97-AF65-F5344CB8AC3E}">
        <p14:creationId xmlns:p14="http://schemas.microsoft.com/office/powerpoint/2010/main" val="4285980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307975"/>
            <a:ext cx="4248150" cy="3186113"/>
          </a:xfrm>
        </p:spPr>
      </p:sp>
      <p:sp>
        <p:nvSpPr>
          <p:cNvPr id="3" name="Notes Placeholder 2"/>
          <p:cNvSpPr>
            <a:spLocks noGrp="1"/>
          </p:cNvSpPr>
          <p:nvPr>
            <p:ph type="body" idx="1"/>
          </p:nvPr>
        </p:nvSpPr>
        <p:spPr/>
        <p:txBody>
          <a:bodyPr/>
          <a:lstStyle/>
          <a:p>
            <a:r>
              <a:rPr lang="en-US" dirty="0" smtClean="0"/>
              <a:t>“Mission Critical Building” renewal</a:t>
            </a:r>
            <a:r>
              <a:rPr lang="en-US" baseline="0" dirty="0" smtClean="0"/>
              <a:t> costs, page 10</a:t>
            </a:r>
          </a:p>
          <a:p>
            <a:r>
              <a:rPr lang="en-US" baseline="0" dirty="0" smtClean="0"/>
              <a:t>Summary Calculation of Utilities &amp; Infrastructure Renewal, page 36</a:t>
            </a:r>
          </a:p>
          <a:p>
            <a:r>
              <a:rPr lang="en-US" baseline="0" dirty="0" smtClean="0"/>
              <a:t>http://www.kansasregents.org/resources/PDF/2355-2012DMFinalReport.pdf</a:t>
            </a:r>
          </a:p>
          <a:p>
            <a:endParaRPr lang="en-US" dirty="0" smtClean="0"/>
          </a:p>
        </p:txBody>
      </p:sp>
      <p:sp>
        <p:nvSpPr>
          <p:cNvPr id="4" name="Slide Number Placeholder 3"/>
          <p:cNvSpPr>
            <a:spLocks noGrp="1"/>
          </p:cNvSpPr>
          <p:nvPr>
            <p:ph type="sldNum" sz="quarter" idx="10"/>
          </p:nvPr>
        </p:nvSpPr>
        <p:spPr/>
        <p:txBody>
          <a:bodyPr/>
          <a:lstStyle/>
          <a:p>
            <a:fld id="{7C54A7A2-67DF-4CAA-B918-C6721A79D5D3}" type="slidenum">
              <a:rPr lang="en-US" smtClean="0"/>
              <a:pPr/>
              <a:t>91</a:t>
            </a:fld>
            <a:endParaRPr lang="en-US" dirty="0"/>
          </a:p>
        </p:txBody>
      </p:sp>
    </p:spTree>
    <p:extLst>
      <p:ext uri="{BB962C8B-B14F-4D97-AF65-F5344CB8AC3E}">
        <p14:creationId xmlns:p14="http://schemas.microsoft.com/office/powerpoint/2010/main" val="4285980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307975"/>
            <a:ext cx="4248150" cy="3186113"/>
          </a:xfrm>
        </p:spPr>
      </p:sp>
      <p:sp>
        <p:nvSpPr>
          <p:cNvPr id="3" name="Notes Placeholder 2"/>
          <p:cNvSpPr>
            <a:spLocks noGrp="1"/>
          </p:cNvSpPr>
          <p:nvPr>
            <p:ph type="body" idx="1"/>
          </p:nvPr>
        </p:nvSpPr>
        <p:spPr/>
        <p:txBody>
          <a:bodyPr/>
          <a:lstStyle/>
          <a:p>
            <a:r>
              <a:rPr lang="en-US" dirty="0" smtClean="0"/>
              <a:t>“Mission Critical Bldg. Replacement Costs”+”Mission</a:t>
            </a:r>
            <a:r>
              <a:rPr lang="en-US" baseline="0" dirty="0" smtClean="0"/>
              <a:t> Critical Bldg. G.S.F” page 10</a:t>
            </a:r>
          </a:p>
          <a:p>
            <a:r>
              <a:rPr lang="en-US" dirty="0" smtClean="0"/>
              <a:t>http://www.kansasregents.org/resources/PDF/2355-2012DMFinalReport.pdf</a:t>
            </a:r>
          </a:p>
        </p:txBody>
      </p:sp>
      <p:sp>
        <p:nvSpPr>
          <p:cNvPr id="4" name="Slide Number Placeholder 3"/>
          <p:cNvSpPr>
            <a:spLocks noGrp="1"/>
          </p:cNvSpPr>
          <p:nvPr>
            <p:ph type="sldNum" sz="quarter" idx="10"/>
          </p:nvPr>
        </p:nvSpPr>
        <p:spPr/>
        <p:txBody>
          <a:bodyPr/>
          <a:lstStyle/>
          <a:p>
            <a:fld id="{7C54A7A2-67DF-4CAA-B918-C6721A79D5D3}" type="slidenum">
              <a:rPr lang="en-US" smtClean="0"/>
              <a:pPr/>
              <a:t>92</a:t>
            </a:fld>
            <a:endParaRPr lang="en-US" dirty="0"/>
          </a:p>
        </p:txBody>
      </p:sp>
    </p:spTree>
    <p:extLst>
      <p:ext uri="{BB962C8B-B14F-4D97-AF65-F5344CB8AC3E}">
        <p14:creationId xmlns:p14="http://schemas.microsoft.com/office/powerpoint/2010/main" val="428598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1181100" y="696913"/>
            <a:ext cx="4648200" cy="3486150"/>
          </a:xfrm>
          <a:ln/>
        </p:spPr>
      </p:sp>
      <p:sp>
        <p:nvSpPr>
          <p:cNvPr id="17411" name="Rectangle 3"/>
          <p:cNvSpPr>
            <a:spLocks noGrp="1" noChangeArrowheads="1"/>
          </p:cNvSpPr>
          <p:nvPr>
            <p:ph type="body" idx="1"/>
          </p:nvPr>
        </p:nvSpPr>
        <p:spPr>
          <a:xfrm>
            <a:off x="934113" y="4414560"/>
            <a:ext cx="5142176" cy="4185534"/>
          </a:xfrm>
          <a:noFill/>
          <a:ln/>
        </p:spPr>
        <p:txBody>
          <a:bodyPr/>
          <a:lstStyle/>
          <a:p>
            <a:endParaRPr lang="en-US" dirty="0" smtClean="0">
              <a:latin typeface="Arial" pitchFamily="34" charset="0"/>
              <a:ea typeface="MS PGothic" pitchFamily="34" charset="-128"/>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22172A-E065-4EF0-A6B0-D0F5DA11957F}" type="slidenum">
              <a:rPr lang="en-US" smtClean="0"/>
              <a:t>33</a:t>
            </a:fld>
            <a:endParaRPr lang="en-US"/>
          </a:p>
        </p:txBody>
      </p:sp>
    </p:spTree>
    <p:extLst>
      <p:ext uri="{BB962C8B-B14F-4D97-AF65-F5344CB8AC3E}">
        <p14:creationId xmlns:p14="http://schemas.microsoft.com/office/powerpoint/2010/main" val="1253368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22172A-E065-4EF0-A6B0-D0F5DA11957F}" type="slidenum">
              <a:rPr lang="en-US" smtClean="0"/>
              <a:t>34</a:t>
            </a:fld>
            <a:endParaRPr lang="en-US"/>
          </a:p>
        </p:txBody>
      </p:sp>
    </p:spTree>
    <p:extLst>
      <p:ext uri="{BB962C8B-B14F-4D97-AF65-F5344CB8AC3E}">
        <p14:creationId xmlns:p14="http://schemas.microsoft.com/office/powerpoint/2010/main" val="1253368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22172A-E065-4EF0-A6B0-D0F5DA11957F}" type="slidenum">
              <a:rPr lang="en-US" smtClean="0"/>
              <a:t>35</a:t>
            </a:fld>
            <a:endParaRPr lang="en-US"/>
          </a:p>
        </p:txBody>
      </p:sp>
    </p:spTree>
    <p:extLst>
      <p:ext uri="{BB962C8B-B14F-4D97-AF65-F5344CB8AC3E}">
        <p14:creationId xmlns:p14="http://schemas.microsoft.com/office/powerpoint/2010/main" val="1253368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22172A-E065-4EF0-A6B0-D0F5DA11957F}" type="slidenum">
              <a:rPr lang="en-US" smtClean="0"/>
              <a:t>36</a:t>
            </a:fld>
            <a:endParaRPr lang="en-US"/>
          </a:p>
        </p:txBody>
      </p:sp>
    </p:spTree>
    <p:extLst>
      <p:ext uri="{BB962C8B-B14F-4D97-AF65-F5344CB8AC3E}">
        <p14:creationId xmlns:p14="http://schemas.microsoft.com/office/powerpoint/2010/main" val="1253368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348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14" tIns="45905" rIns="91814" bIns="45905" numCol="1" anchorCtr="0" compatLnSpc="1">
            <a:prstTxWarp prst="textNoShape">
              <a:avLst/>
            </a:prstTxWarp>
          </a:bodyPr>
          <a:lstStyle>
            <a:lvl1pPr>
              <a:defRPr>
                <a:solidFill>
                  <a:schemeClr val="tx1"/>
                </a:solidFill>
                <a:latin typeface="Calibri" pitchFamily="34" charset="0"/>
              </a:defRPr>
            </a:lvl1pPr>
            <a:lvl2pPr marL="752214" indent="-286327">
              <a:defRPr>
                <a:solidFill>
                  <a:schemeClr val="tx1"/>
                </a:solidFill>
                <a:latin typeface="Calibri" pitchFamily="34" charset="0"/>
              </a:defRPr>
            </a:lvl2pPr>
            <a:lvl3pPr marL="1159865" indent="-228091">
              <a:defRPr>
                <a:solidFill>
                  <a:schemeClr val="tx1"/>
                </a:solidFill>
                <a:latin typeface="Calibri" pitchFamily="34" charset="0"/>
              </a:defRPr>
            </a:lvl3pPr>
            <a:lvl4pPr marL="1625751" indent="-228091">
              <a:defRPr>
                <a:solidFill>
                  <a:schemeClr val="tx1"/>
                </a:solidFill>
                <a:latin typeface="Calibri" pitchFamily="34" charset="0"/>
              </a:defRPr>
            </a:lvl4pPr>
            <a:lvl5pPr marL="2091638" indent="-228091">
              <a:defRPr>
                <a:solidFill>
                  <a:schemeClr val="tx1"/>
                </a:solidFill>
                <a:latin typeface="Calibri" pitchFamily="34" charset="0"/>
              </a:defRPr>
            </a:lvl5pPr>
            <a:lvl6pPr marL="2557525" indent="-228091" fontAlgn="base">
              <a:spcBef>
                <a:spcPct val="0"/>
              </a:spcBef>
              <a:spcAft>
                <a:spcPct val="0"/>
              </a:spcAft>
              <a:defRPr>
                <a:solidFill>
                  <a:schemeClr val="tx1"/>
                </a:solidFill>
                <a:latin typeface="Calibri" pitchFamily="34" charset="0"/>
              </a:defRPr>
            </a:lvl6pPr>
            <a:lvl7pPr marL="3023412" indent="-228091" fontAlgn="base">
              <a:spcBef>
                <a:spcPct val="0"/>
              </a:spcBef>
              <a:spcAft>
                <a:spcPct val="0"/>
              </a:spcAft>
              <a:defRPr>
                <a:solidFill>
                  <a:schemeClr val="tx1"/>
                </a:solidFill>
                <a:latin typeface="Calibri" pitchFamily="34" charset="0"/>
              </a:defRPr>
            </a:lvl7pPr>
            <a:lvl8pPr marL="3489299" indent="-228091" fontAlgn="base">
              <a:spcBef>
                <a:spcPct val="0"/>
              </a:spcBef>
              <a:spcAft>
                <a:spcPct val="0"/>
              </a:spcAft>
              <a:defRPr>
                <a:solidFill>
                  <a:schemeClr val="tx1"/>
                </a:solidFill>
                <a:latin typeface="Calibri" pitchFamily="34" charset="0"/>
              </a:defRPr>
            </a:lvl8pPr>
            <a:lvl9pPr marL="3955185" indent="-228091" fontAlgn="base">
              <a:spcBef>
                <a:spcPct val="0"/>
              </a:spcBef>
              <a:spcAft>
                <a:spcPct val="0"/>
              </a:spcAft>
              <a:defRPr>
                <a:solidFill>
                  <a:schemeClr val="tx1"/>
                </a:solidFill>
                <a:latin typeface="Calibri" pitchFamily="34" charset="0"/>
              </a:defRPr>
            </a:lvl9pPr>
          </a:lstStyle>
          <a:p>
            <a:pPr>
              <a:defRPr/>
            </a:pPr>
            <a:fld id="{4F5773FC-AFB2-4624-829C-70FD9C59F9FC}" type="slidenum">
              <a:rPr lang="en-US" altLang="en-US" sz="1800">
                <a:solidFill>
                  <a:srgbClr val="000000"/>
                </a:solidFill>
                <a:latin typeface="Times" pitchFamily="18" charset="0"/>
              </a:rPr>
              <a:pPr>
                <a:defRPr/>
              </a:pPr>
              <a:t>49</a:t>
            </a:fld>
            <a:endParaRPr lang="en-US" altLang="en-US" sz="1800">
              <a:solidFill>
                <a:srgbClr val="000000"/>
              </a:solidFill>
              <a:latin typeface="Times"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8BD9E05A-7D04-43DC-A33A-AADE0A16FFE5}"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1609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224E46FC-C495-4323-9535-DFDB4351A750}"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3677996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8330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
            <a:ext cx="3008313" cy="10160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19100"/>
            <a:ext cx="5111750" cy="5707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18099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7200"/>
            <a:ext cx="5486400" cy="4270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26190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r>
              <a:rPr lang="en-US" noProof="0" smtClean="0"/>
              <a:t>Click icon to add chart</a:t>
            </a:r>
            <a:endParaRPr lang="en-US" noProof="0"/>
          </a:p>
        </p:txBody>
      </p:sp>
      <p:sp>
        <p:nvSpPr>
          <p:cNvPr id="4" name="Rectangle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sz="1800">
              <a:solidFill>
                <a:prstClr val="black"/>
              </a:solidFill>
              <a:ea typeface="+mn-ea"/>
            </a:endParaRPr>
          </a:p>
        </p:txBody>
      </p:sp>
      <p:sp>
        <p:nvSpPr>
          <p:cNvPr id="5" name="Rectangle 5"/>
          <p:cNvSpPr>
            <a:spLocks noGrp="1" noChangeArrowheads="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sz="1800">
              <a:solidFill>
                <a:prstClr val="black"/>
              </a:solidFill>
              <a:ea typeface="+mn-ea"/>
            </a:endParaRPr>
          </a:p>
        </p:txBody>
      </p:sp>
      <p:sp>
        <p:nvSpPr>
          <p:cNvPr id="6" name="Rectangle 6"/>
          <p:cNvSpPr>
            <a:spLocks noGrp="1" noChangeArrowheads="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DC1574DE-6EBA-416C-AB99-2A7CD3F845A6}" type="slidenum">
              <a:rPr lang="en-US" sz="1800">
                <a:solidFill>
                  <a:prstClr val="black"/>
                </a:solidFill>
                <a:ea typeface="+mn-ea"/>
              </a:rPr>
              <a:pPr defTabSz="914400">
                <a:defRPr/>
              </a:pPr>
              <a:t>‹#›</a:t>
            </a:fld>
            <a:endParaRPr lang="en-US" sz="1800">
              <a:solidFill>
                <a:prstClr val="black"/>
              </a:solidFill>
              <a:ea typeface="+mn-ea"/>
            </a:endParaRPr>
          </a:p>
        </p:txBody>
      </p:sp>
    </p:spTree>
    <p:extLst>
      <p:ext uri="{BB962C8B-B14F-4D97-AF65-F5344CB8AC3E}">
        <p14:creationId xmlns:p14="http://schemas.microsoft.com/office/powerpoint/2010/main" val="3446522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B97D18E5-A433-407E-B368-6B601E32EA67}"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470978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09_1_">
    <p:bg>
      <p:bgPr>
        <a:solidFill>
          <a:schemeClr val="bg1">
            <a:alpha val="0"/>
          </a:schemeClr>
        </a:solidFill>
        <a:effectLst/>
      </p:bgPr>
    </p:bg>
    <p:spTree>
      <p:nvGrpSpPr>
        <p:cNvPr id="1" name=""/>
        <p:cNvGrpSpPr/>
        <p:nvPr/>
      </p:nvGrpSpPr>
      <p:grpSpPr>
        <a:xfrm>
          <a:off x="0" y="0"/>
          <a:ext cx="0" cy="0"/>
          <a:chOff x="0" y="0"/>
          <a:chExt cx="0" cy="0"/>
        </a:xfrm>
      </p:grpSpPr>
      <p:sp>
        <p:nvSpPr>
          <p:cNvPr id="674" name="Text Placeholder 673"/>
          <p:cNvSpPr>
            <a:spLocks noGrp="1"/>
          </p:cNvSpPr>
          <p:nvPr>
            <p:ph type="body" idx="10"/>
          </p:nvPr>
        </p:nvSpPr>
        <p:spPr>
          <a:xfrm>
            <a:off x="4288971" y="1885044"/>
            <a:ext cx="1915886" cy="396421"/>
          </a:xfrm>
          <a:prstGeom prst="rect">
            <a:avLst/>
          </a:prstGeom>
          <a:noFill/>
          <a:ln w="0" cmpd="sng">
            <a:noFill/>
            <a:prstDash val="solid"/>
          </a:ln>
        </p:spPr>
        <p:txBody>
          <a:bodyPr vert="horz" lIns="0" tIns="0" rIns="0" bIns="0" anchor="t"/>
          <a:lstStyle>
            <a:lvl1pPr marL="0" marR="0" indent="0" algn="l">
              <a:lnSpc>
                <a:spcPts val="1429"/>
              </a:lnSpc>
              <a:spcAft>
                <a:spcPts val="0"/>
              </a:spcAft>
              <a:defRPr/>
            </a:lvl1pPr>
          </a:lstStyle>
          <a:p>
            <a:pPr marL="0" marR="0" lvl="0" indent="0" algn="l">
              <a:lnSpc>
                <a:spcPts val="1000"/>
              </a:lnSpc>
              <a:spcAft>
                <a:spcPts val="0"/>
              </a:spcAft>
            </a:pPr>
            <a:r>
              <a:rPr lang="en-US" sz="1400" b="1" spc="-7" smtClean="0">
                <a:solidFill>
                  <a:srgbClr val="333D47"/>
                </a:solidFill>
                <a:latin typeface="Arial" panose="02020603050405020304" pitchFamily="2"/>
              </a:rPr>
              <a:t>Click to edit Master text styles</a:t>
            </a:r>
          </a:p>
        </p:txBody>
      </p:sp>
      <p:sp>
        <p:nvSpPr>
          <p:cNvPr id="675" name="Text Placeholder 674"/>
          <p:cNvSpPr>
            <a:spLocks noGrp="1"/>
          </p:cNvSpPr>
          <p:nvPr>
            <p:ph type="body" idx="10"/>
          </p:nvPr>
        </p:nvSpPr>
        <p:spPr>
          <a:xfrm>
            <a:off x="1197429" y="1885044"/>
            <a:ext cx="2303236" cy="361950"/>
          </a:xfrm>
          <a:prstGeom prst="rect">
            <a:avLst/>
          </a:prstGeom>
          <a:noFill/>
          <a:ln w="0" cmpd="sng">
            <a:noFill/>
            <a:prstDash val="solid"/>
          </a:ln>
        </p:spPr>
        <p:txBody>
          <a:bodyPr vert="horz" lIns="0" tIns="0" rIns="0" bIns="0" anchor="t"/>
          <a:lstStyle>
            <a:lvl1pPr marL="0" marR="0" indent="0" algn="ctr">
              <a:lnSpc>
                <a:spcPts val="1429"/>
              </a:lnSpc>
              <a:spcAft>
                <a:spcPts val="0"/>
              </a:spcAft>
              <a:defRPr/>
            </a:lvl1pPr>
          </a:lstStyle>
          <a:p>
            <a:pPr marL="0" marR="0" lvl="0" indent="0" algn="ctr">
              <a:lnSpc>
                <a:spcPts val="1000"/>
              </a:lnSpc>
              <a:spcAft>
                <a:spcPts val="0"/>
              </a:spcAft>
            </a:pPr>
            <a:r>
              <a:rPr lang="en-US" sz="1400" b="1" spc="-14" smtClean="0">
                <a:solidFill>
                  <a:srgbClr val="333D47"/>
                </a:solidFill>
                <a:latin typeface="Arial" panose="02020603050405020304" pitchFamily="2"/>
              </a:rPr>
              <a:t>Click to edit Master text styles</a:t>
            </a:r>
          </a:p>
        </p:txBody>
      </p:sp>
      <p:sp>
        <p:nvSpPr>
          <p:cNvPr id="676" name="Text Placeholder 675"/>
          <p:cNvSpPr>
            <a:spLocks noGrp="1"/>
          </p:cNvSpPr>
          <p:nvPr>
            <p:ph type="body" idx="10"/>
          </p:nvPr>
        </p:nvSpPr>
        <p:spPr>
          <a:xfrm>
            <a:off x="8139793" y="1937657"/>
            <a:ext cx="479879" cy="152400"/>
          </a:xfrm>
          <a:prstGeom prst="rect">
            <a:avLst/>
          </a:prstGeom>
          <a:noFill/>
          <a:ln w="0" cmpd="sng">
            <a:noFill/>
            <a:prstDash val="solid"/>
          </a:ln>
        </p:spPr>
        <p:txBody>
          <a:bodyPr vert="horz" lIns="0" tIns="0" rIns="0" bIns="0" anchor="t"/>
          <a:lstStyle>
            <a:lvl1pPr marL="0" marR="0" indent="0" algn="l">
              <a:lnSpc>
                <a:spcPts val="1143"/>
              </a:lnSpc>
              <a:spcAft>
                <a:spcPts val="0"/>
              </a:spcAft>
              <a:defRPr/>
            </a:lvl1pPr>
          </a:lstStyle>
          <a:p>
            <a:pPr marL="0" marR="0" lvl="0" indent="0" algn="l">
              <a:lnSpc>
                <a:spcPts val="800"/>
              </a:lnSpc>
              <a:spcAft>
                <a:spcPts val="0"/>
              </a:spcAft>
            </a:pPr>
            <a:r>
              <a:rPr lang="en-US" sz="1300" b="1" spc="157" smtClean="0">
                <a:solidFill>
                  <a:srgbClr val="333D47"/>
                </a:solidFill>
                <a:latin typeface="Arial" panose="02020603050405020304" pitchFamily="2"/>
              </a:rPr>
              <a:t>Click to edit Master text styles</a:t>
            </a:r>
          </a:p>
        </p:txBody>
      </p:sp>
      <p:sp>
        <p:nvSpPr>
          <p:cNvPr id="677" name="Text Placeholder 676"/>
          <p:cNvSpPr>
            <a:spLocks noGrp="1"/>
          </p:cNvSpPr>
          <p:nvPr>
            <p:ph type="body" idx="10"/>
          </p:nvPr>
        </p:nvSpPr>
        <p:spPr>
          <a:xfrm>
            <a:off x="1811565" y="3505200"/>
            <a:ext cx="683079" cy="466271"/>
          </a:xfrm>
          <a:prstGeom prst="rect">
            <a:avLst/>
          </a:prstGeom>
          <a:noFill/>
          <a:ln w="0" cmpd="sng">
            <a:noFill/>
            <a:prstDash val="solid"/>
          </a:ln>
        </p:spPr>
        <p:txBody>
          <a:bodyPr vert="horz" lIns="0" tIns="0" rIns="0" bIns="0" anchor="t"/>
          <a:lstStyle>
            <a:lvl1pPr marL="0" marR="0" indent="0" algn="l">
              <a:lnSpc>
                <a:spcPts val="1000"/>
              </a:lnSpc>
              <a:spcBef>
                <a:spcPts val="0"/>
              </a:spcBef>
              <a:spcAft>
                <a:spcPts val="0"/>
              </a:spcAft>
              <a:defRPr/>
            </a:lvl1pPr>
          </a:lstStyle>
          <a:p>
            <a:pPr marL="0" marR="0" lvl="0" indent="0" algn="l">
              <a:lnSpc>
                <a:spcPts val="800"/>
              </a:lnSpc>
              <a:spcAft>
                <a:spcPts val="0"/>
              </a:spcAft>
            </a:pPr>
            <a:r>
              <a:rPr lang="en-US" sz="1100" i="1" spc="-50" smtClean="0">
                <a:solidFill>
                  <a:srgbClr val="333D47"/>
                </a:solidFill>
                <a:latin typeface="Arial" panose="02020603050405020304" pitchFamily="2"/>
              </a:rPr>
              <a:t>Click to edit Master text styles</a:t>
            </a:r>
          </a:p>
          <a:p>
            <a:pPr marL="0" marR="0" lvl="1" indent="0" algn="l">
              <a:lnSpc>
                <a:spcPts val="800"/>
              </a:lnSpc>
              <a:spcAft>
                <a:spcPts val="0"/>
              </a:spcAft>
            </a:pPr>
            <a:r>
              <a:rPr lang="en-US" sz="1100" i="1" spc="-50" smtClean="0">
                <a:solidFill>
                  <a:srgbClr val="333D47"/>
                </a:solidFill>
                <a:latin typeface="Arial" panose="02020603050405020304" pitchFamily="2"/>
              </a:rPr>
              <a:t>Second level</a:t>
            </a:r>
          </a:p>
          <a:p>
            <a:pPr marL="0" marR="0" lvl="2" indent="0" algn="l">
              <a:lnSpc>
                <a:spcPts val="800"/>
              </a:lnSpc>
              <a:spcAft>
                <a:spcPts val="0"/>
              </a:spcAft>
            </a:pPr>
            <a:r>
              <a:rPr lang="en-US" sz="1100" i="1" spc="-50" smtClean="0">
                <a:solidFill>
                  <a:srgbClr val="333D47"/>
                </a:solidFill>
                <a:latin typeface="Arial" panose="02020603050405020304" pitchFamily="2"/>
              </a:rPr>
              <a:t>Third level</a:t>
            </a:r>
          </a:p>
        </p:txBody>
      </p:sp>
      <p:sp>
        <p:nvSpPr>
          <p:cNvPr id="678" name="Text Placeholder 677"/>
          <p:cNvSpPr>
            <a:spLocks noGrp="1"/>
          </p:cNvSpPr>
          <p:nvPr>
            <p:ph type="body" idx="10"/>
          </p:nvPr>
        </p:nvSpPr>
        <p:spPr>
          <a:xfrm>
            <a:off x="2747736" y="3505200"/>
            <a:ext cx="683079" cy="466271"/>
          </a:xfrm>
          <a:prstGeom prst="rect">
            <a:avLst/>
          </a:prstGeom>
          <a:noFill/>
          <a:ln w="0" cmpd="sng">
            <a:noFill/>
            <a:prstDash val="solid"/>
          </a:ln>
        </p:spPr>
        <p:txBody>
          <a:bodyPr vert="horz" lIns="0" tIns="0" rIns="0" bIns="0" anchor="t"/>
          <a:lstStyle>
            <a:lvl1pPr marL="0" marR="0" indent="0" algn="l">
              <a:lnSpc>
                <a:spcPts val="1000"/>
              </a:lnSpc>
              <a:spcBef>
                <a:spcPts val="0"/>
              </a:spcBef>
              <a:spcAft>
                <a:spcPts val="0"/>
              </a:spcAft>
              <a:defRPr/>
            </a:lvl1pPr>
          </a:lstStyle>
          <a:p>
            <a:pPr marL="0" marR="0" lvl="0" indent="0" algn="l">
              <a:lnSpc>
                <a:spcPts val="800"/>
              </a:lnSpc>
              <a:spcAft>
                <a:spcPts val="0"/>
              </a:spcAft>
            </a:pPr>
            <a:r>
              <a:rPr lang="en-US" sz="1100" i="1" spc="-50" smtClean="0">
                <a:solidFill>
                  <a:srgbClr val="333D47"/>
                </a:solidFill>
                <a:latin typeface="Arial" panose="02020603050405020304" pitchFamily="2"/>
              </a:rPr>
              <a:t>Click to edit Master text styles</a:t>
            </a:r>
          </a:p>
          <a:p>
            <a:pPr marL="0" marR="0" lvl="1" indent="0" algn="l">
              <a:lnSpc>
                <a:spcPts val="800"/>
              </a:lnSpc>
              <a:spcAft>
                <a:spcPts val="0"/>
              </a:spcAft>
            </a:pPr>
            <a:r>
              <a:rPr lang="en-US" sz="1100" i="1" spc="-50" smtClean="0">
                <a:solidFill>
                  <a:srgbClr val="333D47"/>
                </a:solidFill>
                <a:latin typeface="Arial" panose="02020603050405020304" pitchFamily="2"/>
              </a:rPr>
              <a:t>Second level</a:t>
            </a:r>
          </a:p>
          <a:p>
            <a:pPr marL="0" marR="0" lvl="2" indent="0" algn="l">
              <a:lnSpc>
                <a:spcPts val="800"/>
              </a:lnSpc>
              <a:spcAft>
                <a:spcPts val="0"/>
              </a:spcAft>
            </a:pPr>
            <a:r>
              <a:rPr lang="en-US" sz="1100" i="1" spc="-50" smtClean="0">
                <a:solidFill>
                  <a:srgbClr val="333D47"/>
                </a:solidFill>
                <a:latin typeface="Arial" panose="02020603050405020304" pitchFamily="2"/>
              </a:rPr>
              <a:t>Third level</a:t>
            </a:r>
          </a:p>
        </p:txBody>
      </p:sp>
      <p:sp>
        <p:nvSpPr>
          <p:cNvPr id="679" name="Text Placeholder 678"/>
          <p:cNvSpPr>
            <a:spLocks noGrp="1"/>
          </p:cNvSpPr>
          <p:nvPr>
            <p:ph type="body" idx="10"/>
          </p:nvPr>
        </p:nvSpPr>
        <p:spPr>
          <a:xfrm>
            <a:off x="870857" y="3505200"/>
            <a:ext cx="683986" cy="466271"/>
          </a:xfrm>
          <a:prstGeom prst="rect">
            <a:avLst/>
          </a:prstGeom>
          <a:noFill/>
          <a:ln w="0" cmpd="sng">
            <a:noFill/>
            <a:prstDash val="solid"/>
          </a:ln>
        </p:spPr>
        <p:txBody>
          <a:bodyPr vert="horz" lIns="0" tIns="0" rIns="0" bIns="0" anchor="t"/>
          <a:lstStyle>
            <a:lvl1pPr marL="0" marR="0" indent="0" algn="l">
              <a:lnSpc>
                <a:spcPts val="1000"/>
              </a:lnSpc>
              <a:spcBef>
                <a:spcPts val="0"/>
              </a:spcBef>
              <a:spcAft>
                <a:spcPts val="0"/>
              </a:spcAft>
              <a:defRPr/>
            </a:lvl1pPr>
          </a:lstStyle>
          <a:p>
            <a:pPr marL="0" marR="0" lvl="0" indent="0" algn="ctr">
              <a:lnSpc>
                <a:spcPts val="900"/>
              </a:lnSpc>
              <a:spcAft>
                <a:spcPts val="0"/>
              </a:spcAft>
            </a:pPr>
            <a:r>
              <a:rPr lang="en-US" sz="1100" i="1" spc="0" smtClean="0">
                <a:solidFill>
                  <a:srgbClr val="333D47"/>
                </a:solidFill>
                <a:latin typeface="Arial" panose="02020603050405020304" pitchFamily="2"/>
              </a:rPr>
              <a:t>Click to edit Master text styles</a:t>
            </a:r>
          </a:p>
          <a:p>
            <a:pPr marL="0" marR="0" lvl="1" indent="0" algn="ctr">
              <a:lnSpc>
                <a:spcPts val="900"/>
              </a:lnSpc>
              <a:spcAft>
                <a:spcPts val="0"/>
              </a:spcAft>
            </a:pPr>
            <a:r>
              <a:rPr lang="en-US" sz="1100" i="1" spc="0" smtClean="0">
                <a:solidFill>
                  <a:srgbClr val="333D47"/>
                </a:solidFill>
                <a:latin typeface="Arial" panose="02020603050405020304" pitchFamily="2"/>
              </a:rPr>
              <a:t>Second level</a:t>
            </a:r>
          </a:p>
        </p:txBody>
      </p:sp>
      <p:sp>
        <p:nvSpPr>
          <p:cNvPr id="680" name="Text Placeholder 679"/>
          <p:cNvSpPr>
            <a:spLocks noGrp="1"/>
          </p:cNvSpPr>
          <p:nvPr>
            <p:ph type="body" idx="10"/>
          </p:nvPr>
        </p:nvSpPr>
        <p:spPr>
          <a:xfrm>
            <a:off x="3740151" y="3505200"/>
            <a:ext cx="692150" cy="466271"/>
          </a:xfrm>
          <a:prstGeom prst="rect">
            <a:avLst/>
          </a:prstGeom>
          <a:noFill/>
          <a:ln w="0" cmpd="sng">
            <a:noFill/>
            <a:prstDash val="solid"/>
          </a:ln>
        </p:spPr>
        <p:txBody>
          <a:bodyPr vert="horz" lIns="0" tIns="0" rIns="0" bIns="0" anchor="t"/>
          <a:lstStyle>
            <a:lvl1pPr marL="0" marR="0" indent="0" algn="l">
              <a:lnSpc>
                <a:spcPts val="1000"/>
              </a:lnSpc>
              <a:spcBef>
                <a:spcPts val="0"/>
              </a:spcBef>
              <a:spcAft>
                <a:spcPts val="0"/>
              </a:spcAft>
              <a:defRPr/>
            </a:lvl1pPr>
          </a:lstStyle>
          <a:p>
            <a:pPr marL="0" marR="0" lvl="0" indent="0" algn="l">
              <a:lnSpc>
                <a:spcPts val="800"/>
              </a:lnSpc>
              <a:spcAft>
                <a:spcPts val="0"/>
              </a:spcAft>
            </a:pPr>
            <a:r>
              <a:rPr lang="en-US" sz="1100" i="1" spc="-114" smtClean="0">
                <a:solidFill>
                  <a:srgbClr val="333D47"/>
                </a:solidFill>
                <a:latin typeface="Arial" panose="02020603050405020304" pitchFamily="2"/>
              </a:rPr>
              <a:t>Click to edit Master text styles</a:t>
            </a:r>
          </a:p>
          <a:p>
            <a:pPr marL="0" marR="0" lvl="1" indent="0" algn="l">
              <a:lnSpc>
                <a:spcPts val="800"/>
              </a:lnSpc>
              <a:spcAft>
                <a:spcPts val="0"/>
              </a:spcAft>
            </a:pPr>
            <a:r>
              <a:rPr lang="en-US" sz="1100" i="1" spc="-114" smtClean="0">
                <a:solidFill>
                  <a:srgbClr val="333D47"/>
                </a:solidFill>
                <a:latin typeface="Arial" panose="02020603050405020304" pitchFamily="2"/>
              </a:rPr>
              <a:t>Second level</a:t>
            </a:r>
          </a:p>
          <a:p>
            <a:pPr marL="0" marR="0" lvl="2" indent="0" algn="l">
              <a:lnSpc>
                <a:spcPts val="800"/>
              </a:lnSpc>
              <a:spcAft>
                <a:spcPts val="0"/>
              </a:spcAft>
            </a:pPr>
            <a:r>
              <a:rPr lang="en-US" sz="1100" i="1" spc="-114" smtClean="0">
                <a:solidFill>
                  <a:srgbClr val="333D47"/>
                </a:solidFill>
                <a:latin typeface="Arial" panose="02020603050405020304" pitchFamily="2"/>
              </a:rPr>
              <a:t>Third level</a:t>
            </a:r>
          </a:p>
        </p:txBody>
      </p:sp>
      <p:sp>
        <p:nvSpPr>
          <p:cNvPr id="681" name="Text Placeholder 680"/>
          <p:cNvSpPr>
            <a:spLocks noGrp="1"/>
          </p:cNvSpPr>
          <p:nvPr>
            <p:ph type="body" idx="10"/>
          </p:nvPr>
        </p:nvSpPr>
        <p:spPr>
          <a:xfrm>
            <a:off x="5234214" y="3710215"/>
            <a:ext cx="1415143" cy="269421"/>
          </a:xfrm>
          <a:prstGeom prst="rect">
            <a:avLst/>
          </a:prstGeom>
          <a:noFill/>
          <a:ln w="0" cmpd="sng">
            <a:noFill/>
            <a:prstDash val="solid"/>
          </a:ln>
        </p:spPr>
        <p:txBody>
          <a:bodyPr vert="horz" lIns="0" tIns="0" rIns="0" bIns="0" anchor="t"/>
          <a:lstStyle>
            <a:lvl1pPr marL="0" marR="0" indent="0" algn="l">
              <a:lnSpc>
                <a:spcPts val="2000"/>
              </a:lnSpc>
              <a:spcAft>
                <a:spcPts val="0"/>
              </a:spcAft>
              <a:defRPr/>
            </a:lvl1pPr>
          </a:lstStyle>
          <a:p>
            <a:pPr marL="0" marR="0" lvl="0" indent="0" algn="l">
              <a:lnSpc>
                <a:spcPts val="1400"/>
              </a:lnSpc>
              <a:spcAft>
                <a:spcPts val="0"/>
              </a:spcAft>
            </a:pPr>
            <a:r>
              <a:rPr lang="en-US" sz="1300" b="1" spc="-43" smtClean="0">
                <a:solidFill>
                  <a:srgbClr val="333D47"/>
                </a:solidFill>
                <a:latin typeface="Arial" panose="02020603050405020304" pitchFamily="2"/>
              </a:rPr>
              <a:t>Click to edit Master text styles</a:t>
            </a:r>
          </a:p>
        </p:txBody>
      </p:sp>
      <p:sp>
        <p:nvSpPr>
          <p:cNvPr id="682" name="Text Placeholder 681"/>
          <p:cNvSpPr>
            <a:spLocks noGrp="1"/>
          </p:cNvSpPr>
          <p:nvPr>
            <p:ph type="body" idx="10"/>
          </p:nvPr>
        </p:nvSpPr>
        <p:spPr>
          <a:xfrm>
            <a:off x="1" y="0"/>
            <a:ext cx="7929336" cy="914400"/>
          </a:xfrm>
          <a:prstGeom prst="rect">
            <a:avLst/>
          </a:prstGeom>
          <a:noFill/>
          <a:ln w="0" cmpd="sng">
            <a:noFill/>
            <a:prstDash val="solid"/>
          </a:ln>
        </p:spPr>
        <p:txBody>
          <a:bodyPr vert="horz" lIns="0" tIns="481669" rIns="0" bIns="0" anchor="t"/>
          <a:lstStyle>
            <a:lvl1pPr marL="0" marR="0" indent="0" algn="ctr">
              <a:lnSpc>
                <a:spcPts val="2857"/>
              </a:lnSpc>
              <a:spcAft>
                <a:spcPts val="486"/>
              </a:spcAft>
              <a:defRPr/>
            </a:lvl1pPr>
          </a:lstStyle>
          <a:p>
            <a:pPr marL="0" marR="0" lvl="0" indent="0" algn="ctr">
              <a:lnSpc>
                <a:spcPts val="2000"/>
              </a:lnSpc>
              <a:spcAft>
                <a:spcPts val="340"/>
              </a:spcAft>
            </a:pPr>
            <a:r>
              <a:rPr lang="en-US" sz="2600" b="1" spc="0" smtClean="0">
                <a:solidFill>
                  <a:srgbClr val="FFFFFF"/>
                </a:solidFill>
                <a:latin typeface="Arial" panose="02020603050405020304" pitchFamily="2"/>
              </a:rPr>
              <a:t>Click to edit Master text styles</a:t>
            </a:r>
          </a:p>
        </p:txBody>
      </p:sp>
      <p:sp>
        <p:nvSpPr>
          <p:cNvPr id="683" name="Text Placeholder 682"/>
          <p:cNvSpPr>
            <a:spLocks noGrp="1"/>
          </p:cNvSpPr>
          <p:nvPr>
            <p:ph type="body" idx="10"/>
          </p:nvPr>
        </p:nvSpPr>
        <p:spPr>
          <a:xfrm>
            <a:off x="474436" y="1084036"/>
            <a:ext cx="7811407" cy="248557"/>
          </a:xfrm>
          <a:prstGeom prst="rect">
            <a:avLst/>
          </a:prstGeom>
          <a:noFill/>
          <a:ln w="0" cmpd="sng">
            <a:noFill/>
            <a:prstDash val="solid"/>
          </a:ln>
        </p:spPr>
        <p:txBody>
          <a:bodyPr vert="horz" lIns="0" tIns="0" rIns="0" bIns="0" anchor="t"/>
          <a:lstStyle>
            <a:lvl1pPr marL="0" marR="0" indent="0" algn="l">
              <a:lnSpc>
                <a:spcPts val="1857"/>
              </a:lnSpc>
              <a:spcAft>
                <a:spcPts val="0"/>
              </a:spcAft>
              <a:defRPr/>
            </a:lvl1pPr>
          </a:lstStyle>
          <a:p>
            <a:pPr marL="0" marR="0" lvl="0" indent="0" algn="l">
              <a:lnSpc>
                <a:spcPts val="1300"/>
              </a:lnSpc>
              <a:spcAft>
                <a:spcPts val="0"/>
              </a:spcAft>
            </a:pPr>
            <a:r>
              <a:rPr lang="en-US" sz="2000" spc="-21" smtClean="0">
                <a:solidFill>
                  <a:srgbClr val="647886"/>
                </a:solidFill>
                <a:latin typeface="Arial" panose="02020603050405020304" pitchFamily="2"/>
              </a:rPr>
              <a:t>Click to edit Master text styles</a:t>
            </a:r>
          </a:p>
        </p:txBody>
      </p:sp>
      <p:sp>
        <p:nvSpPr>
          <p:cNvPr id="684" name="Text Placeholder 683"/>
          <p:cNvSpPr>
            <a:spLocks noGrp="1"/>
          </p:cNvSpPr>
          <p:nvPr>
            <p:ph type="body" idx="10"/>
          </p:nvPr>
        </p:nvSpPr>
        <p:spPr>
          <a:xfrm>
            <a:off x="1615622" y="1484993"/>
            <a:ext cx="7040336" cy="143329"/>
          </a:xfrm>
          <a:prstGeom prst="rect">
            <a:avLst/>
          </a:prstGeom>
          <a:noFill/>
          <a:ln w="0" cmpd="sng">
            <a:noFill/>
            <a:prstDash val="solid"/>
          </a:ln>
        </p:spPr>
        <p:txBody>
          <a:bodyPr vert="horz" lIns="0" tIns="0" rIns="0" bIns="0" anchor="t"/>
          <a:lstStyle>
            <a:lvl1pPr marL="0" marR="0" indent="0" algn="l">
              <a:lnSpc>
                <a:spcPts val="1000"/>
              </a:lnSpc>
              <a:spcAft>
                <a:spcPts val="0"/>
              </a:spcAft>
              <a:tabLst>
                <a:tab pos="2808374" algn="l"/>
                <a:tab pos="7053590" algn="r"/>
              </a:tabLst>
              <a:defRPr/>
            </a:lvl1pPr>
          </a:lstStyle>
          <a:p>
            <a:pPr marL="0" marR="0" lvl="0" indent="0" algn="l">
              <a:lnSpc>
                <a:spcPts val="700"/>
              </a:lnSpc>
              <a:spcAft>
                <a:spcPts val="0"/>
              </a:spcAft>
              <a:tabLst>
                <a:tab pos="1965960" algn="l"/>
                <a:tab pos="4937760" algn="r"/>
              </a:tabLst>
            </a:pPr>
            <a:r>
              <a:rPr lang="en-US" sz="1400" i="1" spc="0" smtClean="0">
                <a:solidFill>
                  <a:srgbClr val="333D47"/>
                </a:solidFill>
                <a:latin typeface="Arial" panose="02020603050405020304" pitchFamily="2"/>
              </a:rPr>
              <a:t>Click to edit Master text styles</a:t>
            </a:r>
          </a:p>
        </p:txBody>
      </p:sp>
      <p:sp>
        <p:nvSpPr>
          <p:cNvPr id="685" name="Text Placeholder 684"/>
          <p:cNvSpPr>
            <a:spLocks noGrp="1"/>
          </p:cNvSpPr>
          <p:nvPr>
            <p:ph type="body" idx="10"/>
          </p:nvPr>
        </p:nvSpPr>
        <p:spPr>
          <a:xfrm>
            <a:off x="6514194" y="2251529"/>
            <a:ext cx="1289050" cy="348343"/>
          </a:xfrm>
          <a:prstGeom prst="rect">
            <a:avLst/>
          </a:prstGeom>
          <a:noFill/>
          <a:ln w="0" cmpd="sng">
            <a:noFill/>
            <a:prstDash val="solid"/>
          </a:ln>
        </p:spPr>
        <p:txBody>
          <a:bodyPr vert="horz" lIns="0" tIns="0" rIns="0" bIns="0" anchor="t"/>
          <a:lstStyle>
            <a:lvl1pPr marL="0" marR="0" indent="0" algn="l">
              <a:lnSpc>
                <a:spcPts val="1286"/>
              </a:lnSpc>
              <a:spcAft>
                <a:spcPts val="0"/>
              </a:spcAft>
              <a:defRPr/>
            </a:lvl1pPr>
          </a:lstStyle>
          <a:p>
            <a:pPr marL="0" marR="0" lvl="0" indent="0" algn="l">
              <a:lnSpc>
                <a:spcPts val="900"/>
              </a:lnSpc>
              <a:spcAft>
                <a:spcPts val="0"/>
              </a:spcAft>
            </a:pPr>
            <a:r>
              <a:rPr lang="en-US" sz="1100" i="1" spc="-14" smtClean="0">
                <a:solidFill>
                  <a:srgbClr val="333D47"/>
                </a:solidFill>
                <a:latin typeface="Arial" panose="02020603050405020304" pitchFamily="2"/>
              </a:rPr>
              <a:t>Click to edit Master text styles</a:t>
            </a:r>
          </a:p>
        </p:txBody>
      </p:sp>
      <p:sp>
        <p:nvSpPr>
          <p:cNvPr id="686" name="Text Placeholder 685"/>
          <p:cNvSpPr>
            <a:spLocks noGrp="1"/>
          </p:cNvSpPr>
          <p:nvPr>
            <p:ph type="body" idx="10"/>
          </p:nvPr>
        </p:nvSpPr>
        <p:spPr>
          <a:xfrm>
            <a:off x="757464" y="3013529"/>
            <a:ext cx="3178629" cy="395514"/>
          </a:xfrm>
          <a:prstGeom prst="rect">
            <a:avLst/>
          </a:prstGeom>
          <a:noFill/>
          <a:ln w="0" cmpd="sng">
            <a:noFill/>
            <a:prstDash val="solid"/>
          </a:ln>
        </p:spPr>
        <p:txBody>
          <a:bodyPr vert="horz" lIns="0" tIns="71661" rIns="0" bIns="0" anchor="t"/>
          <a:lstStyle>
            <a:lvl1pPr marL="130622" marR="0" indent="0" algn="l">
              <a:lnSpc>
                <a:spcPts val="1429"/>
              </a:lnSpc>
              <a:spcAft>
                <a:spcPts val="886"/>
              </a:spcAft>
              <a:defRPr/>
            </a:lvl1pPr>
          </a:lstStyle>
          <a:p>
            <a:pPr marL="91440" marR="0" lvl="0" indent="0" algn="l">
              <a:lnSpc>
                <a:spcPts val="1000"/>
              </a:lnSpc>
              <a:spcAft>
                <a:spcPts val="620"/>
              </a:spcAft>
            </a:pPr>
            <a:r>
              <a:rPr lang="en-US" sz="1300" spc="-14" smtClean="0">
                <a:solidFill>
                  <a:srgbClr val="FFFFFF"/>
                </a:solidFill>
                <a:latin typeface="Arial" panose="02020603050405020304" pitchFamily="2"/>
              </a:rPr>
              <a:t>Click to edit Master text styles</a:t>
            </a:r>
          </a:p>
        </p:txBody>
      </p:sp>
      <p:sp>
        <p:nvSpPr>
          <p:cNvPr id="687" name="Text Placeholder 686"/>
          <p:cNvSpPr>
            <a:spLocks noGrp="1"/>
          </p:cNvSpPr>
          <p:nvPr>
            <p:ph type="body" idx="10"/>
          </p:nvPr>
        </p:nvSpPr>
        <p:spPr>
          <a:xfrm>
            <a:off x="3984172" y="3013529"/>
            <a:ext cx="2656114" cy="395514"/>
          </a:xfrm>
          <a:prstGeom prst="rect">
            <a:avLst/>
          </a:prstGeom>
          <a:noFill/>
          <a:ln w="0" cmpd="sng">
            <a:noFill/>
            <a:prstDash val="solid"/>
          </a:ln>
        </p:spPr>
        <p:txBody>
          <a:bodyPr vert="horz" lIns="0" tIns="75289" rIns="0" bIns="0" anchor="t"/>
          <a:lstStyle>
            <a:lvl1pPr marL="195933" marR="0" indent="0" algn="l">
              <a:lnSpc>
                <a:spcPts val="1286"/>
              </a:lnSpc>
              <a:spcAft>
                <a:spcPts val="1057"/>
              </a:spcAft>
              <a:defRPr/>
            </a:lvl1pPr>
          </a:lstStyle>
          <a:p>
            <a:pPr marL="137160" marR="0" lvl="0" indent="0" algn="l">
              <a:lnSpc>
                <a:spcPts val="900"/>
              </a:lnSpc>
              <a:spcAft>
                <a:spcPts val="740"/>
              </a:spcAft>
            </a:pPr>
            <a:r>
              <a:rPr lang="en-US" sz="1300" b="1" spc="0" smtClean="0">
                <a:solidFill>
                  <a:srgbClr val="FFFFFF"/>
                </a:solidFill>
                <a:latin typeface="Arial" panose="02020603050405020304" pitchFamily="2"/>
              </a:rPr>
              <a:t>Click to edit Master text styles</a:t>
            </a:r>
          </a:p>
        </p:txBody>
      </p:sp>
      <p:sp>
        <p:nvSpPr>
          <p:cNvPr id="688" name="Text Placeholder 687"/>
          <p:cNvSpPr>
            <a:spLocks noGrp="1"/>
          </p:cNvSpPr>
          <p:nvPr>
            <p:ph type="body" idx="10"/>
          </p:nvPr>
        </p:nvSpPr>
        <p:spPr>
          <a:xfrm>
            <a:off x="7676243" y="2638879"/>
            <a:ext cx="435429" cy="152400"/>
          </a:xfrm>
          <a:prstGeom prst="rect">
            <a:avLst/>
          </a:prstGeom>
          <a:noFill/>
          <a:ln w="0" cmpd="sng">
            <a:noFill/>
            <a:prstDash val="solid"/>
          </a:ln>
        </p:spPr>
        <p:txBody>
          <a:bodyPr vert="horz" lIns="0" tIns="0" rIns="0" bIns="0" anchor="t"/>
          <a:lstStyle>
            <a:lvl1pPr marL="0" marR="0" indent="0" algn="l">
              <a:lnSpc>
                <a:spcPts val="1857"/>
              </a:lnSpc>
              <a:spcAft>
                <a:spcPts val="0"/>
              </a:spcAft>
              <a:defRPr/>
            </a:lvl1pPr>
          </a:lstStyle>
          <a:p>
            <a:pPr marL="0" marR="0" lvl="0" indent="0" algn="l">
              <a:lnSpc>
                <a:spcPts val="1300"/>
              </a:lnSpc>
              <a:spcAft>
                <a:spcPts val="0"/>
              </a:spcAft>
            </a:pPr>
            <a:r>
              <a:rPr lang="en-US" sz="1300" b="1" spc="-14" smtClean="0">
                <a:solidFill>
                  <a:srgbClr val="333D47"/>
                </a:solidFill>
                <a:latin typeface="Arial" panose="02020603050405020304" pitchFamily="2"/>
              </a:rPr>
              <a:t>Click to edit Master text styles</a:t>
            </a:r>
          </a:p>
        </p:txBody>
      </p:sp>
      <p:sp>
        <p:nvSpPr>
          <p:cNvPr id="689" name="Text Placeholder 688"/>
          <p:cNvSpPr>
            <a:spLocks noGrp="1"/>
          </p:cNvSpPr>
          <p:nvPr>
            <p:ph type="body" idx="10"/>
          </p:nvPr>
        </p:nvSpPr>
        <p:spPr>
          <a:xfrm>
            <a:off x="7240815" y="2791279"/>
            <a:ext cx="439964" cy="348343"/>
          </a:xfrm>
          <a:prstGeom prst="rect">
            <a:avLst/>
          </a:prstGeom>
          <a:noFill/>
          <a:ln w="0" cmpd="sng">
            <a:noFill/>
            <a:prstDash val="solid"/>
          </a:ln>
        </p:spPr>
        <p:txBody>
          <a:bodyPr vert="horz" lIns="0" tIns="0" rIns="0" bIns="0" anchor="t"/>
          <a:lstStyle>
            <a:lvl1pPr marL="0" marR="0" indent="0" algn="l">
              <a:lnSpc>
                <a:spcPts val="1857"/>
              </a:lnSpc>
              <a:spcAft>
                <a:spcPts val="0"/>
              </a:spcAft>
              <a:defRPr/>
            </a:lvl1pPr>
          </a:lstStyle>
          <a:p>
            <a:pPr marL="0" marR="0" lvl="0" indent="0" algn="l">
              <a:lnSpc>
                <a:spcPts val="1300"/>
              </a:lnSpc>
              <a:spcAft>
                <a:spcPts val="0"/>
              </a:spcAft>
            </a:pPr>
            <a:r>
              <a:rPr lang="en-US" sz="1300" b="1" spc="-14" smtClean="0">
                <a:solidFill>
                  <a:srgbClr val="333D47"/>
                </a:solidFill>
                <a:latin typeface="Arial" panose="02020603050405020304" pitchFamily="2"/>
              </a:rPr>
              <a:t>Click to edit Master text styles</a:t>
            </a:r>
          </a:p>
        </p:txBody>
      </p:sp>
      <p:sp>
        <p:nvSpPr>
          <p:cNvPr id="690" name="Text Placeholder 689"/>
          <p:cNvSpPr>
            <a:spLocks noGrp="1"/>
          </p:cNvSpPr>
          <p:nvPr>
            <p:ph type="body" idx="10"/>
          </p:nvPr>
        </p:nvSpPr>
        <p:spPr>
          <a:xfrm>
            <a:off x="6640286" y="3243943"/>
            <a:ext cx="581479" cy="152400"/>
          </a:xfrm>
          <a:prstGeom prst="rect">
            <a:avLst/>
          </a:prstGeom>
          <a:noFill/>
          <a:ln w="0" cmpd="sng">
            <a:noFill/>
            <a:prstDash val="solid"/>
          </a:ln>
        </p:spPr>
        <p:txBody>
          <a:bodyPr vert="horz" lIns="0" tIns="0" rIns="0" bIns="0" anchor="t"/>
          <a:lstStyle>
            <a:lvl1pPr marL="0" marR="0" indent="0" algn="l">
              <a:lnSpc>
                <a:spcPts val="1143"/>
              </a:lnSpc>
              <a:spcAft>
                <a:spcPts val="0"/>
              </a:spcAft>
              <a:defRPr/>
            </a:lvl1pPr>
          </a:lstStyle>
          <a:p>
            <a:pPr marL="0" marR="0" lvl="0" indent="0" algn="l">
              <a:lnSpc>
                <a:spcPts val="800"/>
              </a:lnSpc>
              <a:spcAft>
                <a:spcPts val="0"/>
              </a:spcAft>
            </a:pPr>
            <a:r>
              <a:rPr lang="en-US" sz="1300" b="1" spc="57" smtClean="0">
                <a:solidFill>
                  <a:srgbClr val="333D47"/>
                </a:solidFill>
                <a:latin typeface="Arial" panose="02020603050405020304" pitchFamily="2"/>
              </a:rPr>
              <a:t>Click to edit Master text styles</a:t>
            </a:r>
          </a:p>
        </p:txBody>
      </p:sp>
      <p:sp>
        <p:nvSpPr>
          <p:cNvPr id="691" name="Text Placeholder 690"/>
          <p:cNvSpPr>
            <a:spLocks noGrp="1"/>
          </p:cNvSpPr>
          <p:nvPr>
            <p:ph type="body" idx="10"/>
          </p:nvPr>
        </p:nvSpPr>
        <p:spPr>
          <a:xfrm>
            <a:off x="870857" y="4245429"/>
            <a:ext cx="3265714" cy="605064"/>
          </a:xfrm>
          <a:prstGeom prst="rect">
            <a:avLst/>
          </a:prstGeom>
          <a:noFill/>
          <a:ln w="0" cmpd="sng">
            <a:noFill/>
            <a:prstDash val="solid"/>
          </a:ln>
        </p:spPr>
        <p:txBody>
          <a:bodyPr vert="horz" lIns="0" tIns="0" rIns="0" bIns="0" anchor="t"/>
          <a:lstStyle>
            <a:lvl1pPr marL="0" marR="0" indent="0" algn="l">
              <a:lnSpc>
                <a:spcPts val="1286"/>
              </a:lnSpc>
              <a:spcBef>
                <a:spcPts val="150"/>
              </a:spcBef>
              <a:spcAft>
                <a:spcPts val="0"/>
              </a:spcAft>
              <a:defRPr/>
            </a:lvl1pPr>
          </a:lstStyle>
          <a:p>
            <a:pPr marL="0" marR="0" lvl="0" indent="0" algn="r">
              <a:lnSpc>
                <a:spcPts val="3400"/>
              </a:lnSpc>
              <a:spcAft>
                <a:spcPts val="0"/>
              </a:spcAft>
            </a:pPr>
            <a:r>
              <a:rPr lang="en-US" sz="1300" b="1" spc="-64" smtClean="0">
                <a:solidFill>
                  <a:srgbClr val="333D47"/>
                </a:solidFill>
                <a:latin typeface="Arial" panose="02020603050405020304" pitchFamily="2"/>
              </a:rPr>
              <a:t>Click to edit Master text styles</a:t>
            </a:r>
          </a:p>
          <a:p>
            <a:pPr marL="0" marR="0" lvl="1" indent="0" algn="r">
              <a:lnSpc>
                <a:spcPts val="3400"/>
              </a:lnSpc>
              <a:spcAft>
                <a:spcPts val="0"/>
              </a:spcAft>
            </a:pPr>
            <a:r>
              <a:rPr lang="en-US" sz="1300" b="1" spc="-64" smtClean="0">
                <a:solidFill>
                  <a:srgbClr val="333D47"/>
                </a:solidFill>
                <a:latin typeface="Arial" panose="02020603050405020304" pitchFamily="2"/>
              </a:rPr>
              <a:t>Second level</a:t>
            </a:r>
          </a:p>
        </p:txBody>
      </p:sp>
      <p:sp>
        <p:nvSpPr>
          <p:cNvPr id="696" name="Text Placeholder 695"/>
          <p:cNvSpPr>
            <a:spLocks noGrp="1"/>
          </p:cNvSpPr>
          <p:nvPr>
            <p:ph type="body" idx="10"/>
          </p:nvPr>
        </p:nvSpPr>
        <p:spPr>
          <a:xfrm>
            <a:off x="8831943" y="99786"/>
            <a:ext cx="312057" cy="113393"/>
          </a:xfrm>
          <a:prstGeom prst="rect">
            <a:avLst/>
          </a:prstGeom>
          <a:noFill/>
          <a:ln w="0" cmpd="sng">
            <a:noFill/>
            <a:prstDash val="solid"/>
          </a:ln>
        </p:spPr>
        <p:txBody>
          <a:bodyPr vert="horz" lIns="0" tIns="0" rIns="0" bIns="0" anchor="t"/>
          <a:lstStyle>
            <a:lvl1pPr marL="0" marR="0" indent="0" algn="r">
              <a:lnSpc>
                <a:spcPts val="857"/>
              </a:lnSpc>
              <a:spcAft>
                <a:spcPts val="0"/>
              </a:spcAft>
              <a:defRPr/>
            </a:lvl1pPr>
          </a:lstStyle>
          <a:p>
            <a:pPr marL="0" marR="0" lvl="0" indent="0" algn="r">
              <a:lnSpc>
                <a:spcPts val="600"/>
              </a:lnSpc>
              <a:spcAft>
                <a:spcPts val="0"/>
              </a:spcAft>
            </a:pPr>
            <a:r>
              <a:rPr lang="en-US" sz="1100" spc="136" smtClean="0">
                <a:solidFill>
                  <a:srgbClr val="000000"/>
                </a:solidFill>
                <a:latin typeface="Arial" panose="02020603050405020304" pitchFamily="2"/>
              </a:rPr>
              <a:t>Click to edit Master text styles</a:t>
            </a:r>
          </a:p>
        </p:txBody>
      </p:sp>
    </p:spTree>
    <p:extLst>
      <p:ext uri="{BB962C8B-B14F-4D97-AF65-F5344CB8AC3E}">
        <p14:creationId xmlns:p14="http://schemas.microsoft.com/office/powerpoint/2010/main" val="167346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8BD9E05A-7D04-43DC-A33A-AADE0A16FFE5}"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160911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E4133EF8-4417-45AF-9552-46D622BCA0AB}"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97827907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A3D28E80-4FF3-413D-B5F9-DD75EDCEE189}"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1083965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CFB7CFA4-9457-44DE-8BEC-9A9E04347475}"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531411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702D2A93-677B-4819-9FC6-DBC41821A716}"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1987055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3FBDBB13-90A8-4FE4-A9B6-34CBDAC5CA72}"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2533605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C6E39CAA-37BA-4A63-993E-6D0FD25D8AAD}"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208128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E4133EF8-4417-45AF-9552-46D622BCA0AB}"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97827907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D01AC59F-7EF7-4EDA-8558-1BC3823B8FF4}"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571677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D1B44DA1-B04A-4525-B5A3-45D2DB5E490C}"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1163444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224E46FC-C495-4323-9535-DFDB4351A750}"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367799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B97D18E5-A433-407E-B368-6B601E32EA67}"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470978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35850C-B67C-499F-BC31-D00B31A8B9B0}" type="datetimeFigureOut">
              <a:rPr lang="en-US" smtClean="0">
                <a:solidFill>
                  <a:prstClr val="black">
                    <a:tint val="75000"/>
                  </a:prstClr>
                </a:solidFill>
              </a:rPr>
              <a:pPr/>
              <a:t>12/17/2014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3D656A-D8FF-4D42-A1AA-7554123F47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80546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35850C-B67C-499F-BC31-D00B31A8B9B0}" type="datetimeFigureOut">
              <a:rPr lang="en-US" smtClean="0">
                <a:solidFill>
                  <a:prstClr val="black">
                    <a:tint val="75000"/>
                  </a:prstClr>
                </a:solidFill>
              </a:rPr>
              <a:pPr/>
              <a:t>12/17/2014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3D656A-D8FF-4D42-A1AA-7554123F47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81589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35850C-B67C-499F-BC31-D00B31A8B9B0}" type="datetimeFigureOut">
              <a:rPr lang="en-US" smtClean="0">
                <a:solidFill>
                  <a:prstClr val="black">
                    <a:tint val="75000"/>
                  </a:prstClr>
                </a:solidFill>
              </a:rPr>
              <a:pPr/>
              <a:t>12/17/2014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3D656A-D8FF-4D42-A1AA-7554123F47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117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35850C-B67C-499F-BC31-D00B31A8B9B0}" type="datetimeFigureOut">
              <a:rPr lang="en-US" smtClean="0">
                <a:solidFill>
                  <a:prstClr val="black">
                    <a:tint val="75000"/>
                  </a:prstClr>
                </a:solidFill>
              </a:rPr>
              <a:pPr/>
              <a:t>12/17/2014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3D656A-D8FF-4D42-A1AA-7554123F47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982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35850C-B67C-499F-BC31-D00B31A8B9B0}" type="datetimeFigureOut">
              <a:rPr lang="en-US" smtClean="0">
                <a:solidFill>
                  <a:prstClr val="black">
                    <a:tint val="75000"/>
                  </a:prstClr>
                </a:solidFill>
              </a:rPr>
              <a:pPr/>
              <a:t>12/17/2014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3D656A-D8FF-4D42-A1AA-7554123F47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73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35850C-B67C-499F-BC31-D00B31A8B9B0}" type="datetimeFigureOut">
              <a:rPr lang="en-US" smtClean="0">
                <a:solidFill>
                  <a:prstClr val="black">
                    <a:tint val="75000"/>
                  </a:prstClr>
                </a:solidFill>
              </a:rPr>
              <a:pPr/>
              <a:t>12/17/2014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3D656A-D8FF-4D42-A1AA-7554123F47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41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A3D28E80-4FF3-413D-B5F9-DD75EDCEE189}"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1083965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35850C-B67C-499F-BC31-D00B31A8B9B0}" type="datetimeFigureOut">
              <a:rPr lang="en-US" smtClean="0">
                <a:solidFill>
                  <a:prstClr val="black">
                    <a:tint val="75000"/>
                  </a:prstClr>
                </a:solidFill>
              </a:rPr>
              <a:pPr/>
              <a:t>12/17/2014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3D656A-D8FF-4D42-A1AA-7554123F47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627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35850C-B67C-499F-BC31-D00B31A8B9B0}" type="datetimeFigureOut">
              <a:rPr lang="en-US" smtClean="0">
                <a:solidFill>
                  <a:prstClr val="black">
                    <a:tint val="75000"/>
                  </a:prstClr>
                </a:solidFill>
              </a:rPr>
              <a:pPr/>
              <a:t>12/17/2014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3D656A-D8FF-4D42-A1AA-7554123F47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763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35850C-B67C-499F-BC31-D00B31A8B9B0}" type="datetimeFigureOut">
              <a:rPr lang="en-US" smtClean="0">
                <a:solidFill>
                  <a:prstClr val="black">
                    <a:tint val="75000"/>
                  </a:prstClr>
                </a:solidFill>
              </a:rPr>
              <a:pPr/>
              <a:t>12/17/2014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3D656A-D8FF-4D42-A1AA-7554123F47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31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35850C-B67C-499F-BC31-D00B31A8B9B0}" type="datetimeFigureOut">
              <a:rPr lang="en-US" smtClean="0">
                <a:solidFill>
                  <a:prstClr val="black">
                    <a:tint val="75000"/>
                  </a:prstClr>
                </a:solidFill>
              </a:rPr>
              <a:pPr/>
              <a:t>12/17/2014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3D656A-D8FF-4D42-A1AA-7554123F47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015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35850C-B67C-499F-BC31-D00B31A8B9B0}" type="datetimeFigureOut">
              <a:rPr lang="en-US" smtClean="0">
                <a:solidFill>
                  <a:prstClr val="black">
                    <a:tint val="75000"/>
                  </a:prstClr>
                </a:solidFill>
              </a:rPr>
              <a:pPr/>
              <a:t>12/17/2014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3D656A-D8FF-4D42-A1AA-7554123F47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797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09_1_">
    <p:bg>
      <p:bgPr>
        <a:solidFill>
          <a:schemeClr val="bg1">
            <a:alpha val="0"/>
          </a:schemeClr>
        </a:solidFill>
        <a:effectLst/>
      </p:bgPr>
    </p:bg>
    <p:spTree>
      <p:nvGrpSpPr>
        <p:cNvPr id="1" name=""/>
        <p:cNvGrpSpPr/>
        <p:nvPr/>
      </p:nvGrpSpPr>
      <p:grpSpPr>
        <a:xfrm>
          <a:off x="0" y="0"/>
          <a:ext cx="0" cy="0"/>
          <a:chOff x="0" y="0"/>
          <a:chExt cx="0" cy="0"/>
        </a:xfrm>
      </p:grpSpPr>
      <p:sp>
        <p:nvSpPr>
          <p:cNvPr id="674" name="Text Placeholder 673"/>
          <p:cNvSpPr>
            <a:spLocks noGrp="1"/>
          </p:cNvSpPr>
          <p:nvPr>
            <p:ph type="body" idx="10"/>
          </p:nvPr>
        </p:nvSpPr>
        <p:spPr>
          <a:xfrm>
            <a:off x="4288971" y="1885044"/>
            <a:ext cx="1915886" cy="396421"/>
          </a:xfrm>
          <a:prstGeom prst="rect">
            <a:avLst/>
          </a:prstGeom>
          <a:noFill/>
          <a:ln w="0" cmpd="sng">
            <a:noFill/>
            <a:prstDash val="solid"/>
          </a:ln>
        </p:spPr>
        <p:txBody>
          <a:bodyPr vert="horz" lIns="0" tIns="0" rIns="0" bIns="0" anchor="t"/>
          <a:lstStyle>
            <a:lvl1pPr marL="0" marR="0" indent="0" algn="l">
              <a:lnSpc>
                <a:spcPts val="1429"/>
              </a:lnSpc>
              <a:spcAft>
                <a:spcPts val="0"/>
              </a:spcAft>
              <a:defRPr/>
            </a:lvl1pPr>
          </a:lstStyle>
          <a:p>
            <a:pPr marL="0" marR="0" lvl="0" indent="0" algn="l">
              <a:lnSpc>
                <a:spcPts val="1000"/>
              </a:lnSpc>
              <a:spcAft>
                <a:spcPts val="0"/>
              </a:spcAft>
            </a:pPr>
            <a:r>
              <a:rPr lang="en-US" sz="1400" b="1" spc="-7" smtClean="0">
                <a:solidFill>
                  <a:srgbClr val="333D47"/>
                </a:solidFill>
                <a:latin typeface="Arial" panose="02020603050405020304" pitchFamily="2"/>
              </a:rPr>
              <a:t>Click to edit Master text styles</a:t>
            </a:r>
          </a:p>
        </p:txBody>
      </p:sp>
      <p:sp>
        <p:nvSpPr>
          <p:cNvPr id="675" name="Text Placeholder 674"/>
          <p:cNvSpPr>
            <a:spLocks noGrp="1"/>
          </p:cNvSpPr>
          <p:nvPr>
            <p:ph type="body" idx="10"/>
          </p:nvPr>
        </p:nvSpPr>
        <p:spPr>
          <a:xfrm>
            <a:off x="1197429" y="1885044"/>
            <a:ext cx="2303236" cy="361950"/>
          </a:xfrm>
          <a:prstGeom prst="rect">
            <a:avLst/>
          </a:prstGeom>
          <a:noFill/>
          <a:ln w="0" cmpd="sng">
            <a:noFill/>
            <a:prstDash val="solid"/>
          </a:ln>
        </p:spPr>
        <p:txBody>
          <a:bodyPr vert="horz" lIns="0" tIns="0" rIns="0" bIns="0" anchor="t"/>
          <a:lstStyle>
            <a:lvl1pPr marL="0" marR="0" indent="0" algn="ctr">
              <a:lnSpc>
                <a:spcPts val="1429"/>
              </a:lnSpc>
              <a:spcAft>
                <a:spcPts val="0"/>
              </a:spcAft>
              <a:defRPr/>
            </a:lvl1pPr>
          </a:lstStyle>
          <a:p>
            <a:pPr marL="0" marR="0" lvl="0" indent="0" algn="ctr">
              <a:lnSpc>
                <a:spcPts val="1000"/>
              </a:lnSpc>
              <a:spcAft>
                <a:spcPts val="0"/>
              </a:spcAft>
            </a:pPr>
            <a:r>
              <a:rPr lang="en-US" sz="1400" b="1" spc="-14" smtClean="0">
                <a:solidFill>
                  <a:srgbClr val="333D47"/>
                </a:solidFill>
                <a:latin typeface="Arial" panose="02020603050405020304" pitchFamily="2"/>
              </a:rPr>
              <a:t>Click to edit Master text styles</a:t>
            </a:r>
          </a:p>
        </p:txBody>
      </p:sp>
      <p:sp>
        <p:nvSpPr>
          <p:cNvPr id="676" name="Text Placeholder 675"/>
          <p:cNvSpPr>
            <a:spLocks noGrp="1"/>
          </p:cNvSpPr>
          <p:nvPr>
            <p:ph type="body" idx="10"/>
          </p:nvPr>
        </p:nvSpPr>
        <p:spPr>
          <a:xfrm>
            <a:off x="8139793" y="1937657"/>
            <a:ext cx="479879" cy="152400"/>
          </a:xfrm>
          <a:prstGeom prst="rect">
            <a:avLst/>
          </a:prstGeom>
          <a:noFill/>
          <a:ln w="0" cmpd="sng">
            <a:noFill/>
            <a:prstDash val="solid"/>
          </a:ln>
        </p:spPr>
        <p:txBody>
          <a:bodyPr vert="horz" lIns="0" tIns="0" rIns="0" bIns="0" anchor="t"/>
          <a:lstStyle>
            <a:lvl1pPr marL="0" marR="0" indent="0" algn="l">
              <a:lnSpc>
                <a:spcPts val="1143"/>
              </a:lnSpc>
              <a:spcAft>
                <a:spcPts val="0"/>
              </a:spcAft>
              <a:defRPr/>
            </a:lvl1pPr>
          </a:lstStyle>
          <a:p>
            <a:pPr marL="0" marR="0" lvl="0" indent="0" algn="l">
              <a:lnSpc>
                <a:spcPts val="800"/>
              </a:lnSpc>
              <a:spcAft>
                <a:spcPts val="0"/>
              </a:spcAft>
            </a:pPr>
            <a:r>
              <a:rPr lang="en-US" sz="1300" b="1" spc="157" smtClean="0">
                <a:solidFill>
                  <a:srgbClr val="333D47"/>
                </a:solidFill>
                <a:latin typeface="Arial" panose="02020603050405020304" pitchFamily="2"/>
              </a:rPr>
              <a:t>Click to edit Master text styles</a:t>
            </a:r>
          </a:p>
        </p:txBody>
      </p:sp>
      <p:sp>
        <p:nvSpPr>
          <p:cNvPr id="677" name="Text Placeholder 676"/>
          <p:cNvSpPr>
            <a:spLocks noGrp="1"/>
          </p:cNvSpPr>
          <p:nvPr>
            <p:ph type="body" idx="10"/>
          </p:nvPr>
        </p:nvSpPr>
        <p:spPr>
          <a:xfrm>
            <a:off x="1811565" y="3505200"/>
            <a:ext cx="683079" cy="466271"/>
          </a:xfrm>
          <a:prstGeom prst="rect">
            <a:avLst/>
          </a:prstGeom>
          <a:noFill/>
          <a:ln w="0" cmpd="sng">
            <a:noFill/>
            <a:prstDash val="solid"/>
          </a:ln>
        </p:spPr>
        <p:txBody>
          <a:bodyPr vert="horz" lIns="0" tIns="0" rIns="0" bIns="0" anchor="t"/>
          <a:lstStyle>
            <a:lvl1pPr marL="0" marR="0" indent="0" algn="l">
              <a:lnSpc>
                <a:spcPts val="1000"/>
              </a:lnSpc>
              <a:spcBef>
                <a:spcPts val="0"/>
              </a:spcBef>
              <a:spcAft>
                <a:spcPts val="0"/>
              </a:spcAft>
              <a:defRPr/>
            </a:lvl1pPr>
          </a:lstStyle>
          <a:p>
            <a:pPr marL="0" marR="0" lvl="0" indent="0" algn="l">
              <a:lnSpc>
                <a:spcPts val="800"/>
              </a:lnSpc>
              <a:spcAft>
                <a:spcPts val="0"/>
              </a:spcAft>
            </a:pPr>
            <a:r>
              <a:rPr lang="en-US" sz="1100" i="1" spc="-50" smtClean="0">
                <a:solidFill>
                  <a:srgbClr val="333D47"/>
                </a:solidFill>
                <a:latin typeface="Arial" panose="02020603050405020304" pitchFamily="2"/>
              </a:rPr>
              <a:t>Click to edit Master text styles</a:t>
            </a:r>
          </a:p>
          <a:p>
            <a:pPr marL="0" marR="0" lvl="1" indent="0" algn="l">
              <a:lnSpc>
                <a:spcPts val="800"/>
              </a:lnSpc>
              <a:spcAft>
                <a:spcPts val="0"/>
              </a:spcAft>
            </a:pPr>
            <a:r>
              <a:rPr lang="en-US" sz="1100" i="1" spc="-50" smtClean="0">
                <a:solidFill>
                  <a:srgbClr val="333D47"/>
                </a:solidFill>
                <a:latin typeface="Arial" panose="02020603050405020304" pitchFamily="2"/>
              </a:rPr>
              <a:t>Second level</a:t>
            </a:r>
          </a:p>
          <a:p>
            <a:pPr marL="0" marR="0" lvl="2" indent="0" algn="l">
              <a:lnSpc>
                <a:spcPts val="800"/>
              </a:lnSpc>
              <a:spcAft>
                <a:spcPts val="0"/>
              </a:spcAft>
            </a:pPr>
            <a:r>
              <a:rPr lang="en-US" sz="1100" i="1" spc="-50" smtClean="0">
                <a:solidFill>
                  <a:srgbClr val="333D47"/>
                </a:solidFill>
                <a:latin typeface="Arial" panose="02020603050405020304" pitchFamily="2"/>
              </a:rPr>
              <a:t>Third level</a:t>
            </a:r>
          </a:p>
        </p:txBody>
      </p:sp>
      <p:sp>
        <p:nvSpPr>
          <p:cNvPr id="678" name="Text Placeholder 677"/>
          <p:cNvSpPr>
            <a:spLocks noGrp="1"/>
          </p:cNvSpPr>
          <p:nvPr>
            <p:ph type="body" idx="10"/>
          </p:nvPr>
        </p:nvSpPr>
        <p:spPr>
          <a:xfrm>
            <a:off x="2747736" y="3505200"/>
            <a:ext cx="683079" cy="466271"/>
          </a:xfrm>
          <a:prstGeom prst="rect">
            <a:avLst/>
          </a:prstGeom>
          <a:noFill/>
          <a:ln w="0" cmpd="sng">
            <a:noFill/>
            <a:prstDash val="solid"/>
          </a:ln>
        </p:spPr>
        <p:txBody>
          <a:bodyPr vert="horz" lIns="0" tIns="0" rIns="0" bIns="0" anchor="t"/>
          <a:lstStyle>
            <a:lvl1pPr marL="0" marR="0" indent="0" algn="l">
              <a:lnSpc>
                <a:spcPts val="1000"/>
              </a:lnSpc>
              <a:spcBef>
                <a:spcPts val="0"/>
              </a:spcBef>
              <a:spcAft>
                <a:spcPts val="0"/>
              </a:spcAft>
              <a:defRPr/>
            </a:lvl1pPr>
          </a:lstStyle>
          <a:p>
            <a:pPr marL="0" marR="0" lvl="0" indent="0" algn="l">
              <a:lnSpc>
                <a:spcPts val="800"/>
              </a:lnSpc>
              <a:spcAft>
                <a:spcPts val="0"/>
              </a:spcAft>
            </a:pPr>
            <a:r>
              <a:rPr lang="en-US" sz="1100" i="1" spc="-50" smtClean="0">
                <a:solidFill>
                  <a:srgbClr val="333D47"/>
                </a:solidFill>
                <a:latin typeface="Arial" panose="02020603050405020304" pitchFamily="2"/>
              </a:rPr>
              <a:t>Click to edit Master text styles</a:t>
            </a:r>
          </a:p>
          <a:p>
            <a:pPr marL="0" marR="0" lvl="1" indent="0" algn="l">
              <a:lnSpc>
                <a:spcPts val="800"/>
              </a:lnSpc>
              <a:spcAft>
                <a:spcPts val="0"/>
              </a:spcAft>
            </a:pPr>
            <a:r>
              <a:rPr lang="en-US" sz="1100" i="1" spc="-50" smtClean="0">
                <a:solidFill>
                  <a:srgbClr val="333D47"/>
                </a:solidFill>
                <a:latin typeface="Arial" panose="02020603050405020304" pitchFamily="2"/>
              </a:rPr>
              <a:t>Second level</a:t>
            </a:r>
          </a:p>
          <a:p>
            <a:pPr marL="0" marR="0" lvl="2" indent="0" algn="l">
              <a:lnSpc>
                <a:spcPts val="800"/>
              </a:lnSpc>
              <a:spcAft>
                <a:spcPts val="0"/>
              </a:spcAft>
            </a:pPr>
            <a:r>
              <a:rPr lang="en-US" sz="1100" i="1" spc="-50" smtClean="0">
                <a:solidFill>
                  <a:srgbClr val="333D47"/>
                </a:solidFill>
                <a:latin typeface="Arial" panose="02020603050405020304" pitchFamily="2"/>
              </a:rPr>
              <a:t>Third level</a:t>
            </a:r>
          </a:p>
        </p:txBody>
      </p:sp>
      <p:sp>
        <p:nvSpPr>
          <p:cNvPr id="679" name="Text Placeholder 678"/>
          <p:cNvSpPr>
            <a:spLocks noGrp="1"/>
          </p:cNvSpPr>
          <p:nvPr>
            <p:ph type="body" idx="10"/>
          </p:nvPr>
        </p:nvSpPr>
        <p:spPr>
          <a:xfrm>
            <a:off x="870857" y="3505200"/>
            <a:ext cx="683986" cy="466271"/>
          </a:xfrm>
          <a:prstGeom prst="rect">
            <a:avLst/>
          </a:prstGeom>
          <a:noFill/>
          <a:ln w="0" cmpd="sng">
            <a:noFill/>
            <a:prstDash val="solid"/>
          </a:ln>
        </p:spPr>
        <p:txBody>
          <a:bodyPr vert="horz" lIns="0" tIns="0" rIns="0" bIns="0" anchor="t"/>
          <a:lstStyle>
            <a:lvl1pPr marL="0" marR="0" indent="0" algn="l">
              <a:lnSpc>
                <a:spcPts val="1000"/>
              </a:lnSpc>
              <a:spcBef>
                <a:spcPts val="0"/>
              </a:spcBef>
              <a:spcAft>
                <a:spcPts val="0"/>
              </a:spcAft>
              <a:defRPr/>
            </a:lvl1pPr>
          </a:lstStyle>
          <a:p>
            <a:pPr marL="0" marR="0" lvl="0" indent="0" algn="ctr">
              <a:lnSpc>
                <a:spcPts val="900"/>
              </a:lnSpc>
              <a:spcAft>
                <a:spcPts val="0"/>
              </a:spcAft>
            </a:pPr>
            <a:r>
              <a:rPr lang="en-US" sz="1100" i="1" spc="0" smtClean="0">
                <a:solidFill>
                  <a:srgbClr val="333D47"/>
                </a:solidFill>
                <a:latin typeface="Arial" panose="02020603050405020304" pitchFamily="2"/>
              </a:rPr>
              <a:t>Click to edit Master text styles</a:t>
            </a:r>
          </a:p>
          <a:p>
            <a:pPr marL="0" marR="0" lvl="1" indent="0" algn="ctr">
              <a:lnSpc>
                <a:spcPts val="900"/>
              </a:lnSpc>
              <a:spcAft>
                <a:spcPts val="0"/>
              </a:spcAft>
            </a:pPr>
            <a:r>
              <a:rPr lang="en-US" sz="1100" i="1" spc="0" smtClean="0">
                <a:solidFill>
                  <a:srgbClr val="333D47"/>
                </a:solidFill>
                <a:latin typeface="Arial" panose="02020603050405020304" pitchFamily="2"/>
              </a:rPr>
              <a:t>Second level</a:t>
            </a:r>
          </a:p>
        </p:txBody>
      </p:sp>
      <p:sp>
        <p:nvSpPr>
          <p:cNvPr id="680" name="Text Placeholder 679"/>
          <p:cNvSpPr>
            <a:spLocks noGrp="1"/>
          </p:cNvSpPr>
          <p:nvPr>
            <p:ph type="body" idx="10"/>
          </p:nvPr>
        </p:nvSpPr>
        <p:spPr>
          <a:xfrm>
            <a:off x="3740151" y="3505200"/>
            <a:ext cx="692150" cy="466271"/>
          </a:xfrm>
          <a:prstGeom prst="rect">
            <a:avLst/>
          </a:prstGeom>
          <a:noFill/>
          <a:ln w="0" cmpd="sng">
            <a:noFill/>
            <a:prstDash val="solid"/>
          </a:ln>
        </p:spPr>
        <p:txBody>
          <a:bodyPr vert="horz" lIns="0" tIns="0" rIns="0" bIns="0" anchor="t"/>
          <a:lstStyle>
            <a:lvl1pPr marL="0" marR="0" indent="0" algn="l">
              <a:lnSpc>
                <a:spcPts val="1000"/>
              </a:lnSpc>
              <a:spcBef>
                <a:spcPts val="0"/>
              </a:spcBef>
              <a:spcAft>
                <a:spcPts val="0"/>
              </a:spcAft>
              <a:defRPr/>
            </a:lvl1pPr>
          </a:lstStyle>
          <a:p>
            <a:pPr marL="0" marR="0" lvl="0" indent="0" algn="l">
              <a:lnSpc>
                <a:spcPts val="800"/>
              </a:lnSpc>
              <a:spcAft>
                <a:spcPts val="0"/>
              </a:spcAft>
            </a:pPr>
            <a:r>
              <a:rPr lang="en-US" sz="1100" i="1" spc="-114" smtClean="0">
                <a:solidFill>
                  <a:srgbClr val="333D47"/>
                </a:solidFill>
                <a:latin typeface="Arial" panose="02020603050405020304" pitchFamily="2"/>
              </a:rPr>
              <a:t>Click to edit Master text styles</a:t>
            </a:r>
          </a:p>
          <a:p>
            <a:pPr marL="0" marR="0" lvl="1" indent="0" algn="l">
              <a:lnSpc>
                <a:spcPts val="800"/>
              </a:lnSpc>
              <a:spcAft>
                <a:spcPts val="0"/>
              </a:spcAft>
            </a:pPr>
            <a:r>
              <a:rPr lang="en-US" sz="1100" i="1" spc="-114" smtClean="0">
                <a:solidFill>
                  <a:srgbClr val="333D47"/>
                </a:solidFill>
                <a:latin typeface="Arial" panose="02020603050405020304" pitchFamily="2"/>
              </a:rPr>
              <a:t>Second level</a:t>
            </a:r>
          </a:p>
          <a:p>
            <a:pPr marL="0" marR="0" lvl="2" indent="0" algn="l">
              <a:lnSpc>
                <a:spcPts val="800"/>
              </a:lnSpc>
              <a:spcAft>
                <a:spcPts val="0"/>
              </a:spcAft>
            </a:pPr>
            <a:r>
              <a:rPr lang="en-US" sz="1100" i="1" spc="-114" smtClean="0">
                <a:solidFill>
                  <a:srgbClr val="333D47"/>
                </a:solidFill>
                <a:latin typeface="Arial" panose="02020603050405020304" pitchFamily="2"/>
              </a:rPr>
              <a:t>Third level</a:t>
            </a:r>
          </a:p>
        </p:txBody>
      </p:sp>
      <p:sp>
        <p:nvSpPr>
          <p:cNvPr id="681" name="Text Placeholder 680"/>
          <p:cNvSpPr>
            <a:spLocks noGrp="1"/>
          </p:cNvSpPr>
          <p:nvPr>
            <p:ph type="body" idx="10"/>
          </p:nvPr>
        </p:nvSpPr>
        <p:spPr>
          <a:xfrm>
            <a:off x="5234214" y="3710215"/>
            <a:ext cx="1415143" cy="269421"/>
          </a:xfrm>
          <a:prstGeom prst="rect">
            <a:avLst/>
          </a:prstGeom>
          <a:noFill/>
          <a:ln w="0" cmpd="sng">
            <a:noFill/>
            <a:prstDash val="solid"/>
          </a:ln>
        </p:spPr>
        <p:txBody>
          <a:bodyPr vert="horz" lIns="0" tIns="0" rIns="0" bIns="0" anchor="t"/>
          <a:lstStyle>
            <a:lvl1pPr marL="0" marR="0" indent="0" algn="l">
              <a:lnSpc>
                <a:spcPts val="2000"/>
              </a:lnSpc>
              <a:spcAft>
                <a:spcPts val="0"/>
              </a:spcAft>
              <a:defRPr/>
            </a:lvl1pPr>
          </a:lstStyle>
          <a:p>
            <a:pPr marL="0" marR="0" lvl="0" indent="0" algn="l">
              <a:lnSpc>
                <a:spcPts val="1400"/>
              </a:lnSpc>
              <a:spcAft>
                <a:spcPts val="0"/>
              </a:spcAft>
            </a:pPr>
            <a:r>
              <a:rPr lang="en-US" sz="1300" b="1" spc="-43" smtClean="0">
                <a:solidFill>
                  <a:srgbClr val="333D47"/>
                </a:solidFill>
                <a:latin typeface="Arial" panose="02020603050405020304" pitchFamily="2"/>
              </a:rPr>
              <a:t>Click to edit Master text styles</a:t>
            </a:r>
          </a:p>
        </p:txBody>
      </p:sp>
      <p:sp>
        <p:nvSpPr>
          <p:cNvPr id="682" name="Text Placeholder 681"/>
          <p:cNvSpPr>
            <a:spLocks noGrp="1"/>
          </p:cNvSpPr>
          <p:nvPr>
            <p:ph type="body" idx="10"/>
          </p:nvPr>
        </p:nvSpPr>
        <p:spPr>
          <a:xfrm>
            <a:off x="1" y="0"/>
            <a:ext cx="7929336" cy="914400"/>
          </a:xfrm>
          <a:prstGeom prst="rect">
            <a:avLst/>
          </a:prstGeom>
          <a:noFill/>
          <a:ln w="0" cmpd="sng">
            <a:noFill/>
            <a:prstDash val="solid"/>
          </a:ln>
        </p:spPr>
        <p:txBody>
          <a:bodyPr vert="horz" lIns="0" tIns="481669" rIns="0" bIns="0" anchor="t"/>
          <a:lstStyle>
            <a:lvl1pPr marL="0" marR="0" indent="0" algn="ctr">
              <a:lnSpc>
                <a:spcPts val="2857"/>
              </a:lnSpc>
              <a:spcAft>
                <a:spcPts val="486"/>
              </a:spcAft>
              <a:defRPr/>
            </a:lvl1pPr>
          </a:lstStyle>
          <a:p>
            <a:pPr marL="0" marR="0" lvl="0" indent="0" algn="ctr">
              <a:lnSpc>
                <a:spcPts val="2000"/>
              </a:lnSpc>
              <a:spcAft>
                <a:spcPts val="340"/>
              </a:spcAft>
            </a:pPr>
            <a:r>
              <a:rPr lang="en-US" sz="2600" b="1" spc="0" smtClean="0">
                <a:solidFill>
                  <a:srgbClr val="FFFFFF"/>
                </a:solidFill>
                <a:latin typeface="Arial" panose="02020603050405020304" pitchFamily="2"/>
              </a:rPr>
              <a:t>Click to edit Master text styles</a:t>
            </a:r>
          </a:p>
        </p:txBody>
      </p:sp>
      <p:sp>
        <p:nvSpPr>
          <p:cNvPr id="683" name="Text Placeholder 682"/>
          <p:cNvSpPr>
            <a:spLocks noGrp="1"/>
          </p:cNvSpPr>
          <p:nvPr>
            <p:ph type="body" idx="10"/>
          </p:nvPr>
        </p:nvSpPr>
        <p:spPr>
          <a:xfrm>
            <a:off x="474436" y="1084036"/>
            <a:ext cx="7811407" cy="248557"/>
          </a:xfrm>
          <a:prstGeom prst="rect">
            <a:avLst/>
          </a:prstGeom>
          <a:noFill/>
          <a:ln w="0" cmpd="sng">
            <a:noFill/>
            <a:prstDash val="solid"/>
          </a:ln>
        </p:spPr>
        <p:txBody>
          <a:bodyPr vert="horz" lIns="0" tIns="0" rIns="0" bIns="0" anchor="t"/>
          <a:lstStyle>
            <a:lvl1pPr marL="0" marR="0" indent="0" algn="l">
              <a:lnSpc>
                <a:spcPts val="1857"/>
              </a:lnSpc>
              <a:spcAft>
                <a:spcPts val="0"/>
              </a:spcAft>
              <a:defRPr/>
            </a:lvl1pPr>
          </a:lstStyle>
          <a:p>
            <a:pPr marL="0" marR="0" lvl="0" indent="0" algn="l">
              <a:lnSpc>
                <a:spcPts val="1300"/>
              </a:lnSpc>
              <a:spcAft>
                <a:spcPts val="0"/>
              </a:spcAft>
            </a:pPr>
            <a:r>
              <a:rPr lang="en-US" sz="2000" spc="-21" smtClean="0">
                <a:solidFill>
                  <a:srgbClr val="647886"/>
                </a:solidFill>
                <a:latin typeface="Arial" panose="02020603050405020304" pitchFamily="2"/>
              </a:rPr>
              <a:t>Click to edit Master text styles</a:t>
            </a:r>
          </a:p>
        </p:txBody>
      </p:sp>
      <p:sp>
        <p:nvSpPr>
          <p:cNvPr id="684" name="Text Placeholder 683"/>
          <p:cNvSpPr>
            <a:spLocks noGrp="1"/>
          </p:cNvSpPr>
          <p:nvPr>
            <p:ph type="body" idx="10"/>
          </p:nvPr>
        </p:nvSpPr>
        <p:spPr>
          <a:xfrm>
            <a:off x="1615622" y="1484993"/>
            <a:ext cx="7040336" cy="143329"/>
          </a:xfrm>
          <a:prstGeom prst="rect">
            <a:avLst/>
          </a:prstGeom>
          <a:noFill/>
          <a:ln w="0" cmpd="sng">
            <a:noFill/>
            <a:prstDash val="solid"/>
          </a:ln>
        </p:spPr>
        <p:txBody>
          <a:bodyPr vert="horz" lIns="0" tIns="0" rIns="0" bIns="0" anchor="t"/>
          <a:lstStyle>
            <a:lvl1pPr marL="0" marR="0" indent="0" algn="l">
              <a:lnSpc>
                <a:spcPts val="1000"/>
              </a:lnSpc>
              <a:spcAft>
                <a:spcPts val="0"/>
              </a:spcAft>
              <a:tabLst>
                <a:tab pos="2808374" algn="l"/>
                <a:tab pos="7053590" algn="r"/>
              </a:tabLst>
              <a:defRPr/>
            </a:lvl1pPr>
          </a:lstStyle>
          <a:p>
            <a:pPr marL="0" marR="0" lvl="0" indent="0" algn="l">
              <a:lnSpc>
                <a:spcPts val="700"/>
              </a:lnSpc>
              <a:spcAft>
                <a:spcPts val="0"/>
              </a:spcAft>
              <a:tabLst>
                <a:tab pos="1965960" algn="l"/>
                <a:tab pos="4937760" algn="r"/>
              </a:tabLst>
            </a:pPr>
            <a:r>
              <a:rPr lang="en-US" sz="1400" i="1" spc="0" smtClean="0">
                <a:solidFill>
                  <a:srgbClr val="333D47"/>
                </a:solidFill>
                <a:latin typeface="Arial" panose="02020603050405020304" pitchFamily="2"/>
              </a:rPr>
              <a:t>Click to edit Master text styles</a:t>
            </a:r>
          </a:p>
        </p:txBody>
      </p:sp>
      <p:sp>
        <p:nvSpPr>
          <p:cNvPr id="685" name="Text Placeholder 684"/>
          <p:cNvSpPr>
            <a:spLocks noGrp="1"/>
          </p:cNvSpPr>
          <p:nvPr>
            <p:ph type="body" idx="10"/>
          </p:nvPr>
        </p:nvSpPr>
        <p:spPr>
          <a:xfrm>
            <a:off x="6514194" y="2251529"/>
            <a:ext cx="1289050" cy="348343"/>
          </a:xfrm>
          <a:prstGeom prst="rect">
            <a:avLst/>
          </a:prstGeom>
          <a:noFill/>
          <a:ln w="0" cmpd="sng">
            <a:noFill/>
            <a:prstDash val="solid"/>
          </a:ln>
        </p:spPr>
        <p:txBody>
          <a:bodyPr vert="horz" lIns="0" tIns="0" rIns="0" bIns="0" anchor="t"/>
          <a:lstStyle>
            <a:lvl1pPr marL="0" marR="0" indent="0" algn="l">
              <a:lnSpc>
                <a:spcPts val="1286"/>
              </a:lnSpc>
              <a:spcAft>
                <a:spcPts val="0"/>
              </a:spcAft>
              <a:defRPr/>
            </a:lvl1pPr>
          </a:lstStyle>
          <a:p>
            <a:pPr marL="0" marR="0" lvl="0" indent="0" algn="l">
              <a:lnSpc>
                <a:spcPts val="900"/>
              </a:lnSpc>
              <a:spcAft>
                <a:spcPts val="0"/>
              </a:spcAft>
            </a:pPr>
            <a:r>
              <a:rPr lang="en-US" sz="1100" i="1" spc="-14" smtClean="0">
                <a:solidFill>
                  <a:srgbClr val="333D47"/>
                </a:solidFill>
                <a:latin typeface="Arial" panose="02020603050405020304" pitchFamily="2"/>
              </a:rPr>
              <a:t>Click to edit Master text styles</a:t>
            </a:r>
          </a:p>
        </p:txBody>
      </p:sp>
      <p:sp>
        <p:nvSpPr>
          <p:cNvPr id="686" name="Text Placeholder 685"/>
          <p:cNvSpPr>
            <a:spLocks noGrp="1"/>
          </p:cNvSpPr>
          <p:nvPr>
            <p:ph type="body" idx="10"/>
          </p:nvPr>
        </p:nvSpPr>
        <p:spPr>
          <a:xfrm>
            <a:off x="757464" y="3013529"/>
            <a:ext cx="3178629" cy="395514"/>
          </a:xfrm>
          <a:prstGeom prst="rect">
            <a:avLst/>
          </a:prstGeom>
          <a:noFill/>
          <a:ln w="0" cmpd="sng">
            <a:noFill/>
            <a:prstDash val="solid"/>
          </a:ln>
        </p:spPr>
        <p:txBody>
          <a:bodyPr vert="horz" lIns="0" tIns="71661" rIns="0" bIns="0" anchor="t"/>
          <a:lstStyle>
            <a:lvl1pPr marL="130622" marR="0" indent="0" algn="l">
              <a:lnSpc>
                <a:spcPts val="1429"/>
              </a:lnSpc>
              <a:spcAft>
                <a:spcPts val="886"/>
              </a:spcAft>
              <a:defRPr/>
            </a:lvl1pPr>
          </a:lstStyle>
          <a:p>
            <a:pPr marL="91440" marR="0" lvl="0" indent="0" algn="l">
              <a:lnSpc>
                <a:spcPts val="1000"/>
              </a:lnSpc>
              <a:spcAft>
                <a:spcPts val="620"/>
              </a:spcAft>
            </a:pPr>
            <a:r>
              <a:rPr lang="en-US" sz="1300" spc="-14" smtClean="0">
                <a:solidFill>
                  <a:srgbClr val="FFFFFF"/>
                </a:solidFill>
                <a:latin typeface="Arial" panose="02020603050405020304" pitchFamily="2"/>
              </a:rPr>
              <a:t>Click to edit Master text styles</a:t>
            </a:r>
          </a:p>
        </p:txBody>
      </p:sp>
      <p:sp>
        <p:nvSpPr>
          <p:cNvPr id="687" name="Text Placeholder 686"/>
          <p:cNvSpPr>
            <a:spLocks noGrp="1"/>
          </p:cNvSpPr>
          <p:nvPr>
            <p:ph type="body" idx="10"/>
          </p:nvPr>
        </p:nvSpPr>
        <p:spPr>
          <a:xfrm>
            <a:off x="3984172" y="3013529"/>
            <a:ext cx="2656114" cy="395514"/>
          </a:xfrm>
          <a:prstGeom prst="rect">
            <a:avLst/>
          </a:prstGeom>
          <a:noFill/>
          <a:ln w="0" cmpd="sng">
            <a:noFill/>
            <a:prstDash val="solid"/>
          </a:ln>
        </p:spPr>
        <p:txBody>
          <a:bodyPr vert="horz" lIns="0" tIns="75289" rIns="0" bIns="0" anchor="t"/>
          <a:lstStyle>
            <a:lvl1pPr marL="195933" marR="0" indent="0" algn="l">
              <a:lnSpc>
                <a:spcPts val="1286"/>
              </a:lnSpc>
              <a:spcAft>
                <a:spcPts val="1057"/>
              </a:spcAft>
              <a:defRPr/>
            </a:lvl1pPr>
          </a:lstStyle>
          <a:p>
            <a:pPr marL="137160" marR="0" lvl="0" indent="0" algn="l">
              <a:lnSpc>
                <a:spcPts val="900"/>
              </a:lnSpc>
              <a:spcAft>
                <a:spcPts val="740"/>
              </a:spcAft>
            </a:pPr>
            <a:r>
              <a:rPr lang="en-US" sz="1300" b="1" spc="0" smtClean="0">
                <a:solidFill>
                  <a:srgbClr val="FFFFFF"/>
                </a:solidFill>
                <a:latin typeface="Arial" panose="02020603050405020304" pitchFamily="2"/>
              </a:rPr>
              <a:t>Click to edit Master text styles</a:t>
            </a:r>
          </a:p>
        </p:txBody>
      </p:sp>
      <p:sp>
        <p:nvSpPr>
          <p:cNvPr id="688" name="Text Placeholder 687"/>
          <p:cNvSpPr>
            <a:spLocks noGrp="1"/>
          </p:cNvSpPr>
          <p:nvPr>
            <p:ph type="body" idx="10"/>
          </p:nvPr>
        </p:nvSpPr>
        <p:spPr>
          <a:xfrm>
            <a:off x="7676243" y="2638879"/>
            <a:ext cx="435429" cy="152400"/>
          </a:xfrm>
          <a:prstGeom prst="rect">
            <a:avLst/>
          </a:prstGeom>
          <a:noFill/>
          <a:ln w="0" cmpd="sng">
            <a:noFill/>
            <a:prstDash val="solid"/>
          </a:ln>
        </p:spPr>
        <p:txBody>
          <a:bodyPr vert="horz" lIns="0" tIns="0" rIns="0" bIns="0" anchor="t"/>
          <a:lstStyle>
            <a:lvl1pPr marL="0" marR="0" indent="0" algn="l">
              <a:lnSpc>
                <a:spcPts val="1857"/>
              </a:lnSpc>
              <a:spcAft>
                <a:spcPts val="0"/>
              </a:spcAft>
              <a:defRPr/>
            </a:lvl1pPr>
          </a:lstStyle>
          <a:p>
            <a:pPr marL="0" marR="0" lvl="0" indent="0" algn="l">
              <a:lnSpc>
                <a:spcPts val="1300"/>
              </a:lnSpc>
              <a:spcAft>
                <a:spcPts val="0"/>
              </a:spcAft>
            </a:pPr>
            <a:r>
              <a:rPr lang="en-US" sz="1300" b="1" spc="-14" smtClean="0">
                <a:solidFill>
                  <a:srgbClr val="333D47"/>
                </a:solidFill>
                <a:latin typeface="Arial" panose="02020603050405020304" pitchFamily="2"/>
              </a:rPr>
              <a:t>Click to edit Master text styles</a:t>
            </a:r>
          </a:p>
        </p:txBody>
      </p:sp>
      <p:sp>
        <p:nvSpPr>
          <p:cNvPr id="689" name="Text Placeholder 688"/>
          <p:cNvSpPr>
            <a:spLocks noGrp="1"/>
          </p:cNvSpPr>
          <p:nvPr>
            <p:ph type="body" idx="10"/>
          </p:nvPr>
        </p:nvSpPr>
        <p:spPr>
          <a:xfrm>
            <a:off x="7240815" y="2791279"/>
            <a:ext cx="439964" cy="348343"/>
          </a:xfrm>
          <a:prstGeom prst="rect">
            <a:avLst/>
          </a:prstGeom>
          <a:noFill/>
          <a:ln w="0" cmpd="sng">
            <a:noFill/>
            <a:prstDash val="solid"/>
          </a:ln>
        </p:spPr>
        <p:txBody>
          <a:bodyPr vert="horz" lIns="0" tIns="0" rIns="0" bIns="0" anchor="t"/>
          <a:lstStyle>
            <a:lvl1pPr marL="0" marR="0" indent="0" algn="l">
              <a:lnSpc>
                <a:spcPts val="1857"/>
              </a:lnSpc>
              <a:spcAft>
                <a:spcPts val="0"/>
              </a:spcAft>
              <a:defRPr/>
            </a:lvl1pPr>
          </a:lstStyle>
          <a:p>
            <a:pPr marL="0" marR="0" lvl="0" indent="0" algn="l">
              <a:lnSpc>
                <a:spcPts val="1300"/>
              </a:lnSpc>
              <a:spcAft>
                <a:spcPts val="0"/>
              </a:spcAft>
            </a:pPr>
            <a:r>
              <a:rPr lang="en-US" sz="1300" b="1" spc="-14" smtClean="0">
                <a:solidFill>
                  <a:srgbClr val="333D47"/>
                </a:solidFill>
                <a:latin typeface="Arial" panose="02020603050405020304" pitchFamily="2"/>
              </a:rPr>
              <a:t>Click to edit Master text styles</a:t>
            </a:r>
          </a:p>
        </p:txBody>
      </p:sp>
      <p:sp>
        <p:nvSpPr>
          <p:cNvPr id="690" name="Text Placeholder 689"/>
          <p:cNvSpPr>
            <a:spLocks noGrp="1"/>
          </p:cNvSpPr>
          <p:nvPr>
            <p:ph type="body" idx="10"/>
          </p:nvPr>
        </p:nvSpPr>
        <p:spPr>
          <a:xfrm>
            <a:off x="6640286" y="3243943"/>
            <a:ext cx="581479" cy="152400"/>
          </a:xfrm>
          <a:prstGeom prst="rect">
            <a:avLst/>
          </a:prstGeom>
          <a:noFill/>
          <a:ln w="0" cmpd="sng">
            <a:noFill/>
            <a:prstDash val="solid"/>
          </a:ln>
        </p:spPr>
        <p:txBody>
          <a:bodyPr vert="horz" lIns="0" tIns="0" rIns="0" bIns="0" anchor="t"/>
          <a:lstStyle>
            <a:lvl1pPr marL="0" marR="0" indent="0" algn="l">
              <a:lnSpc>
                <a:spcPts val="1143"/>
              </a:lnSpc>
              <a:spcAft>
                <a:spcPts val="0"/>
              </a:spcAft>
              <a:defRPr/>
            </a:lvl1pPr>
          </a:lstStyle>
          <a:p>
            <a:pPr marL="0" marR="0" lvl="0" indent="0" algn="l">
              <a:lnSpc>
                <a:spcPts val="800"/>
              </a:lnSpc>
              <a:spcAft>
                <a:spcPts val="0"/>
              </a:spcAft>
            </a:pPr>
            <a:r>
              <a:rPr lang="en-US" sz="1300" b="1" spc="57" smtClean="0">
                <a:solidFill>
                  <a:srgbClr val="333D47"/>
                </a:solidFill>
                <a:latin typeface="Arial" panose="02020603050405020304" pitchFamily="2"/>
              </a:rPr>
              <a:t>Click to edit Master text styles</a:t>
            </a:r>
          </a:p>
        </p:txBody>
      </p:sp>
      <p:sp>
        <p:nvSpPr>
          <p:cNvPr id="691" name="Text Placeholder 690"/>
          <p:cNvSpPr>
            <a:spLocks noGrp="1"/>
          </p:cNvSpPr>
          <p:nvPr>
            <p:ph type="body" idx="10"/>
          </p:nvPr>
        </p:nvSpPr>
        <p:spPr>
          <a:xfrm>
            <a:off x="870857" y="4245429"/>
            <a:ext cx="3265714" cy="605064"/>
          </a:xfrm>
          <a:prstGeom prst="rect">
            <a:avLst/>
          </a:prstGeom>
          <a:noFill/>
          <a:ln w="0" cmpd="sng">
            <a:noFill/>
            <a:prstDash val="solid"/>
          </a:ln>
        </p:spPr>
        <p:txBody>
          <a:bodyPr vert="horz" lIns="0" tIns="0" rIns="0" bIns="0" anchor="t"/>
          <a:lstStyle>
            <a:lvl1pPr marL="0" marR="0" indent="0" algn="l">
              <a:lnSpc>
                <a:spcPts val="1286"/>
              </a:lnSpc>
              <a:spcBef>
                <a:spcPts val="150"/>
              </a:spcBef>
              <a:spcAft>
                <a:spcPts val="0"/>
              </a:spcAft>
              <a:defRPr/>
            </a:lvl1pPr>
          </a:lstStyle>
          <a:p>
            <a:pPr marL="0" marR="0" lvl="0" indent="0" algn="r">
              <a:lnSpc>
                <a:spcPts val="3400"/>
              </a:lnSpc>
              <a:spcAft>
                <a:spcPts val="0"/>
              </a:spcAft>
            </a:pPr>
            <a:r>
              <a:rPr lang="en-US" sz="1300" b="1" spc="-64" smtClean="0">
                <a:solidFill>
                  <a:srgbClr val="333D47"/>
                </a:solidFill>
                <a:latin typeface="Arial" panose="02020603050405020304" pitchFamily="2"/>
              </a:rPr>
              <a:t>Click to edit Master text styles</a:t>
            </a:r>
          </a:p>
          <a:p>
            <a:pPr marL="0" marR="0" lvl="1" indent="0" algn="r">
              <a:lnSpc>
                <a:spcPts val="3400"/>
              </a:lnSpc>
              <a:spcAft>
                <a:spcPts val="0"/>
              </a:spcAft>
            </a:pPr>
            <a:r>
              <a:rPr lang="en-US" sz="1300" b="1" spc="-64" smtClean="0">
                <a:solidFill>
                  <a:srgbClr val="333D47"/>
                </a:solidFill>
                <a:latin typeface="Arial" panose="02020603050405020304" pitchFamily="2"/>
              </a:rPr>
              <a:t>Second level</a:t>
            </a:r>
          </a:p>
        </p:txBody>
      </p:sp>
      <p:sp>
        <p:nvSpPr>
          <p:cNvPr id="696" name="Text Placeholder 695"/>
          <p:cNvSpPr>
            <a:spLocks noGrp="1"/>
          </p:cNvSpPr>
          <p:nvPr>
            <p:ph type="body" idx="10"/>
          </p:nvPr>
        </p:nvSpPr>
        <p:spPr>
          <a:xfrm>
            <a:off x="8831943" y="99786"/>
            <a:ext cx="312057" cy="113393"/>
          </a:xfrm>
          <a:prstGeom prst="rect">
            <a:avLst/>
          </a:prstGeom>
          <a:noFill/>
          <a:ln w="0" cmpd="sng">
            <a:noFill/>
            <a:prstDash val="solid"/>
          </a:ln>
        </p:spPr>
        <p:txBody>
          <a:bodyPr vert="horz" lIns="0" tIns="0" rIns="0" bIns="0" anchor="t"/>
          <a:lstStyle>
            <a:lvl1pPr marL="0" marR="0" indent="0" algn="r">
              <a:lnSpc>
                <a:spcPts val="857"/>
              </a:lnSpc>
              <a:spcAft>
                <a:spcPts val="0"/>
              </a:spcAft>
              <a:defRPr/>
            </a:lvl1pPr>
          </a:lstStyle>
          <a:p>
            <a:pPr marL="0" marR="0" lvl="0" indent="0" algn="r">
              <a:lnSpc>
                <a:spcPts val="600"/>
              </a:lnSpc>
              <a:spcAft>
                <a:spcPts val="0"/>
              </a:spcAft>
            </a:pPr>
            <a:r>
              <a:rPr lang="en-US" sz="1100" spc="136" smtClean="0">
                <a:solidFill>
                  <a:srgbClr val="000000"/>
                </a:solidFill>
                <a:latin typeface="Arial" panose="02020603050405020304" pitchFamily="2"/>
              </a:rPr>
              <a:t>Click to edit Master text styles</a:t>
            </a:r>
          </a:p>
        </p:txBody>
      </p:sp>
    </p:spTree>
    <p:extLst>
      <p:ext uri="{BB962C8B-B14F-4D97-AF65-F5344CB8AC3E}">
        <p14:creationId xmlns:p14="http://schemas.microsoft.com/office/powerpoint/2010/main" val="1673469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10_1_">
    <p:bg>
      <p:bgPr>
        <a:solidFill>
          <a:schemeClr val="bg1">
            <a:alpha val="0"/>
          </a:schemeClr>
        </a:solidFill>
        <a:effectLst/>
      </p:bgPr>
    </p:bg>
    <p:spTree>
      <p:nvGrpSpPr>
        <p:cNvPr id="1" name=""/>
        <p:cNvGrpSpPr/>
        <p:nvPr/>
      </p:nvGrpSpPr>
      <p:grpSpPr>
        <a:xfrm>
          <a:off x="0" y="0"/>
          <a:ext cx="0" cy="0"/>
          <a:chOff x="0" y="0"/>
          <a:chExt cx="0" cy="0"/>
        </a:xfrm>
      </p:grpSpPr>
      <p:sp>
        <p:nvSpPr>
          <p:cNvPr id="674" name="Text Placeholder 673"/>
          <p:cNvSpPr>
            <a:spLocks noGrp="1"/>
          </p:cNvSpPr>
          <p:nvPr>
            <p:ph type="body" idx="10"/>
          </p:nvPr>
        </p:nvSpPr>
        <p:spPr>
          <a:xfrm>
            <a:off x="4288971" y="1885044"/>
            <a:ext cx="1915886" cy="396421"/>
          </a:xfrm>
          <a:prstGeom prst="rect">
            <a:avLst/>
          </a:prstGeom>
          <a:noFill/>
          <a:ln w="0" cmpd="sng">
            <a:noFill/>
            <a:prstDash val="solid"/>
          </a:ln>
        </p:spPr>
        <p:txBody>
          <a:bodyPr vert="horz" lIns="0" tIns="0" rIns="0" bIns="0" anchor="t"/>
          <a:lstStyle>
            <a:lvl1pPr marL="0" marR="0" indent="0" algn="l">
              <a:lnSpc>
                <a:spcPts val="1429"/>
              </a:lnSpc>
              <a:spcAft>
                <a:spcPts val="0"/>
              </a:spcAft>
              <a:defRPr/>
            </a:lvl1pPr>
          </a:lstStyle>
          <a:p>
            <a:pPr marL="0" marR="0" indent="0" algn="l">
              <a:lnSpc>
                <a:spcPts val="1000"/>
              </a:lnSpc>
              <a:spcAft>
                <a:spcPts val="0"/>
              </a:spcAft>
            </a:pPr>
            <a:r>
              <a:rPr lang="en-US" sz="1400" b="1" spc="-7">
                <a:solidFill>
                  <a:srgbClr val="333D47"/>
                </a:solidFill>
                <a:latin typeface="Arial" panose="02020603050405020304" pitchFamily="2"/>
              </a:rPr>
              <a:t>Expanded Conception of Cost-Sharing Effect </a:t>
            </a:r>
          </a:p>
        </p:txBody>
      </p:sp>
      <p:sp>
        <p:nvSpPr>
          <p:cNvPr id="675" name="Text Placeholder 674"/>
          <p:cNvSpPr>
            <a:spLocks noGrp="1"/>
          </p:cNvSpPr>
          <p:nvPr>
            <p:ph type="body" idx="10"/>
          </p:nvPr>
        </p:nvSpPr>
        <p:spPr>
          <a:xfrm>
            <a:off x="1197429" y="1885044"/>
            <a:ext cx="2303236" cy="361950"/>
          </a:xfrm>
          <a:prstGeom prst="rect">
            <a:avLst/>
          </a:prstGeom>
          <a:noFill/>
          <a:ln w="0" cmpd="sng">
            <a:noFill/>
            <a:prstDash val="solid"/>
          </a:ln>
        </p:spPr>
        <p:txBody>
          <a:bodyPr vert="horz" lIns="0" tIns="0" rIns="0" bIns="0" anchor="t"/>
          <a:lstStyle>
            <a:lvl1pPr marL="0" marR="0" indent="0" algn="ctr">
              <a:lnSpc>
                <a:spcPts val="1429"/>
              </a:lnSpc>
              <a:spcAft>
                <a:spcPts val="0"/>
              </a:spcAft>
              <a:defRPr/>
            </a:lvl1pPr>
          </a:lstStyle>
          <a:p>
            <a:pPr marL="0" marR="0" indent="0" algn="ctr">
              <a:lnSpc>
                <a:spcPts val="1000"/>
              </a:lnSpc>
              <a:spcAft>
                <a:spcPts val="0"/>
              </a:spcAft>
            </a:pPr>
            <a:r>
              <a:rPr lang="en-US" sz="1400" b="1" spc="-14">
                <a:solidFill>
                  <a:srgbClr val="333D47"/>
                </a:solidFill>
                <a:latin typeface="Arial" panose="02020603050405020304" pitchFamily="2"/>
              </a:rPr>
              <a:t>Legacy Definition </a:t>
            </a:r>
            <a:r>
              <a:t/>
            </a:r>
            <a:br/>
            <a:r>
              <a:rPr lang="en-US" sz="1400" b="1" spc="-14">
                <a:solidFill>
                  <a:srgbClr val="333D47"/>
                </a:solidFill>
                <a:latin typeface="Arial" panose="02020603050405020304" pitchFamily="2"/>
              </a:rPr>
              <a:t>of Price-Sensitive Services </a:t>
            </a:r>
          </a:p>
        </p:txBody>
      </p:sp>
      <p:sp>
        <p:nvSpPr>
          <p:cNvPr id="676" name="Text Placeholder 675"/>
          <p:cNvSpPr>
            <a:spLocks noGrp="1"/>
          </p:cNvSpPr>
          <p:nvPr>
            <p:ph type="body" idx="10"/>
          </p:nvPr>
        </p:nvSpPr>
        <p:spPr>
          <a:xfrm>
            <a:off x="8139793" y="1937657"/>
            <a:ext cx="479879" cy="152400"/>
          </a:xfrm>
          <a:prstGeom prst="rect">
            <a:avLst/>
          </a:prstGeom>
          <a:noFill/>
          <a:ln w="0" cmpd="sng">
            <a:noFill/>
            <a:prstDash val="solid"/>
          </a:ln>
        </p:spPr>
        <p:txBody>
          <a:bodyPr vert="horz" lIns="0" tIns="0" rIns="0" bIns="0" anchor="t"/>
          <a:lstStyle>
            <a:lvl1pPr marL="0" marR="0" indent="0" algn="l">
              <a:lnSpc>
                <a:spcPts val="1143"/>
              </a:lnSpc>
              <a:spcAft>
                <a:spcPts val="0"/>
              </a:spcAft>
              <a:defRPr/>
            </a:lvl1pPr>
          </a:lstStyle>
          <a:p>
            <a:pPr marL="0" marR="0" indent="0" algn="l">
              <a:lnSpc>
                <a:spcPts val="800"/>
              </a:lnSpc>
              <a:spcAft>
                <a:spcPts val="0"/>
              </a:spcAft>
            </a:pPr>
            <a:r>
              <a:rPr lang="en-US" sz="1300" b="1" spc="157">
                <a:solidFill>
                  <a:srgbClr val="333D47"/>
                </a:solidFill>
                <a:latin typeface="Arial" panose="02020603050405020304" pitchFamily="2"/>
              </a:rPr>
              <a:t>$9K </a:t>
            </a:r>
          </a:p>
        </p:txBody>
      </p:sp>
      <p:sp>
        <p:nvSpPr>
          <p:cNvPr id="677" name="Text Placeholder 676"/>
          <p:cNvSpPr>
            <a:spLocks noGrp="1"/>
          </p:cNvSpPr>
          <p:nvPr>
            <p:ph type="body" idx="10"/>
          </p:nvPr>
        </p:nvSpPr>
        <p:spPr>
          <a:xfrm>
            <a:off x="1811565" y="3505200"/>
            <a:ext cx="683079" cy="466271"/>
          </a:xfrm>
          <a:prstGeom prst="rect">
            <a:avLst/>
          </a:prstGeom>
          <a:noFill/>
          <a:ln w="0" cmpd="sng">
            <a:noFill/>
            <a:prstDash val="solid"/>
          </a:ln>
        </p:spPr>
        <p:txBody>
          <a:bodyPr vert="horz" lIns="0" tIns="0" rIns="0" bIns="0" anchor="t"/>
          <a:lstStyle>
            <a:lvl1pPr marL="0" marR="0" indent="0" algn="l">
              <a:lnSpc>
                <a:spcPts val="1000"/>
              </a:lnSpc>
              <a:spcBef>
                <a:spcPts val="0"/>
              </a:spcBef>
              <a:spcAft>
                <a:spcPts val="0"/>
              </a:spcAft>
              <a:defRPr/>
            </a:lvl1pPr>
          </a:lstStyle>
          <a:p>
            <a:pPr marL="0" marR="0" indent="0" algn="l">
              <a:lnSpc>
                <a:spcPts val="800"/>
              </a:lnSpc>
              <a:spcAft>
                <a:spcPts val="0"/>
              </a:spcAft>
            </a:pPr>
            <a:r>
              <a:rPr lang="en-US" sz="1100" i="1" spc="-50">
                <a:solidFill>
                  <a:srgbClr val="333D47"/>
                </a:solidFill>
                <a:latin typeface="Arial" panose="02020603050405020304" pitchFamily="2"/>
              </a:rPr>
              <a:t>25%-50% </a:t>
            </a:r>
          </a:p>
          <a:p>
            <a:pPr marL="182880" marR="0" indent="0" algn="l">
              <a:lnSpc>
                <a:spcPts val="900"/>
              </a:lnSpc>
              <a:spcBef>
                <a:spcPts val="0"/>
              </a:spcBef>
              <a:spcAft>
                <a:spcPts val="0"/>
              </a:spcAft>
            </a:pPr>
            <a:r>
              <a:rPr lang="en-US" sz="1100" i="1" spc="43">
                <a:solidFill>
                  <a:srgbClr val="333D47"/>
                </a:solidFill>
                <a:latin typeface="Arial" panose="02020603050405020304" pitchFamily="2"/>
              </a:rPr>
              <a:t>of </a:t>
            </a:r>
          </a:p>
          <a:p>
            <a:pPr marL="0" marR="0" indent="0" algn="l">
              <a:lnSpc>
                <a:spcPts val="700"/>
              </a:lnSpc>
              <a:spcBef>
                <a:spcPts val="0"/>
              </a:spcBef>
              <a:spcAft>
                <a:spcPts val="0"/>
              </a:spcAft>
            </a:pPr>
            <a:r>
              <a:rPr lang="en-US" sz="1100" i="1" spc="-71">
                <a:solidFill>
                  <a:srgbClr val="333D47"/>
                </a:solidFill>
                <a:latin typeface="Arial" panose="02020603050405020304" pitchFamily="2"/>
              </a:rPr>
              <a:t>Deductible </a:t>
            </a:r>
          </a:p>
        </p:txBody>
      </p:sp>
      <p:sp>
        <p:nvSpPr>
          <p:cNvPr id="678" name="Text Placeholder 677"/>
          <p:cNvSpPr>
            <a:spLocks noGrp="1"/>
          </p:cNvSpPr>
          <p:nvPr>
            <p:ph type="body" idx="10"/>
          </p:nvPr>
        </p:nvSpPr>
        <p:spPr>
          <a:xfrm>
            <a:off x="2747736" y="3505200"/>
            <a:ext cx="683079" cy="466271"/>
          </a:xfrm>
          <a:prstGeom prst="rect">
            <a:avLst/>
          </a:prstGeom>
          <a:noFill/>
          <a:ln w="0" cmpd="sng">
            <a:noFill/>
            <a:prstDash val="solid"/>
          </a:ln>
        </p:spPr>
        <p:txBody>
          <a:bodyPr vert="horz" lIns="0" tIns="0" rIns="0" bIns="0" anchor="t"/>
          <a:lstStyle>
            <a:lvl1pPr marL="0" marR="0" indent="0" algn="l">
              <a:lnSpc>
                <a:spcPts val="1000"/>
              </a:lnSpc>
              <a:spcBef>
                <a:spcPts val="0"/>
              </a:spcBef>
              <a:spcAft>
                <a:spcPts val="0"/>
              </a:spcAft>
              <a:defRPr/>
            </a:lvl1pPr>
          </a:lstStyle>
          <a:p>
            <a:pPr marL="0" marR="0" indent="0" algn="l">
              <a:lnSpc>
                <a:spcPts val="800"/>
              </a:lnSpc>
              <a:spcAft>
                <a:spcPts val="0"/>
              </a:spcAft>
            </a:pPr>
            <a:r>
              <a:rPr lang="en-US" sz="1100" i="1" spc="-50">
                <a:solidFill>
                  <a:srgbClr val="333D47"/>
                </a:solidFill>
                <a:latin typeface="Arial" panose="02020603050405020304" pitchFamily="2"/>
              </a:rPr>
              <a:t>50%-75% </a:t>
            </a:r>
          </a:p>
          <a:p>
            <a:pPr marL="182880" marR="0" indent="0" algn="l">
              <a:lnSpc>
                <a:spcPts val="900"/>
              </a:lnSpc>
              <a:spcBef>
                <a:spcPts val="0"/>
              </a:spcBef>
              <a:spcAft>
                <a:spcPts val="0"/>
              </a:spcAft>
            </a:pPr>
            <a:r>
              <a:rPr lang="en-US" sz="1100" i="1" spc="36">
                <a:solidFill>
                  <a:srgbClr val="333D47"/>
                </a:solidFill>
                <a:latin typeface="Arial" panose="02020603050405020304" pitchFamily="2"/>
              </a:rPr>
              <a:t>of </a:t>
            </a:r>
          </a:p>
          <a:p>
            <a:pPr marL="0" marR="0" indent="0" algn="l">
              <a:lnSpc>
                <a:spcPts val="700"/>
              </a:lnSpc>
              <a:spcBef>
                <a:spcPts val="0"/>
              </a:spcBef>
              <a:spcAft>
                <a:spcPts val="0"/>
              </a:spcAft>
            </a:pPr>
            <a:r>
              <a:rPr lang="en-US" sz="1100" i="1" spc="-71">
                <a:solidFill>
                  <a:srgbClr val="333D47"/>
                </a:solidFill>
                <a:latin typeface="Arial" panose="02020603050405020304" pitchFamily="2"/>
              </a:rPr>
              <a:t>Deductible </a:t>
            </a:r>
          </a:p>
        </p:txBody>
      </p:sp>
      <p:sp>
        <p:nvSpPr>
          <p:cNvPr id="679" name="Text Placeholder 678"/>
          <p:cNvSpPr>
            <a:spLocks noGrp="1"/>
          </p:cNvSpPr>
          <p:nvPr>
            <p:ph type="body" idx="10"/>
          </p:nvPr>
        </p:nvSpPr>
        <p:spPr>
          <a:xfrm>
            <a:off x="870857" y="3505200"/>
            <a:ext cx="683986" cy="466271"/>
          </a:xfrm>
          <a:prstGeom prst="rect">
            <a:avLst/>
          </a:prstGeom>
          <a:noFill/>
          <a:ln w="0" cmpd="sng">
            <a:noFill/>
            <a:prstDash val="solid"/>
          </a:ln>
        </p:spPr>
        <p:txBody>
          <a:bodyPr vert="horz" lIns="0" tIns="0" rIns="0" bIns="0" anchor="t"/>
          <a:lstStyle>
            <a:lvl1pPr marL="0" marR="0" indent="0" algn="l">
              <a:lnSpc>
                <a:spcPts val="1000"/>
              </a:lnSpc>
              <a:spcBef>
                <a:spcPts val="0"/>
              </a:spcBef>
              <a:spcAft>
                <a:spcPts val="0"/>
              </a:spcAft>
              <a:defRPr/>
            </a:lvl1pPr>
          </a:lstStyle>
          <a:p>
            <a:pPr marL="0" marR="0" indent="0" algn="ctr">
              <a:lnSpc>
                <a:spcPts val="900"/>
              </a:lnSpc>
              <a:spcAft>
                <a:spcPts val="0"/>
              </a:spcAft>
            </a:pPr>
            <a:r>
              <a:rPr lang="en-US" sz="1100" i="1" spc="0">
                <a:solidFill>
                  <a:srgbClr val="333D47"/>
                </a:solidFill>
                <a:latin typeface="Arial" panose="02020603050405020304" pitchFamily="2"/>
              </a:rPr>
              <a:t>&lt;25% </a:t>
            </a:r>
            <a:r>
              <a:t/>
            </a:r>
            <a:br/>
            <a:r>
              <a:rPr lang="en-US" sz="1100" i="1" spc="0">
                <a:solidFill>
                  <a:srgbClr val="333D47"/>
                </a:solidFill>
                <a:latin typeface="Arial" panose="02020603050405020304" pitchFamily="2"/>
              </a:rPr>
              <a:t>of </a:t>
            </a:r>
          </a:p>
          <a:p>
            <a:pPr marL="0" marR="0" indent="0" algn="l">
              <a:lnSpc>
                <a:spcPts val="700"/>
              </a:lnSpc>
              <a:spcBef>
                <a:spcPts val="0"/>
              </a:spcBef>
              <a:spcAft>
                <a:spcPts val="0"/>
              </a:spcAft>
            </a:pPr>
            <a:r>
              <a:rPr lang="en-US" sz="1100" i="1" spc="-71">
                <a:solidFill>
                  <a:srgbClr val="333D47"/>
                </a:solidFill>
                <a:latin typeface="Arial" panose="02020603050405020304" pitchFamily="2"/>
              </a:rPr>
              <a:t>Deductible </a:t>
            </a:r>
          </a:p>
        </p:txBody>
      </p:sp>
      <p:sp>
        <p:nvSpPr>
          <p:cNvPr id="680" name="Text Placeholder 679"/>
          <p:cNvSpPr>
            <a:spLocks noGrp="1"/>
          </p:cNvSpPr>
          <p:nvPr>
            <p:ph type="body" idx="10"/>
          </p:nvPr>
        </p:nvSpPr>
        <p:spPr>
          <a:xfrm>
            <a:off x="3740151" y="3505200"/>
            <a:ext cx="692150" cy="466271"/>
          </a:xfrm>
          <a:prstGeom prst="rect">
            <a:avLst/>
          </a:prstGeom>
          <a:noFill/>
          <a:ln w="0" cmpd="sng">
            <a:noFill/>
            <a:prstDash val="solid"/>
          </a:ln>
        </p:spPr>
        <p:txBody>
          <a:bodyPr vert="horz" lIns="0" tIns="0" rIns="0" bIns="0" anchor="t"/>
          <a:lstStyle>
            <a:lvl1pPr marL="0" marR="0" indent="0" algn="l">
              <a:lnSpc>
                <a:spcPts val="1000"/>
              </a:lnSpc>
              <a:spcBef>
                <a:spcPts val="0"/>
              </a:spcBef>
              <a:spcAft>
                <a:spcPts val="0"/>
              </a:spcAft>
              <a:defRPr/>
            </a:lvl1pPr>
          </a:lstStyle>
          <a:p>
            <a:pPr marL="0" marR="0" indent="0" algn="l">
              <a:lnSpc>
                <a:spcPts val="800"/>
              </a:lnSpc>
              <a:spcAft>
                <a:spcPts val="0"/>
              </a:spcAft>
            </a:pPr>
            <a:r>
              <a:rPr lang="en-US" sz="1100" i="1" spc="-114">
                <a:solidFill>
                  <a:srgbClr val="333D47"/>
                </a:solidFill>
                <a:latin typeface="Arial" panose="02020603050405020304" pitchFamily="2"/>
              </a:rPr>
              <a:t>75%-100% </a:t>
            </a:r>
          </a:p>
          <a:p>
            <a:pPr marL="182880" marR="0" indent="0" algn="l">
              <a:lnSpc>
                <a:spcPts val="900"/>
              </a:lnSpc>
              <a:spcBef>
                <a:spcPts val="0"/>
              </a:spcBef>
              <a:spcAft>
                <a:spcPts val="0"/>
              </a:spcAft>
            </a:pPr>
            <a:r>
              <a:rPr lang="en-US" sz="1100" i="1" spc="36">
                <a:solidFill>
                  <a:srgbClr val="333D47"/>
                </a:solidFill>
                <a:latin typeface="Arial" panose="02020603050405020304" pitchFamily="2"/>
              </a:rPr>
              <a:t>of </a:t>
            </a:r>
          </a:p>
          <a:p>
            <a:pPr marL="0" marR="0" indent="0" algn="l">
              <a:lnSpc>
                <a:spcPts val="700"/>
              </a:lnSpc>
              <a:spcBef>
                <a:spcPts val="0"/>
              </a:spcBef>
              <a:spcAft>
                <a:spcPts val="0"/>
              </a:spcAft>
            </a:pPr>
            <a:r>
              <a:rPr lang="en-US" sz="1100" i="1" spc="-64">
                <a:solidFill>
                  <a:srgbClr val="333D47"/>
                </a:solidFill>
                <a:latin typeface="Arial" panose="02020603050405020304" pitchFamily="2"/>
              </a:rPr>
              <a:t>Deductible </a:t>
            </a:r>
          </a:p>
        </p:txBody>
      </p:sp>
      <p:sp>
        <p:nvSpPr>
          <p:cNvPr id="681" name="Text Placeholder 680"/>
          <p:cNvSpPr>
            <a:spLocks noGrp="1"/>
          </p:cNvSpPr>
          <p:nvPr>
            <p:ph type="body" idx="10"/>
          </p:nvPr>
        </p:nvSpPr>
        <p:spPr>
          <a:xfrm>
            <a:off x="5234214" y="3710215"/>
            <a:ext cx="1415143" cy="269421"/>
          </a:xfrm>
          <a:prstGeom prst="rect">
            <a:avLst/>
          </a:prstGeom>
          <a:noFill/>
          <a:ln w="0" cmpd="sng">
            <a:noFill/>
            <a:prstDash val="solid"/>
          </a:ln>
        </p:spPr>
        <p:txBody>
          <a:bodyPr vert="horz" lIns="0" tIns="0" rIns="0" bIns="0" anchor="t"/>
          <a:lstStyle>
            <a:lvl1pPr marL="0" marR="0" indent="0" algn="l">
              <a:lnSpc>
                <a:spcPts val="2000"/>
              </a:lnSpc>
              <a:spcAft>
                <a:spcPts val="0"/>
              </a:spcAft>
              <a:defRPr/>
            </a:lvl1pPr>
          </a:lstStyle>
          <a:p>
            <a:pPr marL="0" marR="0" indent="0" algn="l">
              <a:lnSpc>
                <a:spcPts val="1400"/>
              </a:lnSpc>
              <a:spcAft>
                <a:spcPts val="0"/>
              </a:spcAft>
            </a:pPr>
            <a:r>
              <a:rPr lang="en-US" sz="1300" b="1" spc="-43">
                <a:solidFill>
                  <a:srgbClr val="333D47"/>
                </a:solidFill>
                <a:latin typeface="Arial" panose="02020603050405020304" pitchFamily="2"/>
              </a:rPr>
              <a:t>$3.1K $3.9K $4.1K </a:t>
            </a:r>
          </a:p>
        </p:txBody>
      </p:sp>
      <p:sp>
        <p:nvSpPr>
          <p:cNvPr id="682" name="Text Placeholder 681"/>
          <p:cNvSpPr>
            <a:spLocks noGrp="1"/>
          </p:cNvSpPr>
          <p:nvPr>
            <p:ph type="body" idx="10"/>
          </p:nvPr>
        </p:nvSpPr>
        <p:spPr>
          <a:xfrm>
            <a:off x="1" y="0"/>
            <a:ext cx="7929336" cy="914400"/>
          </a:xfrm>
          <a:prstGeom prst="rect">
            <a:avLst/>
          </a:prstGeom>
          <a:noFill/>
          <a:ln w="0" cmpd="sng">
            <a:noFill/>
            <a:prstDash val="solid"/>
          </a:ln>
        </p:spPr>
        <p:txBody>
          <a:bodyPr vert="horz" lIns="0" tIns="481669" rIns="0" bIns="0" anchor="t"/>
          <a:lstStyle>
            <a:lvl1pPr marL="0" marR="0" indent="0" algn="ctr">
              <a:lnSpc>
                <a:spcPts val="2857"/>
              </a:lnSpc>
              <a:spcAft>
                <a:spcPts val="486"/>
              </a:spcAft>
              <a:defRPr/>
            </a:lvl1pPr>
          </a:lstStyle>
          <a:p>
            <a:pPr marL="0" marR="0" indent="0" algn="ctr">
              <a:lnSpc>
                <a:spcPts val="2000"/>
              </a:lnSpc>
              <a:spcAft>
                <a:spcPts val="340"/>
              </a:spcAft>
            </a:pPr>
            <a:r>
              <a:rPr lang="en-US" sz="2600" b="1" spc="0">
                <a:solidFill>
                  <a:srgbClr val="FFFFFF"/>
                </a:solidFill>
                <a:latin typeface="Arial" panose="02020603050405020304" pitchFamily="2"/>
              </a:rPr>
              <a:t>Range of Price-Sensitive Services Expands </a:t>
            </a:r>
          </a:p>
        </p:txBody>
      </p:sp>
      <p:sp>
        <p:nvSpPr>
          <p:cNvPr id="683" name="Text Placeholder 682"/>
          <p:cNvSpPr>
            <a:spLocks noGrp="1"/>
          </p:cNvSpPr>
          <p:nvPr>
            <p:ph type="body" idx="10"/>
          </p:nvPr>
        </p:nvSpPr>
        <p:spPr>
          <a:xfrm>
            <a:off x="474436" y="1084036"/>
            <a:ext cx="7811407" cy="248557"/>
          </a:xfrm>
          <a:prstGeom prst="rect">
            <a:avLst/>
          </a:prstGeom>
          <a:noFill/>
          <a:ln w="0" cmpd="sng">
            <a:noFill/>
            <a:prstDash val="solid"/>
          </a:ln>
        </p:spPr>
        <p:txBody>
          <a:bodyPr vert="horz" lIns="0" tIns="0" rIns="0" bIns="0" anchor="t"/>
          <a:lstStyle>
            <a:lvl1pPr marL="0" marR="0" indent="0" algn="l">
              <a:lnSpc>
                <a:spcPts val="1857"/>
              </a:lnSpc>
              <a:spcAft>
                <a:spcPts val="0"/>
              </a:spcAft>
              <a:defRPr/>
            </a:lvl1pPr>
          </a:lstStyle>
          <a:p>
            <a:pPr marL="0" marR="0" indent="0" algn="l">
              <a:lnSpc>
                <a:spcPts val="1300"/>
              </a:lnSpc>
              <a:spcAft>
                <a:spcPts val="0"/>
              </a:spcAft>
            </a:pPr>
            <a:r>
              <a:rPr lang="en-US" sz="2000" spc="-21">
                <a:solidFill>
                  <a:srgbClr val="647886"/>
                </a:solidFill>
                <a:latin typeface="Arial" panose="02020603050405020304" pitchFamily="2"/>
              </a:rPr>
              <a:t>More Services Than Ever Before Fall in the Cost-Sharing ‘Line of Fire’ </a:t>
            </a:r>
          </a:p>
        </p:txBody>
      </p:sp>
      <p:sp>
        <p:nvSpPr>
          <p:cNvPr id="684" name="Text Placeholder 683"/>
          <p:cNvSpPr>
            <a:spLocks noGrp="1"/>
          </p:cNvSpPr>
          <p:nvPr>
            <p:ph type="body" idx="10"/>
          </p:nvPr>
        </p:nvSpPr>
        <p:spPr>
          <a:xfrm>
            <a:off x="1615622" y="1484993"/>
            <a:ext cx="7040336" cy="143329"/>
          </a:xfrm>
          <a:prstGeom prst="rect">
            <a:avLst/>
          </a:prstGeom>
          <a:noFill/>
          <a:ln w="0" cmpd="sng">
            <a:noFill/>
            <a:prstDash val="solid"/>
          </a:ln>
        </p:spPr>
        <p:txBody>
          <a:bodyPr vert="horz" lIns="0" tIns="0" rIns="0" bIns="0" anchor="t"/>
          <a:lstStyle>
            <a:lvl1pPr marL="0" marR="0" indent="0" algn="l">
              <a:lnSpc>
                <a:spcPts val="1000"/>
              </a:lnSpc>
              <a:spcAft>
                <a:spcPts val="0"/>
              </a:spcAft>
              <a:tabLst>
                <a:tab pos="2808374" algn="l"/>
                <a:tab pos="7053590" algn="r"/>
              </a:tabLst>
              <a:defRPr/>
            </a:lvl1pPr>
          </a:lstStyle>
          <a:p>
            <a:pPr marL="0" marR="0" indent="0" algn="l">
              <a:lnSpc>
                <a:spcPts val="700"/>
              </a:lnSpc>
              <a:spcAft>
                <a:spcPts val="0"/>
              </a:spcAft>
              <a:tabLst>
                <a:tab pos="1965960" algn="l"/>
                <a:tab pos="4937760" algn="r"/>
              </a:tabLst>
            </a:pPr>
            <a:r>
              <a:rPr lang="en-US" sz="1400" i="1" spc="0">
                <a:solidFill>
                  <a:srgbClr val="333D47"/>
                </a:solidFill>
                <a:latin typeface="Arial" panose="02020603050405020304" pitchFamily="2"/>
              </a:rPr>
              <a:t>Within Deductible Deductible-Sensitive Co-insurance Sensitive </a:t>
            </a:r>
          </a:p>
        </p:txBody>
      </p:sp>
      <p:sp>
        <p:nvSpPr>
          <p:cNvPr id="685" name="Text Placeholder 684"/>
          <p:cNvSpPr>
            <a:spLocks noGrp="1"/>
          </p:cNvSpPr>
          <p:nvPr>
            <p:ph type="body" idx="10"/>
          </p:nvPr>
        </p:nvSpPr>
        <p:spPr>
          <a:xfrm>
            <a:off x="6514194" y="2251529"/>
            <a:ext cx="1289050" cy="348343"/>
          </a:xfrm>
          <a:prstGeom prst="rect">
            <a:avLst/>
          </a:prstGeom>
          <a:noFill/>
          <a:ln w="0" cmpd="sng">
            <a:noFill/>
            <a:prstDash val="solid"/>
          </a:ln>
        </p:spPr>
        <p:txBody>
          <a:bodyPr vert="horz" lIns="0" tIns="0" rIns="0" bIns="0" anchor="t"/>
          <a:lstStyle>
            <a:lvl1pPr marL="0" marR="0" indent="0" algn="l">
              <a:lnSpc>
                <a:spcPts val="1286"/>
              </a:lnSpc>
              <a:spcAft>
                <a:spcPts val="0"/>
              </a:spcAft>
              <a:defRPr/>
            </a:lvl1pPr>
          </a:lstStyle>
          <a:p>
            <a:pPr marL="0" marR="0" indent="0" algn="l">
              <a:lnSpc>
                <a:spcPts val="900"/>
              </a:lnSpc>
              <a:spcAft>
                <a:spcPts val="0"/>
              </a:spcAft>
            </a:pPr>
            <a:r>
              <a:rPr lang="en-US" sz="1100" i="1" spc="-14">
                <a:solidFill>
                  <a:srgbClr val="333D47"/>
                </a:solidFill>
                <a:latin typeface="Arial" panose="02020603050405020304" pitchFamily="2"/>
              </a:rPr>
              <a:t>Maximum OOP</a:t>
            </a:r>
            <a:r>
              <a:rPr lang="en-US" sz="1100" i="1" spc="-14" baseline="30000">
                <a:solidFill>
                  <a:srgbClr val="333D47"/>
                </a:solidFill>
                <a:latin typeface="Arial" panose="02020603050405020304" pitchFamily="2"/>
              </a:rPr>
              <a:t>3</a:t>
            </a:r>
            <a:r>
              <a:rPr lang="en-US" sz="1100" i="1" spc="-14">
                <a:solidFill>
                  <a:srgbClr val="333D47"/>
                </a:solidFill>
                <a:latin typeface="Arial" panose="02020603050405020304" pitchFamily="2"/>
              </a:rPr>
              <a:t> for Individual HIX</a:t>
            </a:r>
            <a:r>
              <a:rPr lang="en-US" sz="1100" i="1" spc="-14" baseline="30000">
                <a:solidFill>
                  <a:srgbClr val="333D47"/>
                </a:solidFill>
                <a:latin typeface="Arial" panose="02020603050405020304" pitchFamily="2"/>
              </a:rPr>
              <a:t>4</a:t>
            </a:r>
            <a:r>
              <a:rPr lang="en-US" sz="1100" i="1" spc="-14">
                <a:solidFill>
                  <a:srgbClr val="333D47"/>
                </a:solidFill>
                <a:latin typeface="Arial" panose="02020603050405020304" pitchFamily="2"/>
              </a:rPr>
              <a:t> Plan </a:t>
            </a:r>
          </a:p>
        </p:txBody>
      </p:sp>
      <p:sp>
        <p:nvSpPr>
          <p:cNvPr id="686" name="Text Placeholder 685"/>
          <p:cNvSpPr>
            <a:spLocks noGrp="1"/>
          </p:cNvSpPr>
          <p:nvPr>
            <p:ph type="body" idx="10"/>
          </p:nvPr>
        </p:nvSpPr>
        <p:spPr>
          <a:xfrm>
            <a:off x="757464" y="3013529"/>
            <a:ext cx="3178629" cy="395514"/>
          </a:xfrm>
          <a:prstGeom prst="rect">
            <a:avLst/>
          </a:prstGeom>
          <a:noFill/>
          <a:ln w="0" cmpd="sng">
            <a:noFill/>
            <a:prstDash val="solid"/>
          </a:ln>
        </p:spPr>
        <p:txBody>
          <a:bodyPr vert="horz" lIns="0" tIns="71661" rIns="0" bIns="0" anchor="t"/>
          <a:lstStyle>
            <a:lvl1pPr marL="130622" marR="0" indent="0" algn="l">
              <a:lnSpc>
                <a:spcPts val="1429"/>
              </a:lnSpc>
              <a:spcAft>
                <a:spcPts val="886"/>
              </a:spcAft>
              <a:defRPr/>
            </a:lvl1pPr>
          </a:lstStyle>
          <a:p>
            <a:pPr marL="91440" marR="0" indent="0" algn="l">
              <a:lnSpc>
                <a:spcPts val="1000"/>
              </a:lnSpc>
              <a:spcAft>
                <a:spcPts val="620"/>
              </a:spcAft>
            </a:pPr>
            <a:r>
              <a:rPr lang="en-US" sz="1300" spc="-14">
                <a:solidFill>
                  <a:srgbClr val="FFFFFF"/>
                </a:solidFill>
                <a:latin typeface="Arial" panose="02020603050405020304" pitchFamily="2"/>
              </a:rPr>
              <a:t>Falls within average HDHP</a:t>
            </a:r>
            <a:r>
              <a:rPr lang="en-US" sz="1300" spc="-14" baseline="30000">
                <a:solidFill>
                  <a:srgbClr val="FFFFFF"/>
                </a:solidFill>
                <a:latin typeface="Arial" panose="02020603050405020304" pitchFamily="2"/>
              </a:rPr>
              <a:t>1</a:t>
            </a:r>
            <a:r>
              <a:rPr lang="en-US" sz="1300" spc="-14">
                <a:solidFill>
                  <a:srgbClr val="FFFFFF"/>
                </a:solidFill>
                <a:latin typeface="Arial" panose="02020603050405020304" pitchFamily="2"/>
              </a:rPr>
              <a:t> deductible</a:t>
            </a:r>
            <a:r>
              <a:rPr lang="en-US" sz="1300" spc="-14" baseline="30000">
                <a:solidFill>
                  <a:srgbClr val="FFFFFF"/>
                </a:solidFill>
                <a:latin typeface="Arial" panose="02020603050405020304" pitchFamily="2"/>
              </a:rPr>
              <a:t>2</a:t>
            </a:r>
            <a:r>
              <a:rPr lang="en-US" sz="100" spc="-14">
                <a:solidFill>
                  <a:srgbClr val="FFFFFF"/>
                </a:solidFill>
                <a:latin typeface="Arial" panose="02020603050405020304" pitchFamily="2"/>
              </a:rPr>
              <a:t> </a:t>
            </a:r>
          </a:p>
        </p:txBody>
      </p:sp>
      <p:sp>
        <p:nvSpPr>
          <p:cNvPr id="687" name="Text Placeholder 686"/>
          <p:cNvSpPr>
            <a:spLocks noGrp="1"/>
          </p:cNvSpPr>
          <p:nvPr>
            <p:ph type="body" idx="10"/>
          </p:nvPr>
        </p:nvSpPr>
        <p:spPr>
          <a:xfrm>
            <a:off x="3984172" y="3013529"/>
            <a:ext cx="2656114" cy="395514"/>
          </a:xfrm>
          <a:prstGeom prst="rect">
            <a:avLst/>
          </a:prstGeom>
          <a:noFill/>
          <a:ln w="0" cmpd="sng">
            <a:noFill/>
            <a:prstDash val="solid"/>
          </a:ln>
        </p:spPr>
        <p:txBody>
          <a:bodyPr vert="horz" lIns="0" tIns="75289" rIns="0" bIns="0" anchor="t"/>
          <a:lstStyle>
            <a:lvl1pPr marL="195933" marR="0" indent="0" algn="l">
              <a:lnSpc>
                <a:spcPts val="1286"/>
              </a:lnSpc>
              <a:spcAft>
                <a:spcPts val="1057"/>
              </a:spcAft>
              <a:defRPr/>
            </a:lvl1pPr>
          </a:lstStyle>
          <a:p>
            <a:pPr marL="137160" marR="0" indent="0" algn="l">
              <a:lnSpc>
                <a:spcPts val="900"/>
              </a:lnSpc>
              <a:spcAft>
                <a:spcPts val="740"/>
              </a:spcAft>
            </a:pPr>
            <a:r>
              <a:rPr lang="en-US" sz="1300" b="1" spc="0">
                <a:solidFill>
                  <a:srgbClr val="FFFFFF"/>
                </a:solidFill>
                <a:latin typeface="Arial" panose="02020603050405020304" pitchFamily="2"/>
              </a:rPr>
              <a:t>Deductible-sensitive services </a:t>
            </a:r>
          </a:p>
        </p:txBody>
      </p:sp>
      <p:sp>
        <p:nvSpPr>
          <p:cNvPr id="688" name="Text Placeholder 687"/>
          <p:cNvSpPr>
            <a:spLocks noGrp="1"/>
          </p:cNvSpPr>
          <p:nvPr>
            <p:ph type="body" idx="10"/>
          </p:nvPr>
        </p:nvSpPr>
        <p:spPr>
          <a:xfrm>
            <a:off x="7676243" y="2638879"/>
            <a:ext cx="435429" cy="152400"/>
          </a:xfrm>
          <a:prstGeom prst="rect">
            <a:avLst/>
          </a:prstGeom>
          <a:noFill/>
          <a:ln w="0" cmpd="sng">
            <a:noFill/>
            <a:prstDash val="solid"/>
          </a:ln>
        </p:spPr>
        <p:txBody>
          <a:bodyPr vert="horz" lIns="0" tIns="0" rIns="0" bIns="0" anchor="t"/>
          <a:lstStyle>
            <a:lvl1pPr marL="0" marR="0" indent="0" algn="l">
              <a:lnSpc>
                <a:spcPts val="1857"/>
              </a:lnSpc>
              <a:spcAft>
                <a:spcPts val="0"/>
              </a:spcAft>
              <a:defRPr/>
            </a:lvl1pPr>
          </a:lstStyle>
          <a:p>
            <a:pPr marL="0" marR="0" indent="0" algn="l">
              <a:lnSpc>
                <a:spcPts val="1300"/>
              </a:lnSpc>
              <a:spcAft>
                <a:spcPts val="0"/>
              </a:spcAft>
            </a:pPr>
            <a:r>
              <a:rPr lang="en-US" sz="1300" b="1" spc="-14">
                <a:solidFill>
                  <a:srgbClr val="333D47"/>
                </a:solidFill>
                <a:latin typeface="Arial" panose="02020603050405020304" pitchFamily="2"/>
              </a:rPr>
              <a:t>$7.5K </a:t>
            </a:r>
          </a:p>
        </p:txBody>
      </p:sp>
      <p:sp>
        <p:nvSpPr>
          <p:cNvPr id="689" name="Text Placeholder 688"/>
          <p:cNvSpPr>
            <a:spLocks noGrp="1"/>
          </p:cNvSpPr>
          <p:nvPr>
            <p:ph type="body" idx="10"/>
          </p:nvPr>
        </p:nvSpPr>
        <p:spPr>
          <a:xfrm>
            <a:off x="7240815" y="2791279"/>
            <a:ext cx="439964" cy="348343"/>
          </a:xfrm>
          <a:prstGeom prst="rect">
            <a:avLst/>
          </a:prstGeom>
          <a:noFill/>
          <a:ln w="0" cmpd="sng">
            <a:noFill/>
            <a:prstDash val="solid"/>
          </a:ln>
        </p:spPr>
        <p:txBody>
          <a:bodyPr vert="horz" lIns="0" tIns="0" rIns="0" bIns="0" anchor="t"/>
          <a:lstStyle>
            <a:lvl1pPr marL="0" marR="0" indent="0" algn="l">
              <a:lnSpc>
                <a:spcPts val="1857"/>
              </a:lnSpc>
              <a:spcAft>
                <a:spcPts val="0"/>
              </a:spcAft>
              <a:defRPr/>
            </a:lvl1pPr>
          </a:lstStyle>
          <a:p>
            <a:pPr marL="0" marR="0" indent="0" algn="l">
              <a:lnSpc>
                <a:spcPts val="1300"/>
              </a:lnSpc>
              <a:spcAft>
                <a:spcPts val="0"/>
              </a:spcAft>
            </a:pPr>
            <a:r>
              <a:rPr lang="en-US" sz="1300" b="1" spc="-14">
                <a:solidFill>
                  <a:srgbClr val="333D47"/>
                </a:solidFill>
                <a:latin typeface="Arial" panose="02020603050405020304" pitchFamily="2"/>
              </a:rPr>
              <a:t>$6.5K </a:t>
            </a:r>
          </a:p>
        </p:txBody>
      </p:sp>
      <p:sp>
        <p:nvSpPr>
          <p:cNvPr id="690" name="Text Placeholder 689"/>
          <p:cNvSpPr>
            <a:spLocks noGrp="1"/>
          </p:cNvSpPr>
          <p:nvPr>
            <p:ph type="body" idx="10"/>
          </p:nvPr>
        </p:nvSpPr>
        <p:spPr>
          <a:xfrm>
            <a:off x="6640286" y="3243943"/>
            <a:ext cx="581479" cy="152400"/>
          </a:xfrm>
          <a:prstGeom prst="rect">
            <a:avLst/>
          </a:prstGeom>
          <a:noFill/>
          <a:ln w="0" cmpd="sng">
            <a:noFill/>
            <a:prstDash val="solid"/>
          </a:ln>
        </p:spPr>
        <p:txBody>
          <a:bodyPr vert="horz" lIns="0" tIns="0" rIns="0" bIns="0" anchor="t"/>
          <a:lstStyle>
            <a:lvl1pPr marL="0" marR="0" indent="0" algn="l">
              <a:lnSpc>
                <a:spcPts val="1143"/>
              </a:lnSpc>
              <a:spcAft>
                <a:spcPts val="0"/>
              </a:spcAft>
              <a:defRPr/>
            </a:lvl1pPr>
          </a:lstStyle>
          <a:p>
            <a:pPr marL="0" marR="0" indent="0" algn="l">
              <a:lnSpc>
                <a:spcPts val="800"/>
              </a:lnSpc>
              <a:spcAft>
                <a:spcPts val="0"/>
              </a:spcAft>
            </a:pPr>
            <a:r>
              <a:rPr lang="en-US" sz="1300" b="1" spc="57">
                <a:solidFill>
                  <a:srgbClr val="333D47"/>
                </a:solidFill>
                <a:latin typeface="Arial" panose="02020603050405020304" pitchFamily="2"/>
              </a:rPr>
              <a:t>$4.4K </a:t>
            </a:r>
          </a:p>
        </p:txBody>
      </p:sp>
      <p:sp>
        <p:nvSpPr>
          <p:cNvPr id="691" name="Text Placeholder 690"/>
          <p:cNvSpPr>
            <a:spLocks noGrp="1"/>
          </p:cNvSpPr>
          <p:nvPr>
            <p:ph type="body" idx="10"/>
          </p:nvPr>
        </p:nvSpPr>
        <p:spPr>
          <a:xfrm>
            <a:off x="870857" y="4245429"/>
            <a:ext cx="3265714" cy="605064"/>
          </a:xfrm>
          <a:prstGeom prst="rect">
            <a:avLst/>
          </a:prstGeom>
          <a:noFill/>
          <a:ln w="0" cmpd="sng">
            <a:noFill/>
            <a:prstDash val="solid"/>
          </a:ln>
        </p:spPr>
        <p:txBody>
          <a:bodyPr vert="horz" lIns="0" tIns="0" rIns="0" bIns="0" anchor="t"/>
          <a:lstStyle>
            <a:lvl1pPr marL="0" marR="0" indent="0" algn="l">
              <a:lnSpc>
                <a:spcPts val="1286"/>
              </a:lnSpc>
              <a:spcBef>
                <a:spcPts val="150"/>
              </a:spcBef>
              <a:spcAft>
                <a:spcPts val="0"/>
              </a:spcAft>
              <a:defRPr/>
            </a:lvl1pPr>
          </a:lstStyle>
          <a:p>
            <a:pPr marL="0" marR="0" indent="0" algn="r">
              <a:lnSpc>
                <a:spcPts val="3400"/>
              </a:lnSpc>
              <a:spcAft>
                <a:spcPts val="0"/>
              </a:spcAft>
            </a:pPr>
            <a:r>
              <a:rPr lang="en-US" sz="1300" b="1" spc="-64">
                <a:solidFill>
                  <a:srgbClr val="333D47"/>
                </a:solidFill>
                <a:latin typeface="Arial" panose="02020603050405020304" pitchFamily="2"/>
              </a:rPr>
              <a:t>$1,000 $1K $1.1 $1.3K $1.8K $2K $2.4K $2.9K </a:t>
            </a:r>
          </a:p>
          <a:p>
            <a:pPr marL="0" marR="0" indent="0" algn="l">
              <a:lnSpc>
                <a:spcPts val="900"/>
              </a:lnSpc>
              <a:spcBef>
                <a:spcPts val="105"/>
              </a:spcBef>
              <a:spcAft>
                <a:spcPts val="0"/>
              </a:spcAft>
            </a:pPr>
            <a:r>
              <a:rPr lang="en-US" sz="1300" b="1" spc="-14">
                <a:solidFill>
                  <a:srgbClr val="333D47"/>
                </a:solidFill>
                <a:latin typeface="Arial" panose="02020603050405020304" pitchFamily="2"/>
              </a:rPr>
              <a:t>$160 </a:t>
            </a:r>
          </a:p>
        </p:txBody>
      </p:sp>
      <p:sp>
        <p:nvSpPr>
          <p:cNvPr id="696" name="Text Placeholder 695"/>
          <p:cNvSpPr>
            <a:spLocks noGrp="1"/>
          </p:cNvSpPr>
          <p:nvPr>
            <p:ph type="body" idx="10"/>
          </p:nvPr>
        </p:nvSpPr>
        <p:spPr>
          <a:xfrm>
            <a:off x="8831943" y="99786"/>
            <a:ext cx="312057" cy="113393"/>
          </a:xfrm>
          <a:prstGeom prst="rect">
            <a:avLst/>
          </a:prstGeom>
          <a:noFill/>
          <a:ln w="0" cmpd="sng">
            <a:noFill/>
            <a:prstDash val="solid"/>
          </a:ln>
        </p:spPr>
        <p:txBody>
          <a:bodyPr vert="horz" lIns="0" tIns="0" rIns="0" bIns="0" anchor="t"/>
          <a:lstStyle>
            <a:lvl1pPr marL="0" marR="0" indent="0" algn="r">
              <a:lnSpc>
                <a:spcPts val="857"/>
              </a:lnSpc>
              <a:spcAft>
                <a:spcPts val="0"/>
              </a:spcAft>
              <a:defRPr/>
            </a:lvl1pPr>
          </a:lstStyle>
          <a:p>
            <a:pPr marL="0" marR="0" indent="0" algn="r">
              <a:lnSpc>
                <a:spcPts val="600"/>
              </a:lnSpc>
              <a:spcAft>
                <a:spcPts val="0"/>
              </a:spcAft>
            </a:pPr>
            <a:r>
              <a:rPr lang="en-US" sz="1100" spc="136">
                <a:solidFill>
                  <a:srgbClr val="000000"/>
                </a:solidFill>
                <a:latin typeface="Arial" panose="02020603050405020304" pitchFamily="2"/>
              </a:rPr>
              <a:t>33 </a:t>
            </a:r>
          </a:p>
        </p:txBody>
      </p:sp>
    </p:spTree>
    <p:extLst>
      <p:ext uri="{BB962C8B-B14F-4D97-AF65-F5344CB8AC3E}">
        <p14:creationId xmlns:p14="http://schemas.microsoft.com/office/powerpoint/2010/main" val="1673469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8BD9E05A-7D04-43DC-A33A-AADE0A16FFE5}"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160911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E4133EF8-4417-45AF-9552-46D622BCA0AB}"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97827907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A3D28E80-4FF3-413D-B5F9-DD75EDCEE189}"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108396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CFB7CFA4-9457-44DE-8BEC-9A9E04347475}"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5314115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CFB7CFA4-9457-44DE-8BEC-9A9E04347475}"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5314115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702D2A93-677B-4819-9FC6-DBC41821A716}"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1987055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3FBDBB13-90A8-4FE4-A9B6-34CBDAC5CA72}"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2533605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C6E39CAA-37BA-4A63-993E-6D0FD25D8AAD}"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2081289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D01AC59F-7EF7-4EDA-8558-1BC3823B8FF4}"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571677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D1B44DA1-B04A-4525-B5A3-45D2DB5E490C}"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1163444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224E46FC-C495-4323-9535-DFDB4351A750}"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367799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B97D18E5-A433-407E-B368-6B601E32EA67}"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470978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8403"/>
          <a:stretch/>
        </p:blipFill>
        <p:spPr>
          <a:xfrm>
            <a:off x="6350" y="-29411"/>
            <a:ext cx="9144000" cy="4923994"/>
          </a:xfrm>
          <a:prstGeom prst="rect">
            <a:avLst/>
          </a:prstGeom>
        </p:spPr>
      </p:pic>
      <p:pic>
        <p:nvPicPr>
          <p:cNvPr id="25609" name="Picture 9" descr="PPT-Cover-Divider"/>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9967" b="100000" l="0" r="100000">
                        <a14:foregroundMark x1="78519" y1="71982" x2="99133" y2="77298"/>
                        <a14:foregroundMark x1="34623" y1="89369" x2="34623" y2="89369"/>
                        <a14:foregroundMark x1="45764" y1="86932" x2="95664" y2="86489"/>
                      </a14:backgroundRemoval>
                    </a14:imgEffect>
                  </a14:imgLayer>
                </a14:imgProps>
              </a:ext>
              <a:ext uri="{28A0092B-C50C-407E-A947-70E740481C1C}">
                <a14:useLocalDpi xmlns:a14="http://schemas.microsoft.com/office/drawing/2010/main" val="0"/>
              </a:ext>
            </a:extLst>
          </a:blip>
          <a:srcRect/>
          <a:stretch>
            <a:fillRect/>
          </a:stretch>
        </p:blipFill>
        <p:spPr bwMode="auto">
          <a:xfrm>
            <a:off x="6350" y="130175"/>
            <a:ext cx="9137650" cy="5503863"/>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ctrTitle"/>
          </p:nvPr>
        </p:nvSpPr>
        <p:spPr>
          <a:xfrm>
            <a:off x="319088" y="521208"/>
            <a:ext cx="8491537" cy="1127125"/>
          </a:xfrm>
        </p:spPr>
        <p:txBody>
          <a:bodyPr anchor="b" anchorCtr="0"/>
          <a:lstStyle>
            <a:lvl1pPr algn="ctr">
              <a:defRPr sz="2800">
                <a:solidFill>
                  <a:schemeClr val="accent1"/>
                </a:solidFill>
              </a:defRPr>
            </a:lvl1pPr>
          </a:lstStyle>
          <a:p>
            <a:pPr lvl="0"/>
            <a:r>
              <a:rPr lang="en-US" noProof="0" smtClean="0">
                <a:sym typeface="Arial Bold" pitchFamily="1" charset="0"/>
              </a:rPr>
              <a:t>Click to edit Master title style</a:t>
            </a:r>
            <a:endParaRPr lang="en-US" noProof="0" dirty="0" smtClean="0">
              <a:sym typeface="Arial Bold" pitchFamily="1" charset="0"/>
            </a:endParaRPr>
          </a:p>
        </p:txBody>
      </p:sp>
      <p:sp>
        <p:nvSpPr>
          <p:cNvPr id="25603" name="Rectangle 3"/>
          <p:cNvSpPr>
            <a:spLocks noGrp="1" noChangeArrowheads="1"/>
          </p:cNvSpPr>
          <p:nvPr>
            <p:ph type="subTitle" idx="1"/>
          </p:nvPr>
        </p:nvSpPr>
        <p:spPr>
          <a:xfrm>
            <a:off x="319088" y="1847088"/>
            <a:ext cx="8491537" cy="1292225"/>
          </a:xfrm>
        </p:spPr>
        <p:txBody>
          <a:bodyPr/>
          <a:lstStyle>
            <a:lvl1pPr marL="1588" indent="0" algn="ctr">
              <a:spcBef>
                <a:spcPts val="600"/>
              </a:spcBef>
              <a:buFont typeface="Arial" charset="0"/>
              <a:buNone/>
              <a:defRPr sz="2400">
                <a:solidFill>
                  <a:schemeClr val="tx2"/>
                </a:solidFill>
              </a:defRPr>
            </a:lvl1pPr>
          </a:lstStyle>
          <a:p>
            <a:pPr lvl="0"/>
            <a:r>
              <a:rPr lang="en-US" noProof="0" smtClean="0">
                <a:sym typeface="Arial Bold" pitchFamily="1" charset="0"/>
              </a:rPr>
              <a:t>Click to edit Master subtitle style</a:t>
            </a:r>
            <a:endParaRPr lang="en-US" noProof="0" dirty="0" smtClean="0">
              <a:sym typeface="Arial Bold" pitchFamily="1" charset="0"/>
            </a:endParaRPr>
          </a:p>
        </p:txBody>
      </p:sp>
    </p:spTree>
    <p:extLst>
      <p:ext uri="{BB962C8B-B14F-4D97-AF65-F5344CB8AC3E}">
        <p14:creationId xmlns:p14="http://schemas.microsoft.com/office/powerpoint/2010/main" val="191669567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600"/>
              </a:spcBef>
              <a:defRPr>
                <a:solidFill>
                  <a:schemeClr val="tx1"/>
                </a:solidFill>
              </a:defRPr>
            </a:lvl1pPr>
            <a:lvl2pPr>
              <a:spcBef>
                <a:spcPts val="6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lgn="ctr">
              <a:defRPr>
                <a:solidFill>
                  <a:schemeClr val="tx1"/>
                </a:solidFill>
              </a:defRPr>
            </a:lvl1pPr>
          </a:lstStyle>
          <a:p>
            <a:fld id="{3C992CA3-B588-4372-BEC0-279FE7FAD479}" type="slidenum">
              <a:rPr lang="en-US" smtClean="0">
                <a:solidFill>
                  <a:srgbClr val="3C3C3C"/>
                </a:solidFill>
              </a:rPr>
              <a:pPr/>
              <a:t>‹#›</a:t>
            </a:fld>
            <a:endParaRPr lang="en-US" dirty="0">
              <a:solidFill>
                <a:srgbClr val="3C3C3C"/>
              </a:solidFill>
            </a:endParaRPr>
          </a:p>
        </p:txBody>
      </p:sp>
    </p:spTree>
    <p:extLst>
      <p:ext uri="{BB962C8B-B14F-4D97-AF65-F5344CB8AC3E}">
        <p14:creationId xmlns:p14="http://schemas.microsoft.com/office/powerpoint/2010/main" val="783678854"/>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702D2A93-677B-4819-9FC6-DBC41821A716}"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1987055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lgn="ctr">
              <a:defRPr>
                <a:solidFill>
                  <a:schemeClr val="tx1"/>
                </a:solidFill>
              </a:defRPr>
            </a:lvl1pPr>
          </a:lstStyle>
          <a:p>
            <a:fld id="{7A2CC0D2-6459-4B1A-A288-B01F72897EC8}" type="slidenum">
              <a:rPr lang="en-US" smtClean="0">
                <a:solidFill>
                  <a:srgbClr val="3C3C3C"/>
                </a:solidFill>
              </a:rPr>
              <a:pPr/>
              <a:t>‹#›</a:t>
            </a:fld>
            <a:endParaRPr lang="en-US" dirty="0">
              <a:solidFill>
                <a:srgbClr val="3C3C3C"/>
              </a:solidFill>
            </a:endParaRPr>
          </a:p>
        </p:txBody>
      </p:sp>
    </p:spTree>
    <p:extLst>
      <p:ext uri="{BB962C8B-B14F-4D97-AF65-F5344CB8AC3E}">
        <p14:creationId xmlns:p14="http://schemas.microsoft.com/office/powerpoint/2010/main" val="3178839579"/>
      </p:ext>
    </p:extLst>
  </p:cSld>
  <p:clrMapOvr>
    <a:masterClrMapping/>
  </p:clrMapOv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4391025" y="6619875"/>
            <a:ext cx="355600" cy="228600"/>
          </a:xfrm>
          <a:prstGeom prst="rect">
            <a:avLst/>
          </a:prstGeom>
        </p:spPr>
        <p:txBody>
          <a:bodyPr/>
          <a:lstStyle>
            <a:lvl1pPr>
              <a:defRPr sz="1100">
                <a:solidFill>
                  <a:schemeClr val="tx2"/>
                </a:solidFill>
              </a:defRPr>
            </a:lvl1pPr>
          </a:lstStyle>
          <a:p>
            <a:fld id="{2A8CBD69-D2E2-4244-B1E9-9E19FF06D47B}" type="slidenum">
              <a:rPr lang="en-US" smtClean="0">
                <a:solidFill>
                  <a:srgbClr val="46555F"/>
                </a:solidFill>
              </a:rPr>
              <a:pPr/>
              <a:t>‹#›</a:t>
            </a:fld>
            <a:endParaRPr lang="en-US" dirty="0">
              <a:solidFill>
                <a:srgbClr val="46555F"/>
              </a:solidFill>
            </a:endParaRPr>
          </a:p>
        </p:txBody>
      </p:sp>
    </p:spTree>
    <p:extLst>
      <p:ext uri="{BB962C8B-B14F-4D97-AF65-F5344CB8AC3E}">
        <p14:creationId xmlns:p14="http://schemas.microsoft.com/office/powerpoint/2010/main" val="67721925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8403"/>
          <a:stretch/>
        </p:blipFill>
        <p:spPr>
          <a:xfrm>
            <a:off x="6350" y="-29411"/>
            <a:ext cx="9144000" cy="4923994"/>
          </a:xfrm>
          <a:prstGeom prst="rect">
            <a:avLst/>
          </a:prstGeom>
        </p:spPr>
      </p:pic>
      <p:pic>
        <p:nvPicPr>
          <p:cNvPr id="25609" name="Picture 9" descr="PPT-Cover-Divider"/>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9967" b="100000" l="0" r="100000">
                        <a14:foregroundMark x1="78519" y1="71982" x2="99133" y2="77298"/>
                        <a14:foregroundMark x1="34623" y1="89369" x2="34623" y2="89369"/>
                        <a14:foregroundMark x1="45764" y1="86932" x2="95664" y2="86489"/>
                      </a14:backgroundRemoval>
                    </a14:imgEffect>
                  </a14:imgLayer>
                </a14:imgProps>
              </a:ext>
              <a:ext uri="{28A0092B-C50C-407E-A947-70E740481C1C}">
                <a14:useLocalDpi xmlns:a14="http://schemas.microsoft.com/office/drawing/2010/main" val="0"/>
              </a:ext>
            </a:extLst>
          </a:blip>
          <a:srcRect/>
          <a:stretch>
            <a:fillRect/>
          </a:stretch>
        </p:blipFill>
        <p:spPr bwMode="auto">
          <a:xfrm>
            <a:off x="6350" y="130175"/>
            <a:ext cx="9137650" cy="5503863"/>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ctrTitle"/>
          </p:nvPr>
        </p:nvSpPr>
        <p:spPr>
          <a:xfrm>
            <a:off x="319088" y="521208"/>
            <a:ext cx="8491537" cy="1127125"/>
          </a:xfrm>
        </p:spPr>
        <p:txBody>
          <a:bodyPr anchor="b" anchorCtr="0"/>
          <a:lstStyle>
            <a:lvl1pPr algn="ctr">
              <a:defRPr sz="2800">
                <a:solidFill>
                  <a:schemeClr val="accent1"/>
                </a:solidFill>
              </a:defRPr>
            </a:lvl1pPr>
          </a:lstStyle>
          <a:p>
            <a:pPr lvl="0"/>
            <a:r>
              <a:rPr lang="en-US" noProof="0" smtClean="0">
                <a:sym typeface="Arial Bold" pitchFamily="1" charset="0"/>
              </a:rPr>
              <a:t>Click to edit Master title style</a:t>
            </a:r>
            <a:endParaRPr lang="en-US" noProof="0" dirty="0" smtClean="0">
              <a:sym typeface="Arial Bold" pitchFamily="1" charset="0"/>
            </a:endParaRPr>
          </a:p>
        </p:txBody>
      </p:sp>
      <p:sp>
        <p:nvSpPr>
          <p:cNvPr id="25603" name="Rectangle 3"/>
          <p:cNvSpPr>
            <a:spLocks noGrp="1" noChangeArrowheads="1"/>
          </p:cNvSpPr>
          <p:nvPr>
            <p:ph type="subTitle" idx="1"/>
          </p:nvPr>
        </p:nvSpPr>
        <p:spPr>
          <a:xfrm>
            <a:off x="319088" y="1847088"/>
            <a:ext cx="8491537" cy="1292225"/>
          </a:xfrm>
        </p:spPr>
        <p:txBody>
          <a:bodyPr/>
          <a:lstStyle>
            <a:lvl1pPr marL="1588" indent="0" algn="ctr">
              <a:spcBef>
                <a:spcPts val="600"/>
              </a:spcBef>
              <a:buFont typeface="Arial" charset="0"/>
              <a:buNone/>
              <a:defRPr sz="2400">
                <a:solidFill>
                  <a:schemeClr val="tx2"/>
                </a:solidFill>
              </a:defRPr>
            </a:lvl1pPr>
          </a:lstStyle>
          <a:p>
            <a:pPr lvl="0"/>
            <a:r>
              <a:rPr lang="en-US" noProof="0" smtClean="0">
                <a:sym typeface="Arial Bold" pitchFamily="1" charset="0"/>
              </a:rPr>
              <a:t>Click to edit Master subtitle style</a:t>
            </a:r>
            <a:endParaRPr lang="en-US" noProof="0" dirty="0" smtClean="0">
              <a:sym typeface="Arial Bold" pitchFamily="1" charset="0"/>
            </a:endParaRPr>
          </a:p>
        </p:txBody>
      </p:sp>
    </p:spTree>
    <p:extLst>
      <p:ext uri="{BB962C8B-B14F-4D97-AF65-F5344CB8AC3E}">
        <p14:creationId xmlns:p14="http://schemas.microsoft.com/office/powerpoint/2010/main" val="102520646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600"/>
              </a:spcBef>
              <a:defRPr>
                <a:solidFill>
                  <a:schemeClr val="tx1"/>
                </a:solidFill>
              </a:defRPr>
            </a:lvl1pPr>
            <a:lvl2pPr>
              <a:spcBef>
                <a:spcPts val="6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lgn="ctr">
              <a:defRPr>
                <a:solidFill>
                  <a:schemeClr val="tx1"/>
                </a:solidFill>
              </a:defRPr>
            </a:lvl1pPr>
          </a:lstStyle>
          <a:p>
            <a:fld id="{3C992CA3-B588-4372-BEC0-279FE7FAD479}" type="slidenum">
              <a:rPr lang="en-US" smtClean="0">
                <a:solidFill>
                  <a:srgbClr val="3C3C3C"/>
                </a:solidFill>
              </a:rPr>
              <a:pPr/>
              <a:t>‹#›</a:t>
            </a:fld>
            <a:endParaRPr lang="en-US" dirty="0">
              <a:solidFill>
                <a:srgbClr val="3C3C3C"/>
              </a:solidFill>
            </a:endParaRPr>
          </a:p>
        </p:txBody>
      </p:sp>
    </p:spTree>
    <p:extLst>
      <p:ext uri="{BB962C8B-B14F-4D97-AF65-F5344CB8AC3E}">
        <p14:creationId xmlns:p14="http://schemas.microsoft.com/office/powerpoint/2010/main" val="3230076489"/>
      </p:ext>
    </p:extLst>
  </p:cSld>
  <p:clrMapOvr>
    <a:masterClrMapping/>
  </p:clrMapOv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lgn="ctr">
              <a:defRPr>
                <a:solidFill>
                  <a:schemeClr val="tx1"/>
                </a:solidFill>
              </a:defRPr>
            </a:lvl1pPr>
          </a:lstStyle>
          <a:p>
            <a:fld id="{7A2CC0D2-6459-4B1A-A288-B01F72897EC8}" type="slidenum">
              <a:rPr lang="en-US" smtClean="0">
                <a:solidFill>
                  <a:srgbClr val="3C3C3C"/>
                </a:solidFill>
              </a:rPr>
              <a:pPr/>
              <a:t>‹#›</a:t>
            </a:fld>
            <a:endParaRPr lang="en-US" dirty="0">
              <a:solidFill>
                <a:srgbClr val="3C3C3C"/>
              </a:solidFill>
            </a:endParaRPr>
          </a:p>
        </p:txBody>
      </p:sp>
    </p:spTree>
    <p:extLst>
      <p:ext uri="{BB962C8B-B14F-4D97-AF65-F5344CB8AC3E}">
        <p14:creationId xmlns:p14="http://schemas.microsoft.com/office/powerpoint/2010/main" val="4121978723"/>
      </p:ext>
    </p:extLst>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4391025" y="6619875"/>
            <a:ext cx="355600" cy="228600"/>
          </a:xfrm>
          <a:prstGeom prst="rect">
            <a:avLst/>
          </a:prstGeom>
        </p:spPr>
        <p:txBody>
          <a:bodyPr/>
          <a:lstStyle>
            <a:lvl1pPr>
              <a:defRPr sz="1100">
                <a:solidFill>
                  <a:schemeClr val="tx2"/>
                </a:solidFill>
              </a:defRPr>
            </a:lvl1pPr>
          </a:lstStyle>
          <a:p>
            <a:fld id="{2A8CBD69-D2E2-4244-B1E9-9E19FF06D47B}" type="slidenum">
              <a:rPr lang="en-US" smtClean="0">
                <a:solidFill>
                  <a:srgbClr val="46555F"/>
                </a:solidFill>
              </a:rPr>
              <a:pPr/>
              <a:t>‹#›</a:t>
            </a:fld>
            <a:endParaRPr lang="en-US" dirty="0">
              <a:solidFill>
                <a:srgbClr val="46555F"/>
              </a:solidFill>
            </a:endParaRPr>
          </a:p>
        </p:txBody>
      </p:sp>
    </p:spTree>
    <p:extLst>
      <p:ext uri="{BB962C8B-B14F-4D97-AF65-F5344CB8AC3E}">
        <p14:creationId xmlns:p14="http://schemas.microsoft.com/office/powerpoint/2010/main" val="384964606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F64AEADC-0BB1-4C33-B96B-8F738DDF1FDB}"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
        <p:nvSpPr>
          <p:cNvPr id="3" name="Subtitle 2"/>
          <p:cNvSpPr>
            <a:spLocks noGrp="1"/>
          </p:cNvSpPr>
          <p:nvPr>
            <p:ph type="subTitle" idx="1"/>
          </p:nvPr>
        </p:nvSpPr>
        <p:spPr>
          <a:xfrm>
            <a:off x="1371600" y="1198880"/>
            <a:ext cx="6400800" cy="1041400"/>
          </a:xfrm>
        </p:spPr>
        <p:txBody>
          <a:bodyPr>
            <a:no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22904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6B3B8C0A-5586-4CDF-AB5C-DDCCBBE59137}"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
        <p:nvSpPr>
          <p:cNvPr id="7" name="Subtitle 2"/>
          <p:cNvSpPr>
            <a:spLocks noGrp="1"/>
          </p:cNvSpPr>
          <p:nvPr>
            <p:ph type="subTitle" idx="1"/>
          </p:nvPr>
        </p:nvSpPr>
        <p:spPr>
          <a:xfrm>
            <a:off x="1371600" y="1198880"/>
            <a:ext cx="6400800" cy="10414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100290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75432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0150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3FBDBB13-90A8-4FE4-A9B6-34CBDAC5CA72}"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2533605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74646A1B-CD0D-4854-A9B2-2F178976FAE1}"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32940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85979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7340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06072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1789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
            <a:ext cx="3008313" cy="10160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19100"/>
            <a:ext cx="5111750" cy="5707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2904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7200"/>
            <a:ext cx="5486400" cy="4270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90988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r>
              <a:rPr lang="en-US" noProof="0" smtClean="0"/>
              <a:t>Click icon to add chart</a:t>
            </a:r>
            <a:endParaRPr lang="en-US" noProof="0"/>
          </a:p>
        </p:txBody>
      </p:sp>
      <p:sp>
        <p:nvSpPr>
          <p:cNvPr id="4" name="Rectangle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sz="1800">
              <a:solidFill>
                <a:prstClr val="black"/>
              </a:solidFill>
              <a:ea typeface="+mn-ea"/>
            </a:endParaRPr>
          </a:p>
        </p:txBody>
      </p:sp>
      <p:sp>
        <p:nvSpPr>
          <p:cNvPr id="5" name="Rectangle 5"/>
          <p:cNvSpPr>
            <a:spLocks noGrp="1" noChangeArrowheads="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sz="1800">
              <a:solidFill>
                <a:prstClr val="black"/>
              </a:solidFill>
              <a:ea typeface="+mn-ea"/>
            </a:endParaRPr>
          </a:p>
        </p:txBody>
      </p:sp>
      <p:sp>
        <p:nvSpPr>
          <p:cNvPr id="6" name="Rectangle 6"/>
          <p:cNvSpPr>
            <a:spLocks noGrp="1" noChangeArrowheads="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2CB965D5-CADE-4EEB-A0D4-25730FFD8D84}" type="slidenum">
              <a:rPr lang="en-US" sz="1800">
                <a:solidFill>
                  <a:prstClr val="black"/>
                </a:solidFill>
                <a:ea typeface="+mn-ea"/>
              </a:rPr>
              <a:pPr defTabSz="914400">
                <a:defRPr/>
              </a:pPr>
              <a:t>‹#›</a:t>
            </a:fld>
            <a:endParaRPr lang="en-US" sz="1800">
              <a:solidFill>
                <a:prstClr val="black"/>
              </a:solidFill>
              <a:ea typeface="+mn-ea"/>
            </a:endParaRPr>
          </a:p>
        </p:txBody>
      </p:sp>
    </p:spTree>
    <p:extLst>
      <p:ext uri="{BB962C8B-B14F-4D97-AF65-F5344CB8AC3E}">
        <p14:creationId xmlns:p14="http://schemas.microsoft.com/office/powerpoint/2010/main" val="14972460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F64AEADC-0BB1-4C33-B96B-8F738DDF1FDB}"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
        <p:nvSpPr>
          <p:cNvPr id="3" name="Subtitle 2"/>
          <p:cNvSpPr>
            <a:spLocks noGrp="1"/>
          </p:cNvSpPr>
          <p:nvPr>
            <p:ph type="subTitle" idx="1"/>
          </p:nvPr>
        </p:nvSpPr>
        <p:spPr>
          <a:xfrm>
            <a:off x="1371600" y="1198880"/>
            <a:ext cx="6400800" cy="1041400"/>
          </a:xfrm>
        </p:spPr>
        <p:txBody>
          <a:bodyPr>
            <a:no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7262447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6B3B8C0A-5586-4CDF-AB5C-DDCCBBE59137}"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
        <p:nvSpPr>
          <p:cNvPr id="7" name="Subtitle 2"/>
          <p:cNvSpPr>
            <a:spLocks noGrp="1"/>
          </p:cNvSpPr>
          <p:nvPr>
            <p:ph type="subTitle" idx="1"/>
          </p:nvPr>
        </p:nvSpPr>
        <p:spPr>
          <a:xfrm>
            <a:off x="1371600" y="1198880"/>
            <a:ext cx="6400800" cy="10414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82431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C6E39CAA-37BA-4A63-993E-6D0FD25D8AAD}"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2081289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687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687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74646A1B-CD0D-4854-A9B2-2F178976FAE1}"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350367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83066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1167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95299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91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
            <a:ext cx="3008313" cy="10160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19100"/>
            <a:ext cx="5111750" cy="5707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81948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7200"/>
            <a:ext cx="5486400" cy="4270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87406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r>
              <a:rPr lang="en-US" noProof="0" smtClean="0"/>
              <a:t>Click icon to add chart</a:t>
            </a:r>
            <a:endParaRPr lang="en-US" noProof="0"/>
          </a:p>
        </p:txBody>
      </p:sp>
      <p:sp>
        <p:nvSpPr>
          <p:cNvPr id="4" name="Rectangle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sz="1800">
              <a:solidFill>
                <a:prstClr val="black"/>
              </a:solidFill>
              <a:ea typeface="+mn-ea"/>
            </a:endParaRPr>
          </a:p>
        </p:txBody>
      </p:sp>
      <p:sp>
        <p:nvSpPr>
          <p:cNvPr id="5" name="Rectangle 5"/>
          <p:cNvSpPr>
            <a:spLocks noGrp="1" noChangeArrowheads="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sz="1800">
              <a:solidFill>
                <a:prstClr val="black"/>
              </a:solidFill>
              <a:ea typeface="+mn-ea"/>
            </a:endParaRPr>
          </a:p>
        </p:txBody>
      </p:sp>
      <p:sp>
        <p:nvSpPr>
          <p:cNvPr id="6" name="Rectangle 6"/>
          <p:cNvSpPr>
            <a:spLocks noGrp="1" noChangeArrowheads="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2CB965D5-CADE-4EEB-A0D4-25730FFD8D84}" type="slidenum">
              <a:rPr lang="en-US" sz="1800">
                <a:solidFill>
                  <a:prstClr val="black"/>
                </a:solidFill>
                <a:ea typeface="+mn-ea"/>
              </a:rPr>
              <a:pPr defTabSz="914400">
                <a:defRPr/>
              </a:pPr>
              <a:t>‹#›</a:t>
            </a:fld>
            <a:endParaRPr lang="en-US" sz="1800">
              <a:solidFill>
                <a:prstClr val="black"/>
              </a:solidFill>
              <a:ea typeface="+mn-ea"/>
            </a:endParaRPr>
          </a:p>
        </p:txBody>
      </p:sp>
    </p:spTree>
    <p:extLst>
      <p:ext uri="{BB962C8B-B14F-4D97-AF65-F5344CB8AC3E}">
        <p14:creationId xmlns:p14="http://schemas.microsoft.com/office/powerpoint/2010/main" val="2378438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D01AC59F-7EF7-4EDA-8558-1BC3823B8FF4}"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35716773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4F0FA550-FFA2-47F2-920D-6529C6A3227E}"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
        <p:nvSpPr>
          <p:cNvPr id="3" name="Subtitle 2"/>
          <p:cNvSpPr>
            <a:spLocks noGrp="1"/>
          </p:cNvSpPr>
          <p:nvPr>
            <p:ph type="subTitle" idx="1"/>
          </p:nvPr>
        </p:nvSpPr>
        <p:spPr>
          <a:xfrm>
            <a:off x="1371600" y="1198880"/>
            <a:ext cx="6400800" cy="1041400"/>
          </a:xfrm>
        </p:spPr>
        <p:txBody>
          <a:bodyPr>
            <a:no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182614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3C66B49A-69E7-4D74-BE88-94ED8A495E49}"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
        <p:nvSpPr>
          <p:cNvPr id="7" name="Subtitle 2"/>
          <p:cNvSpPr>
            <a:spLocks noGrp="1"/>
          </p:cNvSpPr>
          <p:nvPr>
            <p:ph type="subTitle" idx="1"/>
          </p:nvPr>
        </p:nvSpPr>
        <p:spPr>
          <a:xfrm>
            <a:off x="1371600" y="1198880"/>
            <a:ext cx="6400800" cy="10414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516432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80474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47025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EDC0F33F-27EE-49C1-B499-89364BD0C032}"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7367889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82624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35041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51124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2673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
            <a:ext cx="3008313" cy="10160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19100"/>
            <a:ext cx="5111750" cy="5707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7324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D1B44DA1-B04A-4525-B5A3-45D2DB5E490C}" type="datetime1">
              <a:rPr lang="en-US" sz="1800" smtClean="0">
                <a:solidFill>
                  <a:prstClr val="black"/>
                </a:solidFill>
                <a:latin typeface="Calibri"/>
                <a:ea typeface="+mn-ea"/>
              </a:rPr>
              <a:pPr defTabSz="914400" fontAlgn="auto">
                <a:spcBef>
                  <a:spcPts val="0"/>
                </a:spcBef>
                <a:spcAft>
                  <a:spcPts val="0"/>
                </a:spcAft>
              </a:pPr>
              <a:t>12/17/2014</a:t>
            </a:fld>
            <a:endParaRPr lang="en-US" sz="1800" dirty="0">
              <a:solidFill>
                <a:prstClr val="black"/>
              </a:solidFill>
              <a:latin typeface="Calibri"/>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n-US" sz="1800" dirty="0">
              <a:solidFill>
                <a:prstClr val="black"/>
              </a:solidFill>
              <a:latin typeface="Calibri"/>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1EAB34E6-1CA6-4631-AD2A-B7C61B2F6616}" type="slidenum">
              <a:rPr lang="en-US" sz="1800" smtClean="0">
                <a:solidFill>
                  <a:prstClr val="black"/>
                </a:solidFill>
                <a:latin typeface="Calibri"/>
                <a:ea typeface="+mn-ea"/>
              </a:rPr>
              <a:pPr defTabSz="914400" fontAlgn="auto">
                <a:spcBef>
                  <a:spcPts val="0"/>
                </a:spcBef>
                <a:spcAft>
                  <a:spcPts val="0"/>
                </a:spcAft>
              </a:pPr>
              <a:t>‹#›</a:t>
            </a:fld>
            <a:endParaRPr lang="en-US" sz="1800" dirty="0">
              <a:solidFill>
                <a:prstClr val="black"/>
              </a:solidFill>
              <a:latin typeface="Calibri"/>
              <a:ea typeface="+mn-ea"/>
            </a:endParaRPr>
          </a:p>
        </p:txBody>
      </p:sp>
    </p:spTree>
    <p:extLst>
      <p:ext uri="{BB962C8B-B14F-4D97-AF65-F5344CB8AC3E}">
        <p14:creationId xmlns:p14="http://schemas.microsoft.com/office/powerpoint/2010/main" val="11634444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7200"/>
            <a:ext cx="5486400" cy="4270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25851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r>
              <a:rPr lang="en-US" noProof="0" smtClean="0"/>
              <a:t>Click icon to add chart</a:t>
            </a:r>
            <a:endParaRPr lang="en-US" noProof="0"/>
          </a:p>
        </p:txBody>
      </p:sp>
      <p:sp>
        <p:nvSpPr>
          <p:cNvPr id="4" name="Rectangle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sz="1800">
              <a:solidFill>
                <a:prstClr val="black"/>
              </a:solidFill>
              <a:ea typeface="+mn-ea"/>
            </a:endParaRPr>
          </a:p>
        </p:txBody>
      </p:sp>
      <p:sp>
        <p:nvSpPr>
          <p:cNvPr id="5" name="Rectangle 5"/>
          <p:cNvSpPr>
            <a:spLocks noGrp="1" noChangeArrowheads="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sz="1800">
              <a:solidFill>
                <a:prstClr val="black"/>
              </a:solidFill>
              <a:ea typeface="+mn-ea"/>
            </a:endParaRPr>
          </a:p>
        </p:txBody>
      </p:sp>
      <p:sp>
        <p:nvSpPr>
          <p:cNvPr id="6" name="Rectangle 6"/>
          <p:cNvSpPr>
            <a:spLocks noGrp="1" noChangeArrowheads="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4D5F9E63-F7E1-4147-A1AF-3DD334FD0407}" type="slidenum">
              <a:rPr lang="en-US" sz="1800">
                <a:solidFill>
                  <a:prstClr val="black"/>
                </a:solidFill>
                <a:ea typeface="+mn-ea"/>
              </a:rPr>
              <a:pPr defTabSz="914400">
                <a:defRPr/>
              </a:pPr>
              <a:t>‹#›</a:t>
            </a:fld>
            <a:endParaRPr lang="en-US" sz="1800">
              <a:solidFill>
                <a:prstClr val="black"/>
              </a:solidFill>
              <a:ea typeface="+mn-ea"/>
            </a:endParaRPr>
          </a:p>
        </p:txBody>
      </p:sp>
    </p:spTree>
    <p:extLst>
      <p:ext uri="{BB962C8B-B14F-4D97-AF65-F5344CB8AC3E}">
        <p14:creationId xmlns:p14="http://schemas.microsoft.com/office/powerpoint/2010/main" val="8454421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0DFA1B8C-1CFC-4476-91D1-460CAE197B91}"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
        <p:nvSpPr>
          <p:cNvPr id="3" name="Subtitle 2"/>
          <p:cNvSpPr>
            <a:spLocks noGrp="1"/>
          </p:cNvSpPr>
          <p:nvPr>
            <p:ph type="subTitle" idx="1"/>
          </p:nvPr>
        </p:nvSpPr>
        <p:spPr>
          <a:xfrm>
            <a:off x="1371600" y="1198880"/>
            <a:ext cx="6400800" cy="1041400"/>
          </a:xfrm>
        </p:spPr>
        <p:txBody>
          <a:bodyPr>
            <a:no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296611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75E63307-4CCE-403F-9158-0F151426B565}"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
        <p:nvSpPr>
          <p:cNvPr id="7" name="Subtitle 2"/>
          <p:cNvSpPr>
            <a:spLocks noGrp="1"/>
          </p:cNvSpPr>
          <p:nvPr>
            <p:ph type="subTitle" idx="1"/>
          </p:nvPr>
        </p:nvSpPr>
        <p:spPr>
          <a:xfrm>
            <a:off x="1371600" y="1198880"/>
            <a:ext cx="6400800" cy="10414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549918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16152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5551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6A4CC350-88BC-4092-B14B-2A328C2FBB43}"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1426508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642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6008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48005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0.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3.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7.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7.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6.png"/><Relationship Id="rId5" Type="http://schemas.openxmlformats.org/officeDocument/2006/relationships/theme" Target="../theme/theme6.xml"/><Relationship Id="rId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0.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0.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053" name="Picture 5" descr="S:\PMP\Printing\EPS Files\ Hospital Logos\hospital_logos_2009\png\Two Line Hospital Log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33401" y="6055792"/>
            <a:ext cx="2023360" cy="42094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4" name="Picture 6" descr="S:\PMP\Printing\EPS Files\ Hospital Logos\TUKP\University_of_kansas_physicians_2009\png\TUKP-stacked-PMS 2766.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070072" y="6055792"/>
            <a:ext cx="2540528" cy="42120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5" name="Picture 7" descr="S:\PMP\Printing\EPS Files\ Med Center Logos NEW\KUMC Logos\KUMC\MedCntr_2C_UnitHorz.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567480" y="6055792"/>
            <a:ext cx="1537920" cy="4209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0459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22"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419100"/>
            <a:ext cx="82296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TextBox 3"/>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26691EE4-8577-4E12-B27D-D4258A216378}"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Tree>
    <p:extLst>
      <p:ext uri="{BB962C8B-B14F-4D97-AF65-F5344CB8AC3E}">
        <p14:creationId xmlns:p14="http://schemas.microsoft.com/office/powerpoint/2010/main" val="193794568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iming>
    <p:tnLst>
      <p:par>
        <p:cTn id="1" dur="indefinite" restart="never" nodeType="tmRoot"/>
      </p:par>
    </p:tnLst>
  </p:timing>
  <p:txStyles>
    <p:titleStyle>
      <a:lvl1pPr algn="ctr" defTabSz="457200" rtl="0" eaLnBrk="0" fontAlgn="base" hangingPunct="0">
        <a:spcBef>
          <a:spcPct val="0"/>
        </a:spcBef>
        <a:spcAft>
          <a:spcPct val="0"/>
        </a:spcAft>
        <a:defRPr sz="3600" kern="1200">
          <a:solidFill>
            <a:schemeClr val="tx1"/>
          </a:solidFill>
          <a:latin typeface="+mj-lt"/>
          <a:ea typeface="+mj-ea"/>
          <a:cs typeface="+mj-cs"/>
        </a:defRPr>
      </a:lvl1pPr>
      <a:lvl2pPr algn="ctr" defTabSz="457200" rtl="0" eaLnBrk="0" fontAlgn="base" hangingPunct="0">
        <a:spcBef>
          <a:spcPct val="0"/>
        </a:spcBef>
        <a:spcAft>
          <a:spcPct val="0"/>
        </a:spcAft>
        <a:defRPr sz="3600">
          <a:solidFill>
            <a:schemeClr val="tx1"/>
          </a:solidFill>
          <a:latin typeface="Calibri" pitchFamily="34" charset="0"/>
        </a:defRPr>
      </a:lvl2pPr>
      <a:lvl3pPr algn="ctr" defTabSz="457200" rtl="0" eaLnBrk="0" fontAlgn="base" hangingPunct="0">
        <a:spcBef>
          <a:spcPct val="0"/>
        </a:spcBef>
        <a:spcAft>
          <a:spcPct val="0"/>
        </a:spcAft>
        <a:defRPr sz="3600">
          <a:solidFill>
            <a:schemeClr val="tx1"/>
          </a:solidFill>
          <a:latin typeface="Calibri" pitchFamily="34" charset="0"/>
        </a:defRPr>
      </a:lvl3pPr>
      <a:lvl4pPr algn="ctr" defTabSz="457200" rtl="0" eaLnBrk="0" fontAlgn="base" hangingPunct="0">
        <a:spcBef>
          <a:spcPct val="0"/>
        </a:spcBef>
        <a:spcAft>
          <a:spcPct val="0"/>
        </a:spcAft>
        <a:defRPr sz="3600">
          <a:solidFill>
            <a:schemeClr val="tx1"/>
          </a:solidFill>
          <a:latin typeface="Calibri" pitchFamily="34" charset="0"/>
        </a:defRPr>
      </a:lvl4pPr>
      <a:lvl5pPr algn="ctr" defTabSz="457200" rtl="0" eaLnBrk="0" fontAlgn="base" hangingPunct="0">
        <a:spcBef>
          <a:spcPct val="0"/>
        </a:spcBef>
        <a:spcAft>
          <a:spcPct val="0"/>
        </a:spcAft>
        <a:defRPr sz="3600">
          <a:solidFill>
            <a:schemeClr val="tx1"/>
          </a:solidFill>
          <a:latin typeface="Calibri" pitchFamily="34" charset="0"/>
        </a:defRPr>
      </a:lvl5pPr>
      <a:lvl6pPr marL="457200" algn="ctr" defTabSz="457200" rtl="0" eaLnBrk="1" fontAlgn="base" hangingPunct="1">
        <a:spcBef>
          <a:spcPct val="0"/>
        </a:spcBef>
        <a:spcAft>
          <a:spcPct val="0"/>
        </a:spcAft>
        <a:defRPr sz="3600">
          <a:solidFill>
            <a:schemeClr val="tx1"/>
          </a:solidFill>
          <a:latin typeface="Calibri" pitchFamily="34" charset="0"/>
        </a:defRPr>
      </a:lvl6pPr>
      <a:lvl7pPr marL="914400" algn="ctr" defTabSz="457200" rtl="0" eaLnBrk="1" fontAlgn="base" hangingPunct="1">
        <a:spcBef>
          <a:spcPct val="0"/>
        </a:spcBef>
        <a:spcAft>
          <a:spcPct val="0"/>
        </a:spcAft>
        <a:defRPr sz="3600">
          <a:solidFill>
            <a:schemeClr val="tx1"/>
          </a:solidFill>
          <a:latin typeface="Calibri" pitchFamily="34" charset="0"/>
        </a:defRPr>
      </a:lvl7pPr>
      <a:lvl8pPr marL="1371600" algn="ctr" defTabSz="457200" rtl="0" eaLnBrk="1" fontAlgn="base" hangingPunct="1">
        <a:spcBef>
          <a:spcPct val="0"/>
        </a:spcBef>
        <a:spcAft>
          <a:spcPct val="0"/>
        </a:spcAft>
        <a:defRPr sz="3600">
          <a:solidFill>
            <a:schemeClr val="tx1"/>
          </a:solidFill>
          <a:latin typeface="Calibri" pitchFamily="34" charset="0"/>
        </a:defRPr>
      </a:lvl8pPr>
      <a:lvl9pPr marL="1828800" algn="ctr" defTabSz="457200"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053" name="Picture 5" descr="S:\PMP\Printing\EPS Files\ Hospital Logos\hospital_logos_2009\png\Two Line Hospital Logo.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33401" y="6055792"/>
            <a:ext cx="2023360" cy="42094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4" name="Picture 6" descr="S:\PMP\Printing\EPS Files\ Hospital Logos\TUKP\University_of_kansas_physicians_2009\png\TUKP-stacked-PMS 2766.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070072" y="6055792"/>
            <a:ext cx="2540528" cy="42120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5" name="Picture 7" descr="S:\PMP\Printing\EPS Files\ Med Center Logos NEW\KUMC Logos\KUMC\MedCntr_2C_UnitHorz.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567480" y="6055792"/>
            <a:ext cx="1537920" cy="4209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0459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035850C-B67C-499F-BC31-D00B31A8B9B0}" type="datetimeFigureOut">
              <a:rPr lang="en-US" smtClean="0">
                <a:solidFill>
                  <a:prstClr val="black">
                    <a:tint val="75000"/>
                  </a:prstClr>
                </a:solidFill>
                <a:latin typeface="Calibri"/>
                <a:ea typeface="+mn-ea"/>
              </a:rPr>
              <a:pPr defTabSz="914400" fontAlgn="auto">
                <a:spcBef>
                  <a:spcPts val="0"/>
                </a:spcBef>
                <a:spcAft>
                  <a:spcPts val="0"/>
                </a:spcAft>
              </a:pPr>
              <a:t>12/17/2014</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273D656A-D8FF-4D42-A1AA-7554123F47C6}" type="slidenum">
              <a:rPr lang="en-US" smtClean="0">
                <a:solidFill>
                  <a:prstClr val="black">
                    <a:tint val="75000"/>
                  </a:prstClr>
                </a:solidFill>
                <a:latin typeface="Calibri"/>
                <a:ea typeface="+mn-ea"/>
              </a:rPr>
              <a:pPr defTabSz="914400" fontAlgn="auto">
                <a:spcBef>
                  <a:spcPts val="0"/>
                </a:spcBef>
                <a:spcAft>
                  <a:spcPts val="0"/>
                </a:spcAft>
              </a:pPr>
              <a:t>‹#›</a:t>
            </a:fld>
            <a:endParaRPr lang="en-US">
              <a:solidFill>
                <a:prstClr val="black">
                  <a:tint val="75000"/>
                </a:prstClr>
              </a:solidFill>
              <a:latin typeface="Calibri"/>
              <a:ea typeface="+mn-ea"/>
            </a:endParaRPr>
          </a:p>
        </p:txBody>
      </p:sp>
      <p:pic>
        <p:nvPicPr>
          <p:cNvPr id="7" name="Picture 5" descr="justcolorsbanner.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610711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logokumc.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69875" y="6321425"/>
            <a:ext cx="15255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justcolorsbanne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10711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logokumc.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9875" y="6321425"/>
            <a:ext cx="15255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79642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67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053" name="Picture 5" descr="S:\PMP\Printing\EPS Files\ Hospital Logos\hospital_logos_2009\png\Two Line Hospital 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3401" y="6055792"/>
            <a:ext cx="2023360" cy="42094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4" name="Picture 6" descr="S:\PMP\Printing\EPS Files\ Hospital Logos\TUKP\University_of_kansas_physicians_2009\png\TUKP-stacked-PMS 2766.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70072" y="6055792"/>
            <a:ext cx="2540528" cy="42120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5" name="Picture 7" descr="S:\PMP\Printing\EPS Files\ Med Center Logos NEW\KUMC Logos\KUMC\MedCntr_2C_UnitHorz.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67480" y="6055792"/>
            <a:ext cx="1537920" cy="4209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04597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292100" y="0"/>
            <a:ext cx="88519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4864" bIns="50800" numCol="1" anchor="ctr" anchorCtr="0" compatLnSpc="1">
            <a:prstTxWarp prst="textNoShape">
              <a:avLst/>
            </a:prstTxWarp>
          </a:bodyPr>
          <a:lstStyle/>
          <a:p>
            <a:pPr lvl="0"/>
            <a:r>
              <a:rPr lang="en-US" smtClean="0">
                <a:sym typeface="Arial Bold" pitchFamily="1" charset="0"/>
              </a:rPr>
              <a:t>Click to edit Master title style</a:t>
            </a:r>
            <a:endParaRPr lang="en-US" dirty="0" smtClean="0">
              <a:sym typeface="Arial Bold" pitchFamily="1" charset="0"/>
            </a:endParaRPr>
          </a:p>
        </p:txBody>
      </p:sp>
      <p:sp>
        <p:nvSpPr>
          <p:cNvPr id="2050" name="Rectangle 2"/>
          <p:cNvSpPr>
            <a:spLocks noGrp="1" noChangeArrowheads="1"/>
          </p:cNvSpPr>
          <p:nvPr>
            <p:ph type="body" idx="1"/>
          </p:nvPr>
        </p:nvSpPr>
        <p:spPr bwMode="auto">
          <a:xfrm>
            <a:off x="277813" y="1222375"/>
            <a:ext cx="8636000" cy="532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4864" bIns="50800" numCol="1" anchor="t" anchorCtr="0" compatLnSpc="1">
            <a:prstTxWarp prst="textNoShape">
              <a:avLst/>
            </a:prstTxWarp>
          </a:bodyPr>
          <a:lstStyle/>
          <a:p>
            <a:pPr lvl="0"/>
            <a:r>
              <a:rPr lang="en-US" smtClean="0">
                <a:sym typeface="Arial Bold" pitchFamily="1" charset="0"/>
              </a:rPr>
              <a:t>Click to edit Master text styles</a:t>
            </a:r>
          </a:p>
          <a:p>
            <a:pPr lvl="1"/>
            <a:r>
              <a:rPr lang="en-US" smtClean="0">
                <a:sym typeface="Arial Bold" pitchFamily="1" charset="0"/>
              </a:rPr>
              <a:t>Second level</a:t>
            </a:r>
          </a:p>
          <a:p>
            <a:pPr lvl="2"/>
            <a:r>
              <a:rPr lang="en-US" smtClean="0">
                <a:sym typeface="Arial Bold" pitchFamily="1" charset="0"/>
              </a:rPr>
              <a:t>Third level</a:t>
            </a:r>
          </a:p>
          <a:p>
            <a:pPr lvl="3"/>
            <a:r>
              <a:rPr lang="en-US" smtClean="0">
                <a:sym typeface="Arial Bold" pitchFamily="1" charset="0"/>
              </a:rPr>
              <a:t>Fourth level</a:t>
            </a:r>
          </a:p>
          <a:p>
            <a:pPr lvl="4"/>
            <a:r>
              <a:rPr lang="en-US" smtClean="0">
                <a:sym typeface="Arial Bold" pitchFamily="1" charset="0"/>
              </a:rPr>
              <a:t>Fifth level</a:t>
            </a:r>
            <a:endParaRPr lang="en-US" dirty="0" smtClean="0">
              <a:sym typeface="Arial" charset="0"/>
            </a:endParaRPr>
          </a:p>
        </p:txBody>
      </p:sp>
      <p:sp>
        <p:nvSpPr>
          <p:cNvPr id="2051" name="Text Box 3"/>
          <p:cNvSpPr txBox="1">
            <a:spLocks noGrp="1" noChangeArrowheads="1"/>
          </p:cNvSpPr>
          <p:nvPr>
            <p:ph type="sldNum" sz="quarter" idx="4"/>
          </p:nvPr>
        </p:nvSpPr>
        <p:spPr bwMode="auto">
          <a:xfrm>
            <a:off x="4391025" y="6619875"/>
            <a:ext cx="355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l">
              <a:defRPr sz="1100">
                <a:solidFill>
                  <a:schemeClr val="tx1"/>
                </a:solidFill>
                <a:cs typeface="Arial Bold" pitchFamily="1" charset="0"/>
                <a:sym typeface="Arial Bold" pitchFamily="1" charset="0"/>
              </a:defRPr>
            </a:lvl1pPr>
          </a:lstStyle>
          <a:p>
            <a:pPr defTabSz="914400"/>
            <a:fld id="{754455CA-768C-487A-9323-CEDC66DE3FC8}" type="slidenum">
              <a:rPr lang="en-US" smtClean="0">
                <a:solidFill>
                  <a:srgbClr val="3C3C3C"/>
                </a:solidFill>
                <a:latin typeface="Arial" charset="0"/>
                <a:ea typeface="ヒラギノ明朝 ProN W3" pitchFamily="1" charset="-128"/>
              </a:rPr>
              <a:pPr defTabSz="914400"/>
              <a:t>‹#›</a:t>
            </a:fld>
            <a:endParaRPr lang="en-US" dirty="0">
              <a:solidFill>
                <a:srgbClr val="3C3C3C"/>
              </a:solidFill>
              <a:latin typeface="Arial" charset="0"/>
              <a:ea typeface="ヒラギノ明朝 ProN W3" pitchFamily="1" charset="-128"/>
            </a:endParaRPr>
          </a:p>
        </p:txBody>
      </p:sp>
      <p:sp>
        <p:nvSpPr>
          <p:cNvPr id="2054" name="Rectangle 6"/>
          <p:cNvSpPr>
            <a:spLocks noGrp="1" noChangeArrowheads="1"/>
          </p:cNvSpPr>
          <p:nvPr>
            <p:ph type="ftr" sz="quarter" idx="3"/>
          </p:nvPr>
        </p:nvSpPr>
        <p:spPr bwMode="auto">
          <a:xfrm>
            <a:off x="171450" y="6629400"/>
            <a:ext cx="25050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900">
                <a:solidFill>
                  <a:schemeClr val="tx1"/>
                </a:solidFill>
              </a:defRPr>
            </a:lvl1pPr>
          </a:lstStyle>
          <a:p>
            <a:pPr defTabSz="914400"/>
            <a:r>
              <a:rPr lang="en-US" dirty="0" smtClean="0">
                <a:solidFill>
                  <a:srgbClr val="3C3C3C"/>
                </a:solidFill>
                <a:latin typeface="Arial" charset="0"/>
                <a:ea typeface="ヒラギノ明朝 ProN W3" pitchFamily="1" charset="-128"/>
                <a:sym typeface="Times New Roman" pitchFamily="18" charset="0"/>
              </a:rPr>
              <a:t>DRAFT 1546.003/321255(pptx)</a:t>
            </a:r>
            <a:endParaRPr lang="en-US" dirty="0">
              <a:solidFill>
                <a:srgbClr val="3C3C3C"/>
              </a:solidFill>
              <a:latin typeface="Arial" charset="0"/>
              <a:ea typeface="ヒラギノ明朝 ProN W3" pitchFamily="1" charset="-128"/>
              <a:sym typeface="Times New Roman" pitchFamily="18" charset="0"/>
            </a:endParaRPr>
          </a:p>
        </p:txBody>
      </p:sp>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66942" y="6260788"/>
            <a:ext cx="1444633" cy="414494"/>
          </a:xfrm>
          <a:prstGeom prst="rect">
            <a:avLst/>
          </a:prstGeom>
        </p:spPr>
      </p:pic>
    </p:spTree>
    <p:extLst>
      <p:ext uri="{BB962C8B-B14F-4D97-AF65-F5344CB8AC3E}">
        <p14:creationId xmlns:p14="http://schemas.microsoft.com/office/powerpoint/2010/main" val="243849421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transition/>
  <p:timing>
    <p:tnLst>
      <p:par>
        <p:cTn id="1" dur="indefinite" restart="never" nodeType="tmRoot"/>
      </p:par>
    </p:tnLst>
  </p:timing>
  <p:hf hdr="0" dt="0"/>
  <p:txStyles>
    <p:titleStyle>
      <a:lvl1pPr marL="1588" algn="l" rtl="0" eaLnBrk="1" fontAlgn="base" hangingPunct="1">
        <a:lnSpc>
          <a:spcPct val="85000"/>
        </a:lnSpc>
        <a:spcBef>
          <a:spcPct val="0"/>
        </a:spcBef>
        <a:spcAft>
          <a:spcPct val="0"/>
        </a:spcAft>
        <a:defRPr sz="2400" b="1">
          <a:solidFill>
            <a:srgbClr val="FFFFFF"/>
          </a:solidFill>
          <a:latin typeface="+mj-lt"/>
          <a:ea typeface="+mj-ea"/>
          <a:cs typeface="+mj-cs"/>
          <a:sym typeface="Arial Bold" pitchFamily="1" charset="0"/>
        </a:defRPr>
      </a:lvl1pPr>
      <a:lvl2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2pPr>
      <a:lvl3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3pPr>
      <a:lvl4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4pPr>
      <a:lvl5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5pPr>
      <a:lvl6pPr marL="4587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6pPr>
      <a:lvl7pPr marL="9159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7pPr>
      <a:lvl8pPr marL="13731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8pPr>
      <a:lvl9pPr marL="18303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9pPr>
    </p:titleStyle>
    <p:bodyStyle>
      <a:lvl1pPr marL="228600" indent="-227013" algn="l" rtl="0" eaLnBrk="1" fontAlgn="base" hangingPunct="1">
        <a:spcBef>
          <a:spcPts val="600"/>
        </a:spcBef>
        <a:spcAft>
          <a:spcPct val="0"/>
        </a:spcAft>
        <a:buClr>
          <a:schemeClr val="tx2"/>
        </a:buClr>
        <a:buSzPct val="110000"/>
        <a:buFont typeface="Arial" charset="0"/>
        <a:buChar char="•"/>
        <a:defRPr>
          <a:solidFill>
            <a:schemeClr val="tx1"/>
          </a:solidFill>
          <a:latin typeface="+mn-lt"/>
          <a:ea typeface="+mn-ea"/>
          <a:cs typeface="+mn-cs"/>
          <a:sym typeface="Arial Bold" pitchFamily="1" charset="0"/>
        </a:defRPr>
      </a:lvl1pPr>
      <a:lvl2pPr marL="571500" indent="-228600" algn="l" rtl="0" eaLnBrk="1" fontAlgn="base" hangingPunct="1">
        <a:spcBef>
          <a:spcPts val="6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2pPr>
      <a:lvl3pPr marL="914400" indent="-228600" algn="l" rtl="0" eaLnBrk="1" fontAlgn="base" hangingPunct="1">
        <a:spcBef>
          <a:spcPts val="600"/>
        </a:spcBef>
        <a:spcAft>
          <a:spcPct val="0"/>
        </a:spcAft>
        <a:buClr>
          <a:schemeClr val="tx2"/>
        </a:buClr>
        <a:buFont typeface="Arial" charset="0"/>
        <a:buChar char="»"/>
        <a:defRPr>
          <a:solidFill>
            <a:schemeClr val="tx1"/>
          </a:solidFill>
          <a:latin typeface="+mn-lt"/>
          <a:ea typeface="ヒラギノ角ゴ ProN W3" pitchFamily="1" charset="-128"/>
          <a:sym typeface="Arial" charset="0"/>
        </a:defRPr>
      </a:lvl3pPr>
      <a:lvl4pPr marL="1257300" indent="-228600" algn="l" rtl="0" eaLnBrk="1" fontAlgn="base" hangingPunct="1">
        <a:spcBef>
          <a:spcPts val="600"/>
        </a:spcBef>
        <a:spcAft>
          <a:spcPct val="0"/>
        </a:spcAft>
        <a:buClr>
          <a:schemeClr val="tx2"/>
        </a:buClr>
        <a:buSzPct val="60000"/>
        <a:buFont typeface="Arial" charset="0"/>
        <a:buChar char="■"/>
        <a:defRPr>
          <a:solidFill>
            <a:schemeClr val="tx1"/>
          </a:solidFill>
          <a:latin typeface="+mn-lt"/>
          <a:ea typeface="ヒラギノ角ゴ ProN W3" pitchFamily="1" charset="-128"/>
          <a:sym typeface="Arial" charset="0"/>
        </a:defRPr>
      </a:lvl4pPr>
      <a:lvl5pPr marL="1600200" indent="-228600" algn="l" rtl="0" eaLnBrk="1" fontAlgn="base" hangingPunct="1">
        <a:spcBef>
          <a:spcPts val="6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5pPr>
      <a:lvl6pPr marL="20574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6pPr>
      <a:lvl7pPr marL="25146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7pPr>
      <a:lvl8pPr marL="29718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8pPr>
      <a:lvl9pPr marL="34290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292100" y="0"/>
            <a:ext cx="88519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4864" bIns="50800" numCol="1" anchor="ctr" anchorCtr="0" compatLnSpc="1">
            <a:prstTxWarp prst="textNoShape">
              <a:avLst/>
            </a:prstTxWarp>
          </a:bodyPr>
          <a:lstStyle/>
          <a:p>
            <a:pPr lvl="0"/>
            <a:r>
              <a:rPr lang="en-US" smtClean="0">
                <a:sym typeface="Arial Bold" pitchFamily="1" charset="0"/>
              </a:rPr>
              <a:t>Click to edit Master title style</a:t>
            </a:r>
            <a:endParaRPr lang="en-US" dirty="0" smtClean="0">
              <a:sym typeface="Arial Bold" pitchFamily="1" charset="0"/>
            </a:endParaRPr>
          </a:p>
        </p:txBody>
      </p:sp>
      <p:sp>
        <p:nvSpPr>
          <p:cNvPr id="2050" name="Rectangle 2"/>
          <p:cNvSpPr>
            <a:spLocks noGrp="1" noChangeArrowheads="1"/>
          </p:cNvSpPr>
          <p:nvPr>
            <p:ph type="body" idx="1"/>
          </p:nvPr>
        </p:nvSpPr>
        <p:spPr bwMode="auto">
          <a:xfrm>
            <a:off x="277813" y="1222375"/>
            <a:ext cx="8636000" cy="532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4864" bIns="50800" numCol="1" anchor="t" anchorCtr="0" compatLnSpc="1">
            <a:prstTxWarp prst="textNoShape">
              <a:avLst/>
            </a:prstTxWarp>
          </a:bodyPr>
          <a:lstStyle/>
          <a:p>
            <a:pPr lvl="0"/>
            <a:r>
              <a:rPr lang="en-US" smtClean="0">
                <a:sym typeface="Arial Bold" pitchFamily="1" charset="0"/>
              </a:rPr>
              <a:t>Click to edit Master text styles</a:t>
            </a:r>
          </a:p>
          <a:p>
            <a:pPr lvl="1"/>
            <a:r>
              <a:rPr lang="en-US" smtClean="0">
                <a:sym typeface="Arial Bold" pitchFamily="1" charset="0"/>
              </a:rPr>
              <a:t>Second level</a:t>
            </a:r>
          </a:p>
          <a:p>
            <a:pPr lvl="2"/>
            <a:r>
              <a:rPr lang="en-US" smtClean="0">
                <a:sym typeface="Arial Bold" pitchFamily="1" charset="0"/>
              </a:rPr>
              <a:t>Third level</a:t>
            </a:r>
          </a:p>
          <a:p>
            <a:pPr lvl="3"/>
            <a:r>
              <a:rPr lang="en-US" smtClean="0">
                <a:sym typeface="Arial Bold" pitchFamily="1" charset="0"/>
              </a:rPr>
              <a:t>Fourth level</a:t>
            </a:r>
          </a:p>
          <a:p>
            <a:pPr lvl="4"/>
            <a:r>
              <a:rPr lang="en-US" smtClean="0">
                <a:sym typeface="Arial Bold" pitchFamily="1" charset="0"/>
              </a:rPr>
              <a:t>Fifth level</a:t>
            </a:r>
            <a:endParaRPr lang="en-US" dirty="0" smtClean="0">
              <a:sym typeface="Arial" charset="0"/>
            </a:endParaRPr>
          </a:p>
        </p:txBody>
      </p:sp>
      <p:sp>
        <p:nvSpPr>
          <p:cNvPr id="2051" name="Text Box 3"/>
          <p:cNvSpPr txBox="1">
            <a:spLocks noGrp="1" noChangeArrowheads="1"/>
          </p:cNvSpPr>
          <p:nvPr>
            <p:ph type="sldNum" sz="quarter" idx="4"/>
          </p:nvPr>
        </p:nvSpPr>
        <p:spPr bwMode="auto">
          <a:xfrm>
            <a:off x="4391025" y="6619875"/>
            <a:ext cx="355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l">
              <a:defRPr sz="1100">
                <a:solidFill>
                  <a:schemeClr val="tx1"/>
                </a:solidFill>
                <a:cs typeface="Arial Bold" pitchFamily="1" charset="0"/>
                <a:sym typeface="Arial Bold" pitchFamily="1" charset="0"/>
              </a:defRPr>
            </a:lvl1pPr>
          </a:lstStyle>
          <a:p>
            <a:pPr defTabSz="914400"/>
            <a:fld id="{754455CA-768C-487A-9323-CEDC66DE3FC8}" type="slidenum">
              <a:rPr lang="en-US" smtClean="0">
                <a:solidFill>
                  <a:srgbClr val="3C3C3C"/>
                </a:solidFill>
                <a:latin typeface="Arial" charset="0"/>
                <a:ea typeface="ヒラギノ明朝 ProN W3" pitchFamily="1" charset="-128"/>
              </a:rPr>
              <a:pPr defTabSz="914400"/>
              <a:t>‹#›</a:t>
            </a:fld>
            <a:endParaRPr lang="en-US" dirty="0">
              <a:solidFill>
                <a:srgbClr val="3C3C3C"/>
              </a:solidFill>
              <a:latin typeface="Arial" charset="0"/>
              <a:ea typeface="ヒラギノ明朝 ProN W3" pitchFamily="1" charset="-128"/>
            </a:endParaRPr>
          </a:p>
        </p:txBody>
      </p:sp>
      <p:sp>
        <p:nvSpPr>
          <p:cNvPr id="2054" name="Rectangle 6"/>
          <p:cNvSpPr>
            <a:spLocks noGrp="1" noChangeArrowheads="1"/>
          </p:cNvSpPr>
          <p:nvPr>
            <p:ph type="ftr" sz="quarter" idx="3"/>
          </p:nvPr>
        </p:nvSpPr>
        <p:spPr bwMode="auto">
          <a:xfrm>
            <a:off x="171450" y="6629400"/>
            <a:ext cx="25050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900">
                <a:solidFill>
                  <a:schemeClr val="tx1"/>
                </a:solidFill>
              </a:defRPr>
            </a:lvl1pPr>
          </a:lstStyle>
          <a:p>
            <a:pPr defTabSz="914400"/>
            <a:r>
              <a:rPr lang="en-US" dirty="0" smtClean="0">
                <a:solidFill>
                  <a:srgbClr val="3C3C3C"/>
                </a:solidFill>
                <a:latin typeface="Arial" charset="0"/>
                <a:ea typeface="ヒラギノ明朝 ProN W3" pitchFamily="1" charset="-128"/>
                <a:sym typeface="Times New Roman" pitchFamily="18" charset="0"/>
              </a:rPr>
              <a:t>DRAFT 1546.003/321255(pptx)</a:t>
            </a:r>
            <a:endParaRPr lang="en-US" dirty="0">
              <a:solidFill>
                <a:srgbClr val="3C3C3C"/>
              </a:solidFill>
              <a:latin typeface="Arial" charset="0"/>
              <a:ea typeface="ヒラギノ明朝 ProN W3" pitchFamily="1" charset="-128"/>
              <a:sym typeface="Times New Roman" pitchFamily="18" charset="0"/>
            </a:endParaRPr>
          </a:p>
        </p:txBody>
      </p:sp>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66942" y="6260788"/>
            <a:ext cx="1444633" cy="414494"/>
          </a:xfrm>
          <a:prstGeom prst="rect">
            <a:avLst/>
          </a:prstGeom>
        </p:spPr>
      </p:pic>
    </p:spTree>
    <p:extLst>
      <p:ext uri="{BB962C8B-B14F-4D97-AF65-F5344CB8AC3E}">
        <p14:creationId xmlns:p14="http://schemas.microsoft.com/office/powerpoint/2010/main" val="217633907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p:transition/>
  <p:timing>
    <p:tnLst>
      <p:par>
        <p:cTn id="1" dur="indefinite" restart="never" nodeType="tmRoot"/>
      </p:par>
    </p:tnLst>
  </p:timing>
  <p:hf hdr="0" dt="0"/>
  <p:txStyles>
    <p:titleStyle>
      <a:lvl1pPr marL="1588" algn="l" rtl="0" eaLnBrk="1" fontAlgn="base" hangingPunct="1">
        <a:lnSpc>
          <a:spcPct val="85000"/>
        </a:lnSpc>
        <a:spcBef>
          <a:spcPct val="0"/>
        </a:spcBef>
        <a:spcAft>
          <a:spcPct val="0"/>
        </a:spcAft>
        <a:defRPr sz="2400" b="1">
          <a:solidFill>
            <a:srgbClr val="FFFFFF"/>
          </a:solidFill>
          <a:latin typeface="+mj-lt"/>
          <a:ea typeface="+mj-ea"/>
          <a:cs typeface="+mj-cs"/>
          <a:sym typeface="Arial Bold" pitchFamily="1" charset="0"/>
        </a:defRPr>
      </a:lvl1pPr>
      <a:lvl2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2pPr>
      <a:lvl3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3pPr>
      <a:lvl4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4pPr>
      <a:lvl5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5pPr>
      <a:lvl6pPr marL="4587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6pPr>
      <a:lvl7pPr marL="9159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7pPr>
      <a:lvl8pPr marL="13731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8pPr>
      <a:lvl9pPr marL="18303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9pPr>
    </p:titleStyle>
    <p:bodyStyle>
      <a:lvl1pPr marL="228600" indent="-227013" algn="l" rtl="0" eaLnBrk="1" fontAlgn="base" hangingPunct="1">
        <a:spcBef>
          <a:spcPts val="600"/>
        </a:spcBef>
        <a:spcAft>
          <a:spcPct val="0"/>
        </a:spcAft>
        <a:buClr>
          <a:schemeClr val="tx2"/>
        </a:buClr>
        <a:buSzPct val="110000"/>
        <a:buFont typeface="Arial" charset="0"/>
        <a:buChar char="•"/>
        <a:defRPr>
          <a:solidFill>
            <a:schemeClr val="tx1"/>
          </a:solidFill>
          <a:latin typeface="+mn-lt"/>
          <a:ea typeface="+mn-ea"/>
          <a:cs typeface="+mn-cs"/>
          <a:sym typeface="Arial Bold" pitchFamily="1" charset="0"/>
        </a:defRPr>
      </a:lvl1pPr>
      <a:lvl2pPr marL="571500" indent="-228600" algn="l" rtl="0" eaLnBrk="1" fontAlgn="base" hangingPunct="1">
        <a:spcBef>
          <a:spcPts val="6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2pPr>
      <a:lvl3pPr marL="914400" indent="-228600" algn="l" rtl="0" eaLnBrk="1" fontAlgn="base" hangingPunct="1">
        <a:spcBef>
          <a:spcPts val="600"/>
        </a:spcBef>
        <a:spcAft>
          <a:spcPct val="0"/>
        </a:spcAft>
        <a:buClr>
          <a:schemeClr val="tx2"/>
        </a:buClr>
        <a:buFont typeface="Arial" charset="0"/>
        <a:buChar char="»"/>
        <a:defRPr>
          <a:solidFill>
            <a:schemeClr val="tx1"/>
          </a:solidFill>
          <a:latin typeface="+mn-lt"/>
          <a:ea typeface="ヒラギノ角ゴ ProN W3" pitchFamily="1" charset="-128"/>
          <a:sym typeface="Arial" charset="0"/>
        </a:defRPr>
      </a:lvl3pPr>
      <a:lvl4pPr marL="1257300" indent="-228600" algn="l" rtl="0" eaLnBrk="1" fontAlgn="base" hangingPunct="1">
        <a:spcBef>
          <a:spcPts val="600"/>
        </a:spcBef>
        <a:spcAft>
          <a:spcPct val="0"/>
        </a:spcAft>
        <a:buClr>
          <a:schemeClr val="tx2"/>
        </a:buClr>
        <a:buSzPct val="60000"/>
        <a:buFont typeface="Arial" charset="0"/>
        <a:buChar char="■"/>
        <a:defRPr>
          <a:solidFill>
            <a:schemeClr val="tx1"/>
          </a:solidFill>
          <a:latin typeface="+mn-lt"/>
          <a:ea typeface="ヒラギノ角ゴ ProN W3" pitchFamily="1" charset="-128"/>
          <a:sym typeface="Arial" charset="0"/>
        </a:defRPr>
      </a:lvl4pPr>
      <a:lvl5pPr marL="1600200" indent="-228600" algn="l" rtl="0" eaLnBrk="1" fontAlgn="base" hangingPunct="1">
        <a:spcBef>
          <a:spcPts val="6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5pPr>
      <a:lvl6pPr marL="20574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6pPr>
      <a:lvl7pPr marL="25146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7pPr>
      <a:lvl8pPr marL="29718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8pPr>
      <a:lvl9pPr marL="34290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419100"/>
            <a:ext cx="82296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TextBox 3"/>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D11453D1-169F-4B15-AA58-907B49502003}"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Tree>
    <p:extLst>
      <p:ext uri="{BB962C8B-B14F-4D97-AF65-F5344CB8AC3E}">
        <p14:creationId xmlns:p14="http://schemas.microsoft.com/office/powerpoint/2010/main" val="426281861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iming>
    <p:tnLst>
      <p:par>
        <p:cTn id="1" dur="indefinite" restart="never" nodeType="tmRoot"/>
      </p:par>
    </p:tnLst>
  </p:timing>
  <p:txStyles>
    <p:titleStyle>
      <a:lvl1pPr algn="ctr" defTabSz="457200" rtl="0" eaLnBrk="0" fontAlgn="base" hangingPunct="0">
        <a:spcBef>
          <a:spcPct val="0"/>
        </a:spcBef>
        <a:spcAft>
          <a:spcPct val="0"/>
        </a:spcAft>
        <a:defRPr sz="3600" kern="1200">
          <a:solidFill>
            <a:schemeClr val="tx1"/>
          </a:solidFill>
          <a:latin typeface="+mj-lt"/>
          <a:ea typeface="+mj-ea"/>
          <a:cs typeface="+mj-cs"/>
        </a:defRPr>
      </a:lvl1pPr>
      <a:lvl2pPr algn="ctr" defTabSz="457200" rtl="0" eaLnBrk="0" fontAlgn="base" hangingPunct="0">
        <a:spcBef>
          <a:spcPct val="0"/>
        </a:spcBef>
        <a:spcAft>
          <a:spcPct val="0"/>
        </a:spcAft>
        <a:defRPr sz="3600">
          <a:solidFill>
            <a:schemeClr val="tx1"/>
          </a:solidFill>
          <a:latin typeface="Calibri" pitchFamily="34" charset="0"/>
        </a:defRPr>
      </a:lvl2pPr>
      <a:lvl3pPr algn="ctr" defTabSz="457200" rtl="0" eaLnBrk="0" fontAlgn="base" hangingPunct="0">
        <a:spcBef>
          <a:spcPct val="0"/>
        </a:spcBef>
        <a:spcAft>
          <a:spcPct val="0"/>
        </a:spcAft>
        <a:defRPr sz="3600">
          <a:solidFill>
            <a:schemeClr val="tx1"/>
          </a:solidFill>
          <a:latin typeface="Calibri" pitchFamily="34" charset="0"/>
        </a:defRPr>
      </a:lvl3pPr>
      <a:lvl4pPr algn="ctr" defTabSz="457200" rtl="0" eaLnBrk="0" fontAlgn="base" hangingPunct="0">
        <a:spcBef>
          <a:spcPct val="0"/>
        </a:spcBef>
        <a:spcAft>
          <a:spcPct val="0"/>
        </a:spcAft>
        <a:defRPr sz="3600">
          <a:solidFill>
            <a:schemeClr val="tx1"/>
          </a:solidFill>
          <a:latin typeface="Calibri" pitchFamily="34" charset="0"/>
        </a:defRPr>
      </a:lvl4pPr>
      <a:lvl5pPr algn="ctr" defTabSz="457200" rtl="0" eaLnBrk="0" fontAlgn="base" hangingPunct="0">
        <a:spcBef>
          <a:spcPct val="0"/>
        </a:spcBef>
        <a:spcAft>
          <a:spcPct val="0"/>
        </a:spcAft>
        <a:defRPr sz="3600">
          <a:solidFill>
            <a:schemeClr val="tx1"/>
          </a:solidFill>
          <a:latin typeface="Calibri" pitchFamily="34" charset="0"/>
        </a:defRPr>
      </a:lvl5pPr>
      <a:lvl6pPr marL="457200" algn="ctr" defTabSz="457200" rtl="0" eaLnBrk="1" fontAlgn="base" hangingPunct="1">
        <a:spcBef>
          <a:spcPct val="0"/>
        </a:spcBef>
        <a:spcAft>
          <a:spcPct val="0"/>
        </a:spcAft>
        <a:defRPr sz="3600">
          <a:solidFill>
            <a:schemeClr val="tx1"/>
          </a:solidFill>
          <a:latin typeface="Calibri" pitchFamily="34" charset="0"/>
        </a:defRPr>
      </a:lvl6pPr>
      <a:lvl7pPr marL="914400" algn="ctr" defTabSz="457200" rtl="0" eaLnBrk="1" fontAlgn="base" hangingPunct="1">
        <a:spcBef>
          <a:spcPct val="0"/>
        </a:spcBef>
        <a:spcAft>
          <a:spcPct val="0"/>
        </a:spcAft>
        <a:defRPr sz="3600">
          <a:solidFill>
            <a:schemeClr val="tx1"/>
          </a:solidFill>
          <a:latin typeface="Calibri" pitchFamily="34" charset="0"/>
        </a:defRPr>
      </a:lvl7pPr>
      <a:lvl8pPr marL="1371600" algn="ctr" defTabSz="457200" rtl="0" eaLnBrk="1" fontAlgn="base" hangingPunct="1">
        <a:spcBef>
          <a:spcPct val="0"/>
        </a:spcBef>
        <a:spcAft>
          <a:spcPct val="0"/>
        </a:spcAft>
        <a:defRPr sz="3600">
          <a:solidFill>
            <a:schemeClr val="tx1"/>
          </a:solidFill>
          <a:latin typeface="Calibri" pitchFamily="34" charset="0"/>
        </a:defRPr>
      </a:lvl8pPr>
      <a:lvl9pPr marL="1828800" algn="ctr" defTabSz="457200"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419100"/>
            <a:ext cx="82296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TextBox 3"/>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D11453D1-169F-4B15-AA58-907B49502003}"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Tree>
    <p:extLst>
      <p:ext uri="{BB962C8B-B14F-4D97-AF65-F5344CB8AC3E}">
        <p14:creationId xmlns:p14="http://schemas.microsoft.com/office/powerpoint/2010/main" val="337280862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iming>
    <p:tnLst>
      <p:par>
        <p:cTn id="1" dur="indefinite" restart="never" nodeType="tmRoot"/>
      </p:par>
    </p:tnLst>
  </p:timing>
  <p:txStyles>
    <p:titleStyle>
      <a:lvl1pPr algn="ctr" defTabSz="457200" rtl="0" eaLnBrk="0" fontAlgn="base" hangingPunct="0">
        <a:spcBef>
          <a:spcPct val="0"/>
        </a:spcBef>
        <a:spcAft>
          <a:spcPct val="0"/>
        </a:spcAft>
        <a:defRPr sz="3600" kern="1200">
          <a:solidFill>
            <a:schemeClr val="tx1"/>
          </a:solidFill>
          <a:latin typeface="+mj-lt"/>
          <a:ea typeface="+mj-ea"/>
          <a:cs typeface="+mj-cs"/>
        </a:defRPr>
      </a:lvl1pPr>
      <a:lvl2pPr algn="ctr" defTabSz="457200" rtl="0" eaLnBrk="0" fontAlgn="base" hangingPunct="0">
        <a:spcBef>
          <a:spcPct val="0"/>
        </a:spcBef>
        <a:spcAft>
          <a:spcPct val="0"/>
        </a:spcAft>
        <a:defRPr sz="3600">
          <a:solidFill>
            <a:schemeClr val="tx1"/>
          </a:solidFill>
          <a:latin typeface="Calibri" pitchFamily="34" charset="0"/>
        </a:defRPr>
      </a:lvl2pPr>
      <a:lvl3pPr algn="ctr" defTabSz="457200" rtl="0" eaLnBrk="0" fontAlgn="base" hangingPunct="0">
        <a:spcBef>
          <a:spcPct val="0"/>
        </a:spcBef>
        <a:spcAft>
          <a:spcPct val="0"/>
        </a:spcAft>
        <a:defRPr sz="3600">
          <a:solidFill>
            <a:schemeClr val="tx1"/>
          </a:solidFill>
          <a:latin typeface="Calibri" pitchFamily="34" charset="0"/>
        </a:defRPr>
      </a:lvl3pPr>
      <a:lvl4pPr algn="ctr" defTabSz="457200" rtl="0" eaLnBrk="0" fontAlgn="base" hangingPunct="0">
        <a:spcBef>
          <a:spcPct val="0"/>
        </a:spcBef>
        <a:spcAft>
          <a:spcPct val="0"/>
        </a:spcAft>
        <a:defRPr sz="3600">
          <a:solidFill>
            <a:schemeClr val="tx1"/>
          </a:solidFill>
          <a:latin typeface="Calibri" pitchFamily="34" charset="0"/>
        </a:defRPr>
      </a:lvl4pPr>
      <a:lvl5pPr algn="ctr" defTabSz="457200" rtl="0" eaLnBrk="0" fontAlgn="base" hangingPunct="0">
        <a:spcBef>
          <a:spcPct val="0"/>
        </a:spcBef>
        <a:spcAft>
          <a:spcPct val="0"/>
        </a:spcAft>
        <a:defRPr sz="3600">
          <a:solidFill>
            <a:schemeClr val="tx1"/>
          </a:solidFill>
          <a:latin typeface="Calibri" pitchFamily="34" charset="0"/>
        </a:defRPr>
      </a:lvl5pPr>
      <a:lvl6pPr marL="457200" algn="ctr" defTabSz="457200" rtl="0" eaLnBrk="1" fontAlgn="base" hangingPunct="1">
        <a:spcBef>
          <a:spcPct val="0"/>
        </a:spcBef>
        <a:spcAft>
          <a:spcPct val="0"/>
        </a:spcAft>
        <a:defRPr sz="3600">
          <a:solidFill>
            <a:schemeClr val="tx1"/>
          </a:solidFill>
          <a:latin typeface="Calibri" pitchFamily="34" charset="0"/>
        </a:defRPr>
      </a:lvl6pPr>
      <a:lvl7pPr marL="914400" algn="ctr" defTabSz="457200" rtl="0" eaLnBrk="1" fontAlgn="base" hangingPunct="1">
        <a:spcBef>
          <a:spcPct val="0"/>
        </a:spcBef>
        <a:spcAft>
          <a:spcPct val="0"/>
        </a:spcAft>
        <a:defRPr sz="3600">
          <a:solidFill>
            <a:schemeClr val="tx1"/>
          </a:solidFill>
          <a:latin typeface="Calibri" pitchFamily="34" charset="0"/>
        </a:defRPr>
      </a:lvl7pPr>
      <a:lvl8pPr marL="1371600" algn="ctr" defTabSz="457200" rtl="0" eaLnBrk="1" fontAlgn="base" hangingPunct="1">
        <a:spcBef>
          <a:spcPct val="0"/>
        </a:spcBef>
        <a:spcAft>
          <a:spcPct val="0"/>
        </a:spcAft>
        <a:defRPr sz="3600">
          <a:solidFill>
            <a:schemeClr val="tx1"/>
          </a:solidFill>
          <a:latin typeface="Calibri" pitchFamily="34" charset="0"/>
        </a:defRPr>
      </a:lvl8pPr>
      <a:lvl9pPr marL="1828800" algn="ctr" defTabSz="457200"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419100"/>
            <a:ext cx="82296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TextBox 3"/>
          <p:cNvSpPr txBox="1">
            <a:spLocks noChangeArrowheads="1"/>
          </p:cNvSpPr>
          <p:nvPr/>
        </p:nvSpPr>
        <p:spPr bwMode="auto">
          <a:xfrm>
            <a:off x="7242175" y="6340475"/>
            <a:ext cx="573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a:defRPr/>
            </a:pPr>
            <a:fld id="{C2EC322D-773B-4BBC-8432-AD5D08DAF0B6}" type="slidenum">
              <a:rPr lang="en-US" altLang="en-US" sz="1200" smtClean="0">
                <a:solidFill>
                  <a:prstClr val="black"/>
                </a:solidFill>
                <a:ea typeface="+mn-ea"/>
                <a:cs typeface="Arial" charset="0"/>
              </a:rPr>
              <a:pPr algn="r" defTabSz="914400">
                <a:defRPr/>
              </a:pPr>
              <a:t>‹#›</a:t>
            </a:fld>
            <a:endParaRPr lang="en-US" altLang="en-US" sz="1200" smtClean="0">
              <a:solidFill>
                <a:prstClr val="black"/>
              </a:solidFill>
              <a:ea typeface="+mn-ea"/>
              <a:cs typeface="Arial" charset="0"/>
            </a:endParaRPr>
          </a:p>
        </p:txBody>
      </p:sp>
    </p:spTree>
    <p:extLst>
      <p:ext uri="{BB962C8B-B14F-4D97-AF65-F5344CB8AC3E}">
        <p14:creationId xmlns:p14="http://schemas.microsoft.com/office/powerpoint/2010/main" val="170212480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iming>
    <p:tnLst>
      <p:par>
        <p:cTn id="1" dur="indefinite" restart="never" nodeType="tmRoot"/>
      </p:par>
    </p:tnLst>
  </p:timing>
  <p:txStyles>
    <p:titleStyle>
      <a:lvl1pPr algn="ctr" defTabSz="457200" rtl="0" eaLnBrk="0" fontAlgn="base" hangingPunct="0">
        <a:spcBef>
          <a:spcPct val="0"/>
        </a:spcBef>
        <a:spcAft>
          <a:spcPct val="0"/>
        </a:spcAft>
        <a:defRPr sz="3600" kern="1200">
          <a:solidFill>
            <a:schemeClr val="tx1"/>
          </a:solidFill>
          <a:latin typeface="+mj-lt"/>
          <a:ea typeface="+mj-ea"/>
          <a:cs typeface="+mj-cs"/>
        </a:defRPr>
      </a:lvl1pPr>
      <a:lvl2pPr algn="ctr" defTabSz="457200" rtl="0" eaLnBrk="0" fontAlgn="base" hangingPunct="0">
        <a:spcBef>
          <a:spcPct val="0"/>
        </a:spcBef>
        <a:spcAft>
          <a:spcPct val="0"/>
        </a:spcAft>
        <a:defRPr sz="3600">
          <a:solidFill>
            <a:schemeClr val="tx1"/>
          </a:solidFill>
          <a:latin typeface="Calibri" pitchFamily="34" charset="0"/>
        </a:defRPr>
      </a:lvl2pPr>
      <a:lvl3pPr algn="ctr" defTabSz="457200" rtl="0" eaLnBrk="0" fontAlgn="base" hangingPunct="0">
        <a:spcBef>
          <a:spcPct val="0"/>
        </a:spcBef>
        <a:spcAft>
          <a:spcPct val="0"/>
        </a:spcAft>
        <a:defRPr sz="3600">
          <a:solidFill>
            <a:schemeClr val="tx1"/>
          </a:solidFill>
          <a:latin typeface="Calibri" pitchFamily="34" charset="0"/>
        </a:defRPr>
      </a:lvl3pPr>
      <a:lvl4pPr algn="ctr" defTabSz="457200" rtl="0" eaLnBrk="0" fontAlgn="base" hangingPunct="0">
        <a:spcBef>
          <a:spcPct val="0"/>
        </a:spcBef>
        <a:spcAft>
          <a:spcPct val="0"/>
        </a:spcAft>
        <a:defRPr sz="3600">
          <a:solidFill>
            <a:schemeClr val="tx1"/>
          </a:solidFill>
          <a:latin typeface="Calibri" pitchFamily="34" charset="0"/>
        </a:defRPr>
      </a:lvl4pPr>
      <a:lvl5pPr algn="ctr" defTabSz="457200" rtl="0" eaLnBrk="0" fontAlgn="base" hangingPunct="0">
        <a:spcBef>
          <a:spcPct val="0"/>
        </a:spcBef>
        <a:spcAft>
          <a:spcPct val="0"/>
        </a:spcAft>
        <a:defRPr sz="3600">
          <a:solidFill>
            <a:schemeClr val="tx1"/>
          </a:solidFill>
          <a:latin typeface="Calibri" pitchFamily="34" charset="0"/>
        </a:defRPr>
      </a:lvl5pPr>
      <a:lvl6pPr marL="457200" algn="ctr" defTabSz="457200" rtl="0" eaLnBrk="1" fontAlgn="base" hangingPunct="1">
        <a:spcBef>
          <a:spcPct val="0"/>
        </a:spcBef>
        <a:spcAft>
          <a:spcPct val="0"/>
        </a:spcAft>
        <a:defRPr sz="3600">
          <a:solidFill>
            <a:schemeClr val="tx1"/>
          </a:solidFill>
          <a:latin typeface="Calibri" pitchFamily="34" charset="0"/>
        </a:defRPr>
      </a:lvl6pPr>
      <a:lvl7pPr marL="914400" algn="ctr" defTabSz="457200" rtl="0" eaLnBrk="1" fontAlgn="base" hangingPunct="1">
        <a:spcBef>
          <a:spcPct val="0"/>
        </a:spcBef>
        <a:spcAft>
          <a:spcPct val="0"/>
        </a:spcAft>
        <a:defRPr sz="3600">
          <a:solidFill>
            <a:schemeClr val="tx1"/>
          </a:solidFill>
          <a:latin typeface="Calibri" pitchFamily="34" charset="0"/>
        </a:defRPr>
      </a:lvl7pPr>
      <a:lvl8pPr marL="1371600" algn="ctr" defTabSz="457200" rtl="0" eaLnBrk="1" fontAlgn="base" hangingPunct="1">
        <a:spcBef>
          <a:spcPct val="0"/>
        </a:spcBef>
        <a:spcAft>
          <a:spcPct val="0"/>
        </a:spcAft>
        <a:defRPr sz="3600">
          <a:solidFill>
            <a:schemeClr val="tx1"/>
          </a:solidFill>
          <a:latin typeface="Calibri" pitchFamily="34" charset="0"/>
        </a:defRPr>
      </a:lvl8pPr>
      <a:lvl9pPr marL="1828800" algn="ctr" defTabSz="457200"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7.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oleObject" Target="../embeddings/Microsoft_Excel_97-2003_Worksheet1.xls"/></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5.xml"/><Relationship Id="rId1" Type="http://schemas.openxmlformats.org/officeDocument/2006/relationships/vmlDrawing" Target="../drawings/vmlDrawing2.vml"/><Relationship Id="rId5" Type="http://schemas.openxmlformats.org/officeDocument/2006/relationships/image" Target="../media/image30.png"/><Relationship Id="rId4" Type="http://schemas.openxmlformats.org/officeDocument/2006/relationships/oleObject" Target="../embeddings/Microsoft_Excel_97-2003_Worksheet2.xls"/></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0.xml"/><Relationship Id="rId1" Type="http://schemas.openxmlformats.org/officeDocument/2006/relationships/vmlDrawing" Target="../drawings/vmlDrawing3.vml"/><Relationship Id="rId5" Type="http://schemas.openxmlformats.org/officeDocument/2006/relationships/image" Target="../media/image31.emf"/><Relationship Id="rId4" Type="http://schemas.openxmlformats.org/officeDocument/2006/relationships/oleObject" Target="../embeddings/Microsoft_Excel_97-2003_Worksheet3.xls"/></Relationships>
</file>

<file path=ppt/slides/_rels/slide4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5.xml"/><Relationship Id="rId1" Type="http://schemas.openxmlformats.org/officeDocument/2006/relationships/vmlDrawing" Target="../drawings/vmlDrawing4.vml"/><Relationship Id="rId5" Type="http://schemas.openxmlformats.org/officeDocument/2006/relationships/image" Target="../media/image44.emf"/><Relationship Id="rId4" Type="http://schemas.openxmlformats.org/officeDocument/2006/relationships/package" Target="../embeddings/Microsoft_Word_Document5.docx"/></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9.xml"/><Relationship Id="rId1" Type="http://schemas.openxmlformats.org/officeDocument/2006/relationships/vmlDrawing" Target="../drawings/vmlDrawing5.vml"/><Relationship Id="rId6" Type="http://schemas.openxmlformats.org/officeDocument/2006/relationships/image" Target="../media/image45.emf"/><Relationship Id="rId5" Type="http://schemas.openxmlformats.org/officeDocument/2006/relationships/oleObject" Target="../embeddings/Microsoft_Excel_97-2003_Worksheet4.xls"/><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9.xml"/><Relationship Id="rId1" Type="http://schemas.openxmlformats.org/officeDocument/2006/relationships/vmlDrawing" Target="../drawings/vmlDrawing6.vml"/><Relationship Id="rId6" Type="http://schemas.openxmlformats.org/officeDocument/2006/relationships/image" Target="../media/image51.png"/><Relationship Id="rId5" Type="http://schemas.openxmlformats.org/officeDocument/2006/relationships/oleObject" Target="../embeddings/Microsoft_Excel_97-2003_Worksheet5.xls"/><Relationship Id="rId4" Type="http://schemas.openxmlformats.org/officeDocument/2006/relationships/oleObject" Target="../embeddings/oleObject6.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4.xml"/><Relationship Id="rId1" Type="http://schemas.openxmlformats.org/officeDocument/2006/relationships/vmlDrawing" Target="../drawings/vmlDrawing7.vml"/><Relationship Id="rId6" Type="http://schemas.openxmlformats.org/officeDocument/2006/relationships/image" Target="../media/image52.png"/><Relationship Id="rId5" Type="http://schemas.openxmlformats.org/officeDocument/2006/relationships/oleObject" Target="../embeddings/Microsoft_Excel_97-2003_Worksheet6.xls"/><Relationship Id="rId4" Type="http://schemas.openxmlformats.org/officeDocument/2006/relationships/oleObject" Target="../embeddings/oleObject7.bin"/></Relationships>
</file>

<file path=ppt/slides/_rels/slide5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8.emf"/><Relationship Id="rId5" Type="http://schemas.openxmlformats.org/officeDocument/2006/relationships/oleObject" Target="../embeddings/Microsoft_Excel_97-2003_Worksheet7.xls"/><Relationship Id="rId4" Type="http://schemas.openxmlformats.org/officeDocument/2006/relationships/oleObject" Target="../embeddings/oleObject8.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0.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chart" Target="../charts/chart18.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762000"/>
            <a:ext cx="7772400" cy="169545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cs typeface="Arial" pitchFamily="34" charset="0"/>
              </a:rPr>
              <a:t>Kansas Board of Regents </a:t>
            </a:r>
            <a:br>
              <a:rPr lang="en-US" b="1" dirty="0">
                <a:cs typeface="Arial" pitchFamily="34" charset="0"/>
              </a:rPr>
            </a:br>
            <a:r>
              <a:rPr lang="en-US" b="1" dirty="0">
                <a:cs typeface="Arial" pitchFamily="34" charset="0"/>
              </a:rPr>
              <a:t>Clinical Integration Update</a:t>
            </a:r>
            <a:r>
              <a:rPr lang="en-US" sz="2800" dirty="0" smtClean="0">
                <a:solidFill>
                  <a:prstClr val="black"/>
                </a:solidFill>
              </a:rPr>
              <a:t/>
            </a:r>
            <a:br>
              <a:rPr lang="en-US" sz="2800" dirty="0" smtClean="0">
                <a:solidFill>
                  <a:prstClr val="black"/>
                </a:solidFill>
              </a:rPr>
            </a:br>
            <a:endParaRPr lang="en-US" dirty="0">
              <a:solidFill>
                <a:prstClr val="black"/>
              </a:solidFill>
            </a:endParaRPr>
          </a:p>
        </p:txBody>
      </p:sp>
      <p:sp>
        <p:nvSpPr>
          <p:cNvPr id="7" name="Subtitle 2"/>
          <p:cNvSpPr txBox="1">
            <a:spLocks/>
          </p:cNvSpPr>
          <p:nvPr/>
        </p:nvSpPr>
        <p:spPr>
          <a:xfrm>
            <a:off x="1371600" y="2743199"/>
            <a:ext cx="6400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endParaRPr lang="en-US" dirty="0">
              <a:solidFill>
                <a:prstClr val="black"/>
              </a:solidFill>
            </a:endParaRPr>
          </a:p>
        </p:txBody>
      </p:sp>
      <p:sp>
        <p:nvSpPr>
          <p:cNvPr id="2" name="Rectangle 1"/>
          <p:cNvSpPr/>
          <p:nvPr/>
        </p:nvSpPr>
        <p:spPr>
          <a:xfrm>
            <a:off x="1045029" y="2274838"/>
            <a:ext cx="7413171" cy="2677656"/>
          </a:xfrm>
          <a:prstGeom prst="rect">
            <a:avLst/>
          </a:prstGeom>
        </p:spPr>
        <p:txBody>
          <a:bodyPr wrap="square">
            <a:spAutoFit/>
          </a:bodyPr>
          <a:lstStyle/>
          <a:p>
            <a:pPr algn="ctr" eaLnBrk="1" hangingPunct="1"/>
            <a:r>
              <a:rPr lang="en-US" b="1" smtClean="0">
                <a:solidFill>
                  <a:srgbClr val="000000"/>
                </a:solidFill>
                <a:cs typeface="Arial" pitchFamily="34" charset="0"/>
              </a:rPr>
              <a:t>Doug </a:t>
            </a:r>
            <a:r>
              <a:rPr lang="en-US" b="1" dirty="0" err="1">
                <a:solidFill>
                  <a:srgbClr val="000000"/>
                </a:solidFill>
                <a:cs typeface="Arial" pitchFamily="34" charset="0"/>
              </a:rPr>
              <a:t>Girod</a:t>
            </a:r>
            <a:r>
              <a:rPr lang="en-US" b="1" dirty="0">
                <a:solidFill>
                  <a:srgbClr val="000000"/>
                </a:solidFill>
                <a:cs typeface="Arial" pitchFamily="34" charset="0"/>
              </a:rPr>
              <a:t>, M.D.</a:t>
            </a:r>
          </a:p>
          <a:p>
            <a:pPr algn="ctr" eaLnBrk="1" hangingPunct="1"/>
            <a:r>
              <a:rPr lang="en-US" dirty="0">
                <a:solidFill>
                  <a:srgbClr val="000000"/>
                </a:solidFill>
                <a:cs typeface="Arial" pitchFamily="34" charset="0"/>
              </a:rPr>
              <a:t>Executive Vice Chancellor, </a:t>
            </a:r>
            <a:r>
              <a:rPr lang="en-US" dirty="0" smtClean="0">
                <a:solidFill>
                  <a:srgbClr val="000000"/>
                </a:solidFill>
                <a:cs typeface="Arial" pitchFamily="34" charset="0"/>
              </a:rPr>
              <a:t>KUMC</a:t>
            </a:r>
          </a:p>
          <a:p>
            <a:pPr algn="ctr" eaLnBrk="1" hangingPunct="1"/>
            <a:endParaRPr lang="en-US" dirty="0">
              <a:solidFill>
                <a:srgbClr val="000000"/>
              </a:solidFill>
              <a:cs typeface="Arial" pitchFamily="34" charset="0"/>
            </a:endParaRPr>
          </a:p>
          <a:p>
            <a:pPr algn="ctr" eaLnBrk="1" hangingPunct="1"/>
            <a:r>
              <a:rPr lang="en-US" b="1" dirty="0" smtClean="0">
                <a:solidFill>
                  <a:srgbClr val="000000"/>
                </a:solidFill>
                <a:cs typeface="Arial" pitchFamily="34" charset="0"/>
              </a:rPr>
              <a:t>Bob </a:t>
            </a:r>
            <a:r>
              <a:rPr lang="en-US" b="1" dirty="0">
                <a:solidFill>
                  <a:srgbClr val="000000"/>
                </a:solidFill>
                <a:cs typeface="Arial" pitchFamily="34" charset="0"/>
              </a:rPr>
              <a:t>Page</a:t>
            </a:r>
          </a:p>
          <a:p>
            <a:pPr algn="ctr" eaLnBrk="1" hangingPunct="1"/>
            <a:r>
              <a:rPr lang="en-US" dirty="0">
                <a:solidFill>
                  <a:srgbClr val="000000"/>
                </a:solidFill>
                <a:cs typeface="Arial" pitchFamily="34" charset="0"/>
              </a:rPr>
              <a:t>CEO, University of Kansas </a:t>
            </a:r>
            <a:r>
              <a:rPr lang="en-US" dirty="0" smtClean="0">
                <a:solidFill>
                  <a:srgbClr val="000000"/>
                </a:solidFill>
                <a:cs typeface="Arial" pitchFamily="34" charset="0"/>
              </a:rPr>
              <a:t>Hospital</a:t>
            </a:r>
          </a:p>
          <a:p>
            <a:pPr algn="ctr" eaLnBrk="1" hangingPunct="1"/>
            <a:endParaRPr lang="en-US" dirty="0">
              <a:solidFill>
                <a:srgbClr val="000000"/>
              </a:solidFill>
              <a:cs typeface="Arial" pitchFamily="34" charset="0"/>
            </a:endParaRPr>
          </a:p>
          <a:p>
            <a:pPr algn="ctr" eaLnBrk="1" hangingPunct="1"/>
            <a:r>
              <a:rPr lang="en-US" dirty="0" smtClean="0">
                <a:solidFill>
                  <a:srgbClr val="000000"/>
                </a:solidFill>
                <a:cs typeface="Arial" pitchFamily="34" charset="0"/>
              </a:rPr>
              <a:t>December 17, 2014</a:t>
            </a:r>
            <a:endParaRPr lang="en-US" dirty="0">
              <a:solidFill>
                <a:srgbClr val="000000"/>
              </a:solidFill>
              <a:cs typeface="Arial" pitchFamily="34" charset="0"/>
            </a:endParaRPr>
          </a:p>
        </p:txBody>
      </p:sp>
    </p:spTree>
    <p:extLst>
      <p:ext uri="{BB962C8B-B14F-4D97-AF65-F5344CB8AC3E}">
        <p14:creationId xmlns:p14="http://schemas.microsoft.com/office/powerpoint/2010/main" val="36272533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2"/>
          <p:cNvSpPr txBox="1">
            <a:spLocks noChangeArrowheads="1"/>
          </p:cNvSpPr>
          <p:nvPr/>
        </p:nvSpPr>
        <p:spPr bwMode="auto">
          <a:xfrm>
            <a:off x="196652" y="259549"/>
            <a:ext cx="91210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600" dirty="0" smtClean="0">
                <a:cs typeface="Arial" pitchFamily="34" charset="0"/>
              </a:rPr>
              <a:t>Health Education Building financing</a:t>
            </a:r>
            <a:endParaRPr lang="en-US" sz="3600" dirty="0">
              <a:cs typeface="Arial" pitchFamily="34" charset="0"/>
            </a:endParaRPr>
          </a:p>
        </p:txBody>
      </p:sp>
      <p:sp>
        <p:nvSpPr>
          <p:cNvPr id="2" name="Rectangle 1"/>
          <p:cNvSpPr/>
          <p:nvPr/>
        </p:nvSpPr>
        <p:spPr>
          <a:xfrm>
            <a:off x="3520195" y="2410683"/>
            <a:ext cx="5734639" cy="1938992"/>
          </a:xfrm>
          <a:prstGeom prst="rect">
            <a:avLst/>
          </a:prstGeom>
        </p:spPr>
        <p:txBody>
          <a:bodyPr wrap="square">
            <a:spAutoFit/>
          </a:bodyPr>
          <a:lstStyle/>
          <a:p>
            <a:pPr marL="342900" indent="-342900">
              <a:buFont typeface="Wingdings" pitchFamily="2" charset="2"/>
              <a:buChar char="q"/>
            </a:pPr>
            <a:r>
              <a:rPr lang="en-US" dirty="0" smtClean="0"/>
              <a:t>$</a:t>
            </a:r>
            <a:r>
              <a:rPr lang="en-US" dirty="0"/>
              <a:t>25 million: S</a:t>
            </a:r>
            <a:r>
              <a:rPr lang="en-US" dirty="0" smtClean="0"/>
              <a:t>GF</a:t>
            </a:r>
            <a:endParaRPr lang="en-US" dirty="0"/>
          </a:p>
          <a:p>
            <a:pPr marL="342900" indent="-342900">
              <a:buFont typeface="Wingdings" pitchFamily="2" charset="2"/>
              <a:buChar char="q"/>
            </a:pPr>
            <a:r>
              <a:rPr lang="en-US" dirty="0" smtClean="0"/>
              <a:t>$25 </a:t>
            </a:r>
            <a:r>
              <a:rPr lang="en-US" dirty="0"/>
              <a:t>million: </a:t>
            </a:r>
            <a:r>
              <a:rPr lang="en-US" dirty="0" smtClean="0"/>
              <a:t>Hall Family Foundation</a:t>
            </a:r>
            <a:endParaRPr lang="en-US" dirty="0"/>
          </a:p>
          <a:p>
            <a:pPr marL="342900" indent="-342900">
              <a:buFont typeface="Wingdings" pitchFamily="2" charset="2"/>
              <a:buChar char="q"/>
            </a:pPr>
            <a:r>
              <a:rPr lang="en-US" dirty="0" smtClean="0"/>
              <a:t>$10 </a:t>
            </a:r>
            <a:r>
              <a:rPr lang="en-US" dirty="0"/>
              <a:t>million: </a:t>
            </a:r>
            <a:r>
              <a:rPr lang="en-US" dirty="0" smtClean="0"/>
              <a:t>Philanthropy</a:t>
            </a:r>
            <a:endParaRPr lang="en-US" dirty="0"/>
          </a:p>
          <a:p>
            <a:pPr marL="342900" indent="-342900">
              <a:buFont typeface="Wingdings" pitchFamily="2" charset="2"/>
              <a:buChar char="q"/>
            </a:pPr>
            <a:r>
              <a:rPr lang="en-US" dirty="0" smtClean="0"/>
              <a:t>$</a:t>
            </a:r>
            <a:r>
              <a:rPr lang="en-US" dirty="0"/>
              <a:t>15 million: </a:t>
            </a:r>
            <a:r>
              <a:rPr lang="en-US" dirty="0" smtClean="0"/>
              <a:t>Tuition and other</a:t>
            </a:r>
          </a:p>
          <a:p>
            <a:pPr marL="342900" indent="-342900">
              <a:buFont typeface="Wingdings" pitchFamily="2" charset="2"/>
              <a:buChar char="q"/>
            </a:pPr>
            <a:r>
              <a:rPr lang="en-US" dirty="0" smtClean="0"/>
              <a:t>TOTAL=$75M</a:t>
            </a:r>
            <a:endParaRPr lang="en-US" dirty="0"/>
          </a:p>
        </p:txBody>
      </p:sp>
      <p:pic>
        <p:nvPicPr>
          <p:cNvPr id="1027" name="Picture 3" descr="C:\Users\cjanovy\Desktop\orr_major.JPG"/>
          <p:cNvPicPr>
            <a:picLocks noChangeAspect="1" noChangeArrowheads="1"/>
          </p:cNvPicPr>
          <p:nvPr/>
        </p:nvPicPr>
        <p:blipFill>
          <a:blip r:embed="rId2"/>
          <a:srcRect/>
          <a:stretch>
            <a:fillRect/>
          </a:stretch>
        </p:blipFill>
        <p:spPr bwMode="auto">
          <a:xfrm>
            <a:off x="474663" y="1210794"/>
            <a:ext cx="2934697" cy="3859327"/>
          </a:xfrm>
          <a:prstGeom prst="rect">
            <a:avLst/>
          </a:prstGeom>
          <a:noFill/>
        </p:spPr>
      </p:pic>
      <p:sp>
        <p:nvSpPr>
          <p:cNvPr id="14" name="Rectangle 13"/>
          <p:cNvSpPr/>
          <p:nvPr/>
        </p:nvSpPr>
        <p:spPr>
          <a:xfrm>
            <a:off x="22966" y="5125206"/>
            <a:ext cx="3722764" cy="307777"/>
          </a:xfrm>
          <a:prstGeom prst="rect">
            <a:avLst/>
          </a:prstGeom>
        </p:spPr>
        <p:txBody>
          <a:bodyPr wrap="square">
            <a:spAutoFit/>
          </a:bodyPr>
          <a:lstStyle/>
          <a:p>
            <a:pPr marL="342900"/>
            <a:r>
              <a:rPr lang="en-US" sz="1400" dirty="0" smtClean="0"/>
              <a:t>KU Medical Center’s Orr-Major (1976)</a:t>
            </a:r>
            <a:endParaRPr lang="en-US" sz="1400" dirty="0"/>
          </a:p>
        </p:txBody>
      </p:sp>
      <p:sp>
        <p:nvSpPr>
          <p:cNvPr id="3" name="TextBox 2"/>
          <p:cNvSpPr txBox="1"/>
          <p:nvPr/>
        </p:nvSpPr>
        <p:spPr>
          <a:xfrm>
            <a:off x="3567636" y="2421882"/>
            <a:ext cx="356188" cy="400110"/>
          </a:xfrm>
          <a:prstGeom prst="rect">
            <a:avLst/>
          </a:prstGeom>
          <a:noFill/>
        </p:spPr>
        <p:txBody>
          <a:bodyPr wrap="none" rtlCol="0">
            <a:spAutoFit/>
          </a:bodyPr>
          <a:lstStyle/>
          <a:p>
            <a:r>
              <a:rPr lang="en-US" sz="2000" b="1" dirty="0" smtClean="0">
                <a:solidFill>
                  <a:srgbClr val="FF0000"/>
                </a:solidFill>
              </a:rPr>
              <a:t>X</a:t>
            </a:r>
            <a:endParaRPr lang="en-US" sz="2000" b="1" dirty="0">
              <a:solidFill>
                <a:srgbClr val="FF0000"/>
              </a:solidFill>
            </a:endParaRPr>
          </a:p>
        </p:txBody>
      </p:sp>
      <p:sp>
        <p:nvSpPr>
          <p:cNvPr id="7" name="TextBox 6"/>
          <p:cNvSpPr txBox="1"/>
          <p:nvPr/>
        </p:nvSpPr>
        <p:spPr>
          <a:xfrm>
            <a:off x="3567636" y="2773005"/>
            <a:ext cx="356188" cy="400110"/>
          </a:xfrm>
          <a:prstGeom prst="rect">
            <a:avLst/>
          </a:prstGeom>
          <a:noFill/>
        </p:spPr>
        <p:txBody>
          <a:bodyPr wrap="none" rtlCol="0">
            <a:spAutoFit/>
          </a:bodyPr>
          <a:lstStyle/>
          <a:p>
            <a:r>
              <a:rPr lang="en-US" sz="2000" b="1" dirty="0" smtClean="0">
                <a:solidFill>
                  <a:srgbClr val="FF0000"/>
                </a:solidFill>
              </a:rPr>
              <a:t>X</a:t>
            </a:r>
            <a:endParaRPr lang="en-US" sz="2000" b="1" dirty="0">
              <a:solidFill>
                <a:srgbClr val="FF0000"/>
              </a:solidFill>
            </a:endParaRPr>
          </a:p>
        </p:txBody>
      </p:sp>
    </p:spTree>
    <p:extLst>
      <p:ext uri="{BB962C8B-B14F-4D97-AF65-F5344CB8AC3E}">
        <p14:creationId xmlns:p14="http://schemas.microsoft.com/office/powerpoint/2010/main" val="3431824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 y="168363"/>
            <a:ext cx="9143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800" b="1" dirty="0" smtClean="0">
                <a:cs typeface="Arial" pitchFamily="34" charset="0"/>
              </a:rPr>
              <a:t>KU Medical Center: Centers and Institutes</a:t>
            </a:r>
            <a:endParaRPr lang="en-US" sz="2800" b="1" dirty="0">
              <a:cs typeface="Arial" pitchFamily="34" charset="0"/>
            </a:endParaRPr>
          </a:p>
        </p:txBody>
      </p:sp>
      <p:sp>
        <p:nvSpPr>
          <p:cNvPr id="11" name="Rectangle 10"/>
          <p:cNvSpPr/>
          <p:nvPr/>
        </p:nvSpPr>
        <p:spPr>
          <a:xfrm>
            <a:off x="487747" y="875107"/>
            <a:ext cx="8552439" cy="5047536"/>
          </a:xfrm>
          <a:prstGeom prst="rect">
            <a:avLst/>
          </a:prstGeom>
        </p:spPr>
        <p:txBody>
          <a:bodyPr wrap="square">
            <a:spAutoFit/>
          </a:bodyPr>
          <a:lstStyle/>
          <a:p>
            <a:r>
              <a:rPr lang="en-US" sz="1400" dirty="0" smtClean="0">
                <a:solidFill>
                  <a:srgbClr val="000000"/>
                </a:solidFill>
              </a:rPr>
              <a:t>Cardiovascular </a:t>
            </a:r>
            <a:r>
              <a:rPr lang="en-US" sz="1400" dirty="0">
                <a:solidFill>
                  <a:srgbClr val="000000"/>
                </a:solidFill>
              </a:rPr>
              <a:t>Research Institute</a:t>
            </a:r>
          </a:p>
          <a:p>
            <a:r>
              <a:rPr lang="en-US" sz="1400" dirty="0">
                <a:solidFill>
                  <a:srgbClr val="000000"/>
                </a:solidFill>
              </a:rPr>
              <a:t>Center for Child Health and Development</a:t>
            </a:r>
          </a:p>
          <a:p>
            <a:r>
              <a:rPr lang="en-US" sz="1400" dirty="0">
                <a:solidFill>
                  <a:srgbClr val="000000"/>
                </a:solidFill>
              </a:rPr>
              <a:t>Center for Children's Healthy Lifestyles and Nutrition</a:t>
            </a:r>
          </a:p>
          <a:p>
            <a:r>
              <a:rPr lang="en-US" sz="1400" dirty="0">
                <a:solidFill>
                  <a:srgbClr val="000000"/>
                </a:solidFill>
              </a:rPr>
              <a:t>Center for Health Behavior Neuroscience</a:t>
            </a:r>
          </a:p>
          <a:p>
            <a:r>
              <a:rPr lang="en-US" sz="1400" dirty="0">
                <a:solidFill>
                  <a:srgbClr val="000000"/>
                </a:solidFill>
              </a:rPr>
              <a:t>Center for Healthcare Informatics</a:t>
            </a:r>
          </a:p>
          <a:p>
            <a:r>
              <a:rPr lang="en-US" sz="1400" dirty="0">
                <a:solidFill>
                  <a:srgbClr val="000000"/>
                </a:solidFill>
              </a:rPr>
              <a:t>Center for </a:t>
            </a:r>
            <a:r>
              <a:rPr lang="en-US" sz="1400" dirty="0" err="1">
                <a:solidFill>
                  <a:srgbClr val="000000"/>
                </a:solidFill>
              </a:rPr>
              <a:t>TeleMedicine</a:t>
            </a:r>
            <a:r>
              <a:rPr lang="en-US" sz="1400" dirty="0">
                <a:solidFill>
                  <a:srgbClr val="000000"/>
                </a:solidFill>
              </a:rPr>
              <a:t> and </a:t>
            </a:r>
            <a:r>
              <a:rPr lang="en-US" sz="1400" dirty="0" err="1">
                <a:solidFill>
                  <a:srgbClr val="000000"/>
                </a:solidFill>
              </a:rPr>
              <a:t>TeleHealth</a:t>
            </a:r>
            <a:endParaRPr lang="en-US" sz="1400" dirty="0">
              <a:solidFill>
                <a:srgbClr val="000000"/>
              </a:solidFill>
            </a:endParaRPr>
          </a:p>
          <a:p>
            <a:r>
              <a:rPr lang="en-US" sz="1400" dirty="0">
                <a:solidFill>
                  <a:srgbClr val="000000"/>
                </a:solidFill>
              </a:rPr>
              <a:t>Center on Aging</a:t>
            </a:r>
          </a:p>
          <a:p>
            <a:r>
              <a:rPr lang="en-US" sz="1400" dirty="0">
                <a:solidFill>
                  <a:srgbClr val="000000"/>
                </a:solidFill>
              </a:rPr>
              <a:t>Frontiers: The Heartland Institute for Clinical and Translational Research</a:t>
            </a:r>
          </a:p>
          <a:p>
            <a:r>
              <a:rPr lang="en-US" sz="1400" dirty="0" err="1">
                <a:solidFill>
                  <a:srgbClr val="000000"/>
                </a:solidFill>
              </a:rPr>
              <a:t>Hoglund</a:t>
            </a:r>
            <a:r>
              <a:rPr lang="en-US" sz="1400" dirty="0">
                <a:solidFill>
                  <a:srgbClr val="000000"/>
                </a:solidFill>
              </a:rPr>
              <a:t> Brain Imaging Center</a:t>
            </a:r>
          </a:p>
          <a:p>
            <a:r>
              <a:rPr lang="en-US" sz="1400" dirty="0">
                <a:solidFill>
                  <a:srgbClr val="000000"/>
                </a:solidFill>
              </a:rPr>
              <a:t>Institute for Advancing Medical Innovation</a:t>
            </a:r>
          </a:p>
          <a:p>
            <a:r>
              <a:rPr lang="en-US" sz="1400" dirty="0">
                <a:solidFill>
                  <a:srgbClr val="000000"/>
                </a:solidFill>
              </a:rPr>
              <a:t>Institute for Neurological Discoveries</a:t>
            </a:r>
          </a:p>
          <a:p>
            <a:r>
              <a:rPr lang="en-US" sz="1400" dirty="0">
                <a:solidFill>
                  <a:srgbClr val="000000"/>
                </a:solidFill>
              </a:rPr>
              <a:t>Institute for Reproductive Health and Regenerative </a:t>
            </a:r>
            <a:r>
              <a:rPr lang="en-US" sz="1400" dirty="0" smtClean="0">
                <a:solidFill>
                  <a:srgbClr val="000000"/>
                </a:solidFill>
              </a:rPr>
              <a:t>Medicine</a:t>
            </a:r>
          </a:p>
          <a:p>
            <a:r>
              <a:rPr lang="en-US" sz="1400" dirty="0" err="1" smtClean="0">
                <a:solidFill>
                  <a:srgbClr val="000000"/>
                </a:solidFill>
              </a:rPr>
              <a:t>Juntos</a:t>
            </a:r>
            <a:r>
              <a:rPr lang="en-US" sz="1400" dirty="0">
                <a:solidFill>
                  <a:srgbClr val="000000"/>
                </a:solidFill>
              </a:rPr>
              <a:t>: Center for Advancing Latino Health</a:t>
            </a:r>
          </a:p>
          <a:p>
            <a:r>
              <a:rPr lang="en-US" sz="1400" dirty="0">
                <a:solidFill>
                  <a:srgbClr val="000000"/>
                </a:solidFill>
              </a:rPr>
              <a:t>Kansas </a:t>
            </a:r>
            <a:r>
              <a:rPr lang="en-US" sz="1400" dirty="0" err="1">
                <a:solidFill>
                  <a:srgbClr val="000000"/>
                </a:solidFill>
              </a:rPr>
              <a:t>IDeA</a:t>
            </a:r>
            <a:r>
              <a:rPr lang="en-US" sz="1400" dirty="0">
                <a:solidFill>
                  <a:srgbClr val="000000"/>
                </a:solidFill>
              </a:rPr>
              <a:t> Network of Biomedical Research Excellence (K-INBRE)</a:t>
            </a:r>
          </a:p>
          <a:p>
            <a:r>
              <a:rPr lang="en-US" sz="1400" dirty="0">
                <a:solidFill>
                  <a:srgbClr val="000000"/>
                </a:solidFill>
              </a:rPr>
              <a:t>Kansas Intellectual and Developmental Disabilities Research Center</a:t>
            </a:r>
          </a:p>
          <a:p>
            <a:r>
              <a:rPr lang="en-US" sz="1400" dirty="0">
                <a:solidFill>
                  <a:srgbClr val="000000"/>
                </a:solidFill>
              </a:rPr>
              <a:t>Kidney Institute</a:t>
            </a:r>
          </a:p>
          <a:p>
            <a:r>
              <a:rPr lang="en-US" sz="1400" dirty="0">
                <a:solidFill>
                  <a:srgbClr val="000000"/>
                </a:solidFill>
              </a:rPr>
              <a:t>KU Alzheimer's Disease Center</a:t>
            </a:r>
          </a:p>
          <a:p>
            <a:r>
              <a:rPr lang="en-US" sz="1400" dirty="0">
                <a:solidFill>
                  <a:srgbClr val="000000"/>
                </a:solidFill>
              </a:rPr>
              <a:t>KU Clinical Research Center</a:t>
            </a:r>
          </a:p>
          <a:p>
            <a:r>
              <a:rPr lang="en-US" sz="1400" dirty="0">
                <a:solidFill>
                  <a:srgbClr val="000000"/>
                </a:solidFill>
              </a:rPr>
              <a:t>KU Diabetes Institute</a:t>
            </a:r>
          </a:p>
          <a:p>
            <a:r>
              <a:rPr lang="en-US" sz="1400" dirty="0">
                <a:solidFill>
                  <a:srgbClr val="000000"/>
                </a:solidFill>
              </a:rPr>
              <a:t>Liver Center</a:t>
            </a:r>
          </a:p>
          <a:p>
            <a:r>
              <a:rPr lang="en-US" sz="1400" dirty="0">
                <a:solidFill>
                  <a:srgbClr val="000000"/>
                </a:solidFill>
              </a:rPr>
              <a:t>Program in Integrative Medicine</a:t>
            </a:r>
          </a:p>
          <a:p>
            <a:r>
              <a:rPr lang="en-US" sz="1400" dirty="0">
                <a:solidFill>
                  <a:srgbClr val="000000"/>
                </a:solidFill>
              </a:rPr>
              <a:t>Smith Intellectual and Developmental Disabilities Research Center</a:t>
            </a:r>
          </a:p>
          <a:p>
            <a:r>
              <a:rPr lang="en-US" sz="1400" dirty="0">
                <a:solidFill>
                  <a:srgbClr val="000000"/>
                </a:solidFill>
              </a:rPr>
              <a:t>University of Kansas Cancer Center</a:t>
            </a:r>
          </a:p>
        </p:txBody>
      </p:sp>
    </p:spTree>
    <p:extLst>
      <p:ext uri="{BB962C8B-B14F-4D97-AF65-F5344CB8AC3E}">
        <p14:creationId xmlns:p14="http://schemas.microsoft.com/office/powerpoint/2010/main" val="660514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 y="4241"/>
            <a:ext cx="9143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600" dirty="0" smtClean="0">
                <a:cs typeface="Arial" pitchFamily="34" charset="0"/>
              </a:rPr>
              <a:t>Research</a:t>
            </a:r>
            <a:endParaRPr lang="en-US" sz="3600" dirty="0">
              <a:cs typeface="Arial" pitchFamily="34" charset="0"/>
            </a:endParaRPr>
          </a:p>
        </p:txBody>
      </p:sp>
      <p:sp>
        <p:nvSpPr>
          <p:cNvPr id="11" name="Rectangle 10"/>
          <p:cNvSpPr/>
          <p:nvPr/>
        </p:nvSpPr>
        <p:spPr>
          <a:xfrm>
            <a:off x="890775" y="991628"/>
            <a:ext cx="7362450" cy="4801314"/>
          </a:xfrm>
          <a:prstGeom prst="rect">
            <a:avLst/>
          </a:prstGeom>
        </p:spPr>
        <p:txBody>
          <a:bodyPr wrap="square">
            <a:spAutoFit/>
          </a:bodyPr>
          <a:lstStyle/>
          <a:p>
            <a:pPr marL="234950" indent="-234950">
              <a:buFont typeface="Arial" pitchFamily="34" charset="0"/>
              <a:buChar char="•"/>
            </a:pPr>
            <a:r>
              <a:rPr lang="en-US" dirty="0" smtClean="0">
                <a:solidFill>
                  <a:schemeClr val="tx2"/>
                </a:solidFill>
                <a:cs typeface="Arial" pitchFamily="34" charset="0"/>
              </a:rPr>
              <a:t>National Institutes of Health funding for research at KU Medical Center in fiscal year 2014:</a:t>
            </a:r>
            <a:r>
              <a:rPr lang="en-US" dirty="0" smtClean="0">
                <a:solidFill>
                  <a:srgbClr val="000000"/>
                </a:solidFill>
                <a:cs typeface="Arial" pitchFamily="34" charset="0"/>
              </a:rPr>
              <a:t> </a:t>
            </a:r>
            <a:r>
              <a:rPr lang="en-US" dirty="0" smtClean="0">
                <a:solidFill>
                  <a:srgbClr val="FF0000"/>
                </a:solidFill>
                <a:cs typeface="Arial" pitchFamily="34" charset="0"/>
              </a:rPr>
              <a:t>$59 million</a:t>
            </a:r>
          </a:p>
          <a:p>
            <a:pPr marL="234950" indent="-234950">
              <a:buFont typeface="Arial" pitchFamily="34" charset="0"/>
              <a:buChar char="•"/>
            </a:pPr>
            <a:endParaRPr lang="en-US" dirty="0">
              <a:solidFill>
                <a:srgbClr val="FF0000"/>
              </a:solidFill>
              <a:cs typeface="Arial" pitchFamily="34" charset="0"/>
            </a:endParaRPr>
          </a:p>
          <a:p>
            <a:pPr marL="234950" indent="-234950">
              <a:buFont typeface="Arial" pitchFamily="34" charset="0"/>
              <a:buChar char="•"/>
            </a:pPr>
            <a:r>
              <a:rPr lang="en-US" dirty="0" smtClean="0">
                <a:solidFill>
                  <a:schemeClr val="tx2"/>
                </a:solidFill>
                <a:cs typeface="Arial" pitchFamily="34" charset="0"/>
              </a:rPr>
              <a:t>Total External funding </a:t>
            </a:r>
            <a:r>
              <a:rPr lang="en-US" dirty="0" smtClean="0">
                <a:solidFill>
                  <a:srgbClr val="FF0000"/>
                </a:solidFill>
                <a:cs typeface="Arial" pitchFamily="34" charset="0"/>
              </a:rPr>
              <a:t>$99 million</a:t>
            </a:r>
          </a:p>
          <a:p>
            <a:pPr eaLnBrk="1" hangingPunct="1"/>
            <a:endParaRPr lang="en-US" sz="2800" dirty="0" smtClean="0">
              <a:solidFill>
                <a:srgbClr val="000000"/>
              </a:solidFill>
              <a:cs typeface="Arial" pitchFamily="34" charset="0"/>
            </a:endParaRPr>
          </a:p>
          <a:p>
            <a:pPr marL="234950" indent="-234950" eaLnBrk="1" hangingPunct="1">
              <a:buFont typeface="Arial" pitchFamily="34" charset="0"/>
              <a:buChar char="•"/>
            </a:pPr>
            <a:r>
              <a:rPr lang="en-US" dirty="0" smtClean="0">
                <a:solidFill>
                  <a:schemeClr val="tx2"/>
                </a:solidFill>
                <a:cs typeface="Arial" pitchFamily="34" charset="0"/>
              </a:rPr>
              <a:t>Research studies published by KU Medical Center faculty in journals in 2012: </a:t>
            </a:r>
            <a:r>
              <a:rPr lang="en-US" dirty="0" smtClean="0">
                <a:solidFill>
                  <a:srgbClr val="FF0000"/>
                </a:solidFill>
                <a:cs typeface="Arial" pitchFamily="34" charset="0"/>
              </a:rPr>
              <a:t>929 </a:t>
            </a:r>
          </a:p>
          <a:p>
            <a:endParaRPr lang="en-US" sz="2800" dirty="0" smtClean="0">
              <a:solidFill>
                <a:srgbClr val="000000"/>
              </a:solidFill>
              <a:cs typeface="Arial" pitchFamily="34" charset="0"/>
            </a:endParaRPr>
          </a:p>
          <a:p>
            <a:pPr indent="234950">
              <a:buFont typeface="Arial" pitchFamily="34" charset="0"/>
              <a:buChar char="•"/>
            </a:pPr>
            <a:r>
              <a:rPr lang="en-US" dirty="0" smtClean="0">
                <a:solidFill>
                  <a:schemeClr val="tx2"/>
                </a:solidFill>
                <a:cs typeface="Arial" pitchFamily="34" charset="0"/>
              </a:rPr>
              <a:t>KU Cancer Center</a:t>
            </a:r>
          </a:p>
          <a:p>
            <a:endParaRPr lang="en-US" sz="1200" dirty="0" smtClean="0">
              <a:solidFill>
                <a:schemeClr val="tx2"/>
              </a:solidFill>
              <a:cs typeface="Arial" pitchFamily="34" charset="0"/>
            </a:endParaRPr>
          </a:p>
          <a:p>
            <a:pPr marL="234950"/>
            <a:r>
              <a:rPr lang="en-US" sz="2000" dirty="0" smtClean="0">
                <a:solidFill>
                  <a:srgbClr val="000000"/>
                </a:solidFill>
                <a:cs typeface="Arial" pitchFamily="34" charset="0"/>
              </a:rPr>
              <a:t>	One of only 68 National Cancer Institute (NCI) designated cancer centers, which </a:t>
            </a:r>
            <a:r>
              <a:rPr lang="en-US" sz="2000" dirty="0" smtClean="0"/>
              <a:t>are </a:t>
            </a:r>
            <a:r>
              <a:rPr lang="en-US" sz="2000" dirty="0"/>
              <a:t>at the forefront of NCI-supported cancer research efforts</a:t>
            </a:r>
            <a:endParaRPr lang="en-US" sz="2000" dirty="0" smtClean="0">
              <a:solidFill>
                <a:srgbClr val="000000"/>
              </a:solidFill>
              <a:cs typeface="Arial" pitchFamily="34" charset="0"/>
            </a:endParaRPr>
          </a:p>
          <a:p>
            <a:endParaRPr lang="en-US" sz="1000" dirty="0" smtClean="0">
              <a:solidFill>
                <a:srgbClr val="000000"/>
              </a:solidFill>
              <a:cs typeface="Arial" pitchFamily="34" charset="0"/>
            </a:endParaRPr>
          </a:p>
        </p:txBody>
      </p:sp>
    </p:spTree>
    <p:extLst>
      <p:ext uri="{BB962C8B-B14F-4D97-AF65-F5344CB8AC3E}">
        <p14:creationId xmlns:p14="http://schemas.microsoft.com/office/powerpoint/2010/main" val="1010969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 y="4241"/>
            <a:ext cx="9143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600" dirty="0" smtClean="0">
                <a:cs typeface="Arial" pitchFamily="34" charset="0"/>
              </a:rPr>
              <a:t>Research</a:t>
            </a:r>
            <a:endParaRPr lang="en-US" sz="3600" dirty="0">
              <a:cs typeface="Arial" pitchFamily="34" charset="0"/>
            </a:endParaRPr>
          </a:p>
        </p:txBody>
      </p:sp>
      <p:sp>
        <p:nvSpPr>
          <p:cNvPr id="11" name="Rectangle 10"/>
          <p:cNvSpPr/>
          <p:nvPr/>
        </p:nvSpPr>
        <p:spPr>
          <a:xfrm>
            <a:off x="879764" y="959941"/>
            <a:ext cx="7696200" cy="5016758"/>
          </a:xfrm>
          <a:prstGeom prst="rect">
            <a:avLst/>
          </a:prstGeom>
        </p:spPr>
        <p:txBody>
          <a:bodyPr wrap="square">
            <a:spAutoFit/>
          </a:bodyPr>
          <a:lstStyle/>
          <a:p>
            <a:pPr indent="234950">
              <a:buFont typeface="Arial" pitchFamily="34" charset="0"/>
              <a:buChar char="•"/>
            </a:pPr>
            <a:r>
              <a:rPr lang="en-US" dirty="0" smtClean="0">
                <a:solidFill>
                  <a:schemeClr val="tx2"/>
                </a:solidFill>
                <a:cs typeface="Arial" pitchFamily="34" charset="0"/>
              </a:rPr>
              <a:t>KU Alzheimer’s Disease Center</a:t>
            </a:r>
          </a:p>
          <a:p>
            <a:r>
              <a:rPr lang="en-US" sz="1200" dirty="0" smtClean="0">
                <a:solidFill>
                  <a:srgbClr val="000000"/>
                </a:solidFill>
                <a:cs typeface="Arial" pitchFamily="34" charset="0"/>
              </a:rPr>
              <a:t>	</a:t>
            </a:r>
          </a:p>
          <a:p>
            <a:pPr marL="234950"/>
            <a:r>
              <a:rPr lang="en-US" sz="2000" dirty="0" smtClean="0">
                <a:solidFill>
                  <a:srgbClr val="000000"/>
                </a:solidFill>
                <a:cs typeface="Arial" pitchFamily="34" charset="0"/>
              </a:rPr>
              <a:t>   One of only 29 NIH-designated Alzheimer’s Disease Centers</a:t>
            </a:r>
          </a:p>
          <a:p>
            <a:endParaRPr lang="en-US" dirty="0" smtClean="0">
              <a:solidFill>
                <a:srgbClr val="000000"/>
              </a:solidFill>
              <a:cs typeface="Arial" pitchFamily="34" charset="0"/>
            </a:endParaRPr>
          </a:p>
          <a:p>
            <a:pPr indent="234950">
              <a:buFont typeface="Arial" pitchFamily="34" charset="0"/>
              <a:buChar char="•"/>
            </a:pPr>
            <a:r>
              <a:rPr lang="en-US" dirty="0" smtClean="0">
                <a:solidFill>
                  <a:schemeClr val="tx2"/>
                </a:solidFill>
                <a:cs typeface="Arial" pitchFamily="34" charset="0"/>
              </a:rPr>
              <a:t>Clinical and Translational Science Award (CTSA)</a:t>
            </a:r>
          </a:p>
          <a:p>
            <a:pPr marL="512763" indent="-512763"/>
            <a:r>
              <a:rPr lang="en-US" sz="1200" dirty="0" smtClean="0">
                <a:solidFill>
                  <a:srgbClr val="000000"/>
                </a:solidFill>
                <a:cs typeface="Arial" pitchFamily="34" charset="0"/>
              </a:rPr>
              <a:t>	</a:t>
            </a:r>
          </a:p>
          <a:p>
            <a:pPr marL="234950"/>
            <a:r>
              <a:rPr lang="en-US" sz="2000" dirty="0" smtClean="0">
                <a:solidFill>
                  <a:srgbClr val="000000"/>
                </a:solidFill>
                <a:cs typeface="Arial" pitchFamily="34" charset="0"/>
              </a:rPr>
              <a:t>    One of 62 </a:t>
            </a:r>
            <a:r>
              <a:rPr lang="en-US" sz="2000" dirty="0"/>
              <a:t>medical research </a:t>
            </a:r>
            <a:r>
              <a:rPr lang="en-US" sz="2000" dirty="0" smtClean="0">
                <a:solidFill>
                  <a:srgbClr val="000000"/>
                </a:solidFill>
                <a:cs typeface="Arial" pitchFamily="34" charset="0"/>
              </a:rPr>
              <a:t>institutions in the national CTSA consortium, where researchers are working to speed basic-science </a:t>
            </a:r>
            <a:r>
              <a:rPr lang="en-US" sz="2000" dirty="0">
                <a:solidFill>
                  <a:srgbClr val="000000"/>
                </a:solidFill>
                <a:cs typeface="Arial" pitchFamily="34" charset="0"/>
              </a:rPr>
              <a:t>discoveries </a:t>
            </a:r>
            <a:r>
              <a:rPr lang="en-US" sz="2000" dirty="0" smtClean="0">
                <a:solidFill>
                  <a:srgbClr val="000000"/>
                </a:solidFill>
                <a:cs typeface="Arial" pitchFamily="34" charset="0"/>
              </a:rPr>
              <a:t>into cures and treatments</a:t>
            </a:r>
          </a:p>
          <a:p>
            <a:pPr marL="512763" indent="-512763"/>
            <a:endParaRPr lang="en-US" dirty="0" smtClean="0">
              <a:solidFill>
                <a:srgbClr val="000000"/>
              </a:solidFill>
              <a:cs typeface="Arial" pitchFamily="34" charset="0"/>
            </a:endParaRPr>
          </a:p>
          <a:p>
            <a:pPr indent="234950">
              <a:buFont typeface="Arial" panose="020B0604020202020204" pitchFamily="34" charset="0"/>
              <a:buChar char="•"/>
            </a:pPr>
            <a:r>
              <a:rPr lang="en-US" dirty="0" smtClean="0">
                <a:solidFill>
                  <a:schemeClr val="tx2"/>
                </a:solidFill>
                <a:cs typeface="Arial" pitchFamily="34" charset="0"/>
              </a:rPr>
              <a:t>Patient-Centered Outcomes Research Inst. (PCORI)</a:t>
            </a:r>
            <a:endParaRPr lang="en-US" dirty="0">
              <a:solidFill>
                <a:schemeClr val="tx2"/>
              </a:solidFill>
              <a:cs typeface="Arial" pitchFamily="34" charset="0"/>
            </a:endParaRPr>
          </a:p>
          <a:p>
            <a:pPr eaLnBrk="1" hangingPunct="1"/>
            <a:endParaRPr lang="en-US" sz="1200" dirty="0" smtClean="0">
              <a:cs typeface="Arial" pitchFamily="34" charset="0"/>
            </a:endParaRPr>
          </a:p>
          <a:p>
            <a:pPr marL="234950" eaLnBrk="1" hangingPunct="1"/>
            <a:r>
              <a:rPr lang="en-US" sz="2000" smtClean="0">
                <a:cs typeface="Arial" pitchFamily="34" charset="0"/>
              </a:rPr>
              <a:t>    One </a:t>
            </a:r>
            <a:r>
              <a:rPr lang="en-US" sz="2000" dirty="0" smtClean="0">
                <a:cs typeface="Arial" pitchFamily="34" charset="0"/>
              </a:rPr>
              <a:t>of </a:t>
            </a:r>
            <a:r>
              <a:rPr lang="en-US" sz="2000" dirty="0">
                <a:cs typeface="Arial" pitchFamily="34" charset="0"/>
              </a:rPr>
              <a:t>11 Clinical Data Research </a:t>
            </a:r>
            <a:r>
              <a:rPr lang="en-US" sz="2000" dirty="0" smtClean="0">
                <a:cs typeface="Arial" pitchFamily="34" charset="0"/>
              </a:rPr>
              <a:t>Networks </a:t>
            </a:r>
            <a:r>
              <a:rPr lang="en-US" sz="2000" dirty="0">
                <a:cs typeface="Arial" pitchFamily="34" charset="0"/>
              </a:rPr>
              <a:t>that are part of </a:t>
            </a:r>
            <a:r>
              <a:rPr lang="en-US" sz="2000" dirty="0" err="1" smtClean="0">
                <a:cs typeface="Arial" pitchFamily="34" charset="0"/>
              </a:rPr>
              <a:t>PCORnet</a:t>
            </a:r>
            <a:r>
              <a:rPr lang="en-US" sz="2000" dirty="0" smtClean="0">
                <a:cs typeface="Arial" pitchFamily="34" charset="0"/>
              </a:rPr>
              <a:t>, </a:t>
            </a:r>
            <a:r>
              <a:rPr lang="en-US" sz="2000" dirty="0">
                <a:cs typeface="Arial" pitchFamily="34" charset="0"/>
              </a:rPr>
              <a:t>a large, highly representative, national network for conducting clinical outcomes </a:t>
            </a:r>
            <a:r>
              <a:rPr lang="en-US" sz="2000" dirty="0" smtClean="0">
                <a:cs typeface="Arial" pitchFamily="34" charset="0"/>
              </a:rPr>
              <a:t>research.</a:t>
            </a:r>
            <a:endParaRPr lang="en-US" sz="2000" dirty="0">
              <a:cs typeface="Arial" pitchFamily="34" charset="0"/>
            </a:endParaRPr>
          </a:p>
          <a:p>
            <a:pPr eaLnBrk="1" hangingPunct="1"/>
            <a:endParaRPr lang="en-US" dirty="0">
              <a:cs typeface="Arial" pitchFamily="34" charset="0"/>
            </a:endParaRPr>
          </a:p>
        </p:txBody>
      </p:sp>
    </p:spTree>
    <p:extLst>
      <p:ext uri="{BB962C8B-B14F-4D97-AF65-F5344CB8AC3E}">
        <p14:creationId xmlns:p14="http://schemas.microsoft.com/office/powerpoint/2010/main" val="2934291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PCORI Funding</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686800" cy="4525963"/>
          </a:xfrm>
        </p:spPr>
        <p:txBody>
          <a:bodyPr/>
          <a:lstStyle/>
          <a:p>
            <a:pPr algn="ctr"/>
            <a:r>
              <a:rPr lang="en-US" dirty="0" smtClean="0">
                <a:solidFill>
                  <a:schemeClr val="tx2"/>
                </a:solidFill>
              </a:rPr>
              <a:t>7 Awards for Regional Research Efforts</a:t>
            </a:r>
          </a:p>
          <a:p>
            <a:pPr algn="ctr"/>
            <a:endParaRPr lang="en-US" dirty="0">
              <a:solidFill>
                <a:schemeClr val="tx2"/>
              </a:solidFill>
            </a:endParaRPr>
          </a:p>
          <a:p>
            <a:pPr algn="ctr"/>
            <a:r>
              <a:rPr lang="en-US" dirty="0" smtClean="0">
                <a:solidFill>
                  <a:schemeClr val="tx2"/>
                </a:solidFill>
              </a:rPr>
              <a:t>$22 million worth of funding over 5 years</a:t>
            </a:r>
          </a:p>
          <a:p>
            <a:pPr algn="ctr"/>
            <a:endParaRPr lang="en-US" dirty="0">
              <a:solidFill>
                <a:schemeClr val="tx2"/>
              </a:solidFill>
            </a:endParaRPr>
          </a:p>
          <a:p>
            <a:pPr algn="ctr"/>
            <a:r>
              <a:rPr lang="en-US" b="1" dirty="0" smtClean="0">
                <a:solidFill>
                  <a:schemeClr val="tx2"/>
                </a:solidFill>
              </a:rPr>
              <a:t>More than ALL 6 Missouri institutions COMBINED</a:t>
            </a:r>
            <a:endParaRPr lang="en-US" b="1" dirty="0">
              <a:solidFill>
                <a:schemeClr val="tx2"/>
              </a:solidFill>
            </a:endParaRPr>
          </a:p>
        </p:txBody>
      </p:sp>
    </p:spTree>
    <p:extLst>
      <p:ext uri="{BB962C8B-B14F-4D97-AF65-F5344CB8AC3E}">
        <p14:creationId xmlns:p14="http://schemas.microsoft.com/office/powerpoint/2010/main" val="18277471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Only </a:t>
            </a:r>
            <a:r>
              <a:rPr lang="en-US" sz="3600" dirty="0">
                <a:latin typeface="Arial" panose="020B0604020202020204" pitchFamily="34" charset="0"/>
                <a:cs typeface="Arial" panose="020B0604020202020204" pitchFamily="34" charset="0"/>
              </a:rPr>
              <a:t>21 Institutions with all three:</a:t>
            </a:r>
          </a:p>
        </p:txBody>
      </p:sp>
      <p:sp>
        <p:nvSpPr>
          <p:cNvPr id="3" name="Content Placeholder 2"/>
          <p:cNvSpPr>
            <a:spLocks noGrp="1"/>
          </p:cNvSpPr>
          <p:nvPr>
            <p:ph idx="1"/>
          </p:nvPr>
        </p:nvSpPr>
        <p:spPr/>
        <p:txBody>
          <a:bodyPr/>
          <a:lstStyle/>
          <a:p>
            <a:r>
              <a:rPr lang="en-US" dirty="0" smtClean="0">
                <a:solidFill>
                  <a:schemeClr val="tx2"/>
                </a:solidFill>
              </a:rPr>
              <a:t>NCI Designated Cancer Center</a:t>
            </a:r>
          </a:p>
          <a:p>
            <a:endParaRPr lang="en-US" dirty="0">
              <a:solidFill>
                <a:schemeClr val="tx2"/>
              </a:solidFill>
            </a:endParaRPr>
          </a:p>
          <a:p>
            <a:r>
              <a:rPr lang="en-US" dirty="0" smtClean="0">
                <a:solidFill>
                  <a:schemeClr val="tx2"/>
                </a:solidFill>
              </a:rPr>
              <a:t>Clinical and Translational Science Center Award</a:t>
            </a:r>
          </a:p>
          <a:p>
            <a:endParaRPr lang="en-US" dirty="0">
              <a:solidFill>
                <a:schemeClr val="tx2"/>
              </a:solidFill>
            </a:endParaRPr>
          </a:p>
          <a:p>
            <a:r>
              <a:rPr lang="en-US" dirty="0" smtClean="0">
                <a:solidFill>
                  <a:schemeClr val="tx2"/>
                </a:solidFill>
              </a:rPr>
              <a:t>Alzheimer’s Disease Center Designation</a:t>
            </a:r>
            <a:endParaRPr lang="en-US" dirty="0">
              <a:solidFill>
                <a:schemeClr val="tx2"/>
              </a:solidFill>
            </a:endParaRPr>
          </a:p>
        </p:txBody>
      </p:sp>
    </p:spTree>
    <p:extLst>
      <p:ext uri="{BB962C8B-B14F-4D97-AF65-F5344CB8AC3E}">
        <p14:creationId xmlns:p14="http://schemas.microsoft.com/office/powerpoint/2010/main" val="240067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esley logo.png"/>
          <p:cNvPicPr>
            <a:picLocks noChangeAspect="1"/>
          </p:cNvPicPr>
          <p:nvPr/>
        </p:nvPicPr>
        <p:blipFill>
          <a:blip r:embed="rId2"/>
          <a:stretch>
            <a:fillRect/>
          </a:stretch>
        </p:blipFill>
        <p:spPr>
          <a:xfrm>
            <a:off x="3305478" y="4349197"/>
            <a:ext cx="2004234" cy="830652"/>
          </a:xfrm>
          <a:prstGeom prst="rect">
            <a:avLst/>
          </a:prstGeom>
        </p:spPr>
      </p:pic>
      <p:sp>
        <p:nvSpPr>
          <p:cNvPr id="9" name="TextBox 2"/>
          <p:cNvSpPr txBox="1">
            <a:spLocks noChangeArrowheads="1"/>
          </p:cNvSpPr>
          <p:nvPr/>
        </p:nvSpPr>
        <p:spPr bwMode="auto">
          <a:xfrm>
            <a:off x="1" y="-4960"/>
            <a:ext cx="9143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600" dirty="0" smtClean="0">
                <a:cs typeface="Arial" pitchFamily="34" charset="0"/>
              </a:rPr>
              <a:t>Clinical Care</a:t>
            </a:r>
            <a:endParaRPr lang="en-US" sz="3600" dirty="0">
              <a:cs typeface="Arial" pitchFamily="34" charset="0"/>
            </a:endParaRPr>
          </a:p>
        </p:txBody>
      </p:sp>
      <p:sp>
        <p:nvSpPr>
          <p:cNvPr id="10" name="Rectangle 3"/>
          <p:cNvSpPr>
            <a:spLocks noChangeArrowheads="1"/>
          </p:cNvSpPr>
          <p:nvPr/>
        </p:nvSpPr>
        <p:spPr bwMode="auto">
          <a:xfrm>
            <a:off x="498659" y="641371"/>
            <a:ext cx="8127548"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marR="0" lvl="0" indent="-514350" algn="l" defTabSz="914400" rtl="0" eaLnBrk="0" fontAlgn="base" latinLnBrk="0" hangingPunct="0">
              <a:lnSpc>
                <a:spcPct val="100000"/>
              </a:lnSpc>
              <a:spcBef>
                <a:spcPct val="0"/>
              </a:spcBef>
              <a:spcAft>
                <a:spcPct val="0"/>
              </a:spcAft>
              <a:buClrTx/>
              <a:buSzTx/>
              <a:tabLst>
                <a:tab pos="457200" algn="l"/>
              </a:tabLst>
            </a:pPr>
            <a:r>
              <a:rPr kumimoji="0" lang="en-US" b="1" i="0" u="none" strike="noStrike" cap="none" normalizeH="0" baseline="0" dirty="0" smtClean="0">
                <a:ln>
                  <a:noFill/>
                </a:ln>
                <a:solidFill>
                  <a:schemeClr val="tx1"/>
                </a:solidFill>
                <a:effectLst/>
                <a:latin typeface="+mn-lt"/>
                <a:ea typeface="Times New Roman" pitchFamily="18" charset="0"/>
                <a:cs typeface="Arial" pitchFamily="34" charset="0"/>
              </a:rPr>
              <a:t>School of Medicine-KC:</a:t>
            </a:r>
          </a:p>
          <a:p>
            <a:pPr marL="182880" marR="0" lvl="0" indent="-182880" algn="l" defTabSz="914400" rtl="0" eaLnBrk="0" fontAlgn="base" latinLnBrk="0" hangingPunct="0">
              <a:lnSpc>
                <a:spcPct val="100000"/>
              </a:lnSpc>
              <a:spcBef>
                <a:spcPct val="0"/>
              </a:spcBef>
              <a:spcAft>
                <a:spcPct val="0"/>
              </a:spcAft>
              <a:buClrTx/>
              <a:buSzTx/>
              <a:buFont typeface="Arial" pitchFamily="34" charset="0"/>
              <a:buChar char="•"/>
              <a:tabLst>
                <a:tab pos="457200" algn="l"/>
              </a:tabLst>
            </a:pPr>
            <a:r>
              <a:rPr lang="en-US" dirty="0" smtClean="0">
                <a:latin typeface="+mn-lt"/>
                <a:cs typeface="Arial" pitchFamily="34" charset="0"/>
              </a:rPr>
              <a:t>Faculty physicians, residents and students provide inpatient care at The University of Kansas Hospital </a:t>
            </a:r>
          </a:p>
          <a:p>
            <a:pPr marL="182880" marR="0" lvl="0" indent="-182880" algn="l" defTabSz="914400" rtl="0" eaLnBrk="0" fontAlgn="base" latinLnBrk="0" hangingPunct="0">
              <a:lnSpc>
                <a:spcPct val="100000"/>
              </a:lnSpc>
              <a:spcBef>
                <a:spcPct val="0"/>
              </a:spcBef>
              <a:spcAft>
                <a:spcPct val="0"/>
              </a:spcAft>
              <a:buClrTx/>
              <a:buSzTx/>
              <a:buFont typeface="Arial" pitchFamily="34" charset="0"/>
              <a:buChar char="•"/>
              <a:tabLst>
                <a:tab pos="457200" algn="l"/>
              </a:tabLst>
            </a:pPr>
            <a:r>
              <a:rPr kumimoji="0" lang="en-US" i="0" u="none" strike="noStrike" cap="none" normalizeH="0" baseline="0" dirty="0" smtClean="0">
                <a:ln>
                  <a:noFill/>
                </a:ln>
                <a:solidFill>
                  <a:schemeClr val="tx1"/>
                </a:solidFill>
                <a:effectLst/>
                <a:latin typeface="+mn-lt"/>
                <a:cs typeface="Arial" pitchFamily="34" charset="0"/>
              </a:rPr>
              <a:t>Ambulatory</a:t>
            </a:r>
            <a:r>
              <a:rPr kumimoji="0" lang="en-US" i="0" u="none" strike="noStrike" cap="none" normalizeH="0" dirty="0" smtClean="0">
                <a:ln>
                  <a:noFill/>
                </a:ln>
                <a:solidFill>
                  <a:schemeClr val="tx1"/>
                </a:solidFill>
                <a:effectLst/>
                <a:latin typeface="+mn-lt"/>
                <a:cs typeface="Arial" pitchFamily="34" charset="0"/>
              </a:rPr>
              <a:t> care through The University of Kansas Physicians</a:t>
            </a:r>
          </a:p>
          <a:p>
            <a:pPr marL="514350" marR="0" lvl="0" indent="-514350" algn="l" defTabSz="914400" rtl="0" eaLnBrk="0" fontAlgn="base" latinLnBrk="0" hangingPunct="0">
              <a:lnSpc>
                <a:spcPct val="100000"/>
              </a:lnSpc>
              <a:spcBef>
                <a:spcPct val="0"/>
              </a:spcBef>
              <a:spcAft>
                <a:spcPct val="0"/>
              </a:spcAft>
              <a:buClrTx/>
              <a:buSzTx/>
              <a:tabLst>
                <a:tab pos="457200" algn="l"/>
              </a:tabLst>
            </a:pPr>
            <a:endParaRPr lang="en-US" sz="1200" b="1" dirty="0" smtClean="0">
              <a:latin typeface="+mn-lt"/>
              <a:cs typeface="Arial" pitchFamily="34" charset="0"/>
            </a:endParaRPr>
          </a:p>
          <a:p>
            <a:pPr marL="514350" marR="0" lvl="0" indent="-514350" algn="l" defTabSz="914400" rtl="0" eaLnBrk="0" fontAlgn="base" latinLnBrk="0" hangingPunct="0">
              <a:lnSpc>
                <a:spcPct val="100000"/>
              </a:lnSpc>
              <a:spcBef>
                <a:spcPct val="0"/>
              </a:spcBef>
              <a:spcAft>
                <a:spcPct val="0"/>
              </a:spcAft>
              <a:buClrTx/>
              <a:buSzTx/>
              <a:tabLst>
                <a:tab pos="457200" algn="l"/>
              </a:tabLst>
            </a:pPr>
            <a:r>
              <a:rPr lang="en-US" b="1" dirty="0" smtClean="0">
                <a:latin typeface="+mn-lt"/>
                <a:cs typeface="Arial" pitchFamily="34" charset="0"/>
              </a:rPr>
              <a:t>School of Medicine-Wichita and School of Medicine-Salina: </a:t>
            </a:r>
          </a:p>
          <a:p>
            <a:pPr marL="182880" marR="0" lvl="0" indent="-182880" algn="l" defTabSz="914400" rtl="0" eaLnBrk="0" fontAlgn="base" latinLnBrk="0" hangingPunct="0">
              <a:lnSpc>
                <a:spcPct val="100000"/>
              </a:lnSpc>
              <a:spcBef>
                <a:spcPct val="0"/>
              </a:spcBef>
              <a:spcAft>
                <a:spcPct val="0"/>
              </a:spcAft>
              <a:buClrTx/>
              <a:buSzTx/>
              <a:buFont typeface="Arial" pitchFamily="34" charset="0"/>
              <a:buChar char="•"/>
              <a:tabLst>
                <a:tab pos="457200" algn="l"/>
              </a:tabLst>
            </a:pPr>
            <a:r>
              <a:rPr kumimoji="0" lang="en-US" i="0" u="none" strike="noStrike" cap="none" normalizeH="0" baseline="0" dirty="0" smtClean="0">
                <a:ln>
                  <a:noFill/>
                </a:ln>
                <a:solidFill>
                  <a:schemeClr val="tx1"/>
                </a:solidFill>
                <a:effectLst/>
                <a:latin typeface="+mn-lt"/>
                <a:cs typeface="Arial" pitchFamily="34" charset="0"/>
              </a:rPr>
              <a:t>Paid faculty</a:t>
            </a:r>
          </a:p>
          <a:p>
            <a:pPr marL="182880" marR="0" lvl="0" indent="-182880" algn="l" defTabSz="914400" rtl="0" eaLnBrk="0" fontAlgn="base" latinLnBrk="0" hangingPunct="0">
              <a:lnSpc>
                <a:spcPct val="100000"/>
              </a:lnSpc>
              <a:spcBef>
                <a:spcPct val="0"/>
              </a:spcBef>
              <a:spcAft>
                <a:spcPct val="0"/>
              </a:spcAft>
              <a:buClrTx/>
              <a:buSzTx/>
              <a:buFont typeface="Arial" pitchFamily="34" charset="0"/>
              <a:buChar char="•"/>
              <a:tabLst>
                <a:tab pos="457200" algn="l"/>
              </a:tabLst>
            </a:pPr>
            <a:r>
              <a:rPr lang="en-US" dirty="0" smtClean="0">
                <a:latin typeface="+mn-lt"/>
                <a:cs typeface="Arial" pitchFamily="34" charset="0"/>
              </a:rPr>
              <a:t>Volunteer faculty</a:t>
            </a:r>
          </a:p>
          <a:p>
            <a:pPr marL="182880" marR="0" lvl="0" indent="-182880" algn="l" defTabSz="914400" rtl="0" eaLnBrk="0" fontAlgn="base" latinLnBrk="0" hangingPunct="0">
              <a:lnSpc>
                <a:spcPct val="100000"/>
              </a:lnSpc>
              <a:spcBef>
                <a:spcPct val="0"/>
              </a:spcBef>
              <a:spcAft>
                <a:spcPct val="0"/>
              </a:spcAft>
              <a:buClrTx/>
              <a:buSzTx/>
              <a:buFont typeface="Arial" pitchFamily="34" charset="0"/>
              <a:buChar char="•"/>
              <a:tabLst>
                <a:tab pos="457200" algn="l"/>
              </a:tabLst>
            </a:pPr>
            <a:r>
              <a:rPr kumimoji="0" lang="en-US" i="0" u="none" strike="noStrike" cap="none" normalizeH="0" baseline="0" dirty="0" smtClean="0">
                <a:ln>
                  <a:noFill/>
                </a:ln>
                <a:solidFill>
                  <a:schemeClr val="tx1"/>
                </a:solidFill>
                <a:effectLst/>
                <a:latin typeface="+mn-lt"/>
                <a:cs typeface="Arial" pitchFamily="34" charset="0"/>
              </a:rPr>
              <a:t>Students and residents</a:t>
            </a:r>
          </a:p>
          <a:p>
            <a:pPr marL="514350" marR="0" lvl="0" indent="-514350" algn="l" defTabSz="914400" rtl="0" eaLnBrk="0" fontAlgn="base" latinLnBrk="0" hangingPunct="0">
              <a:lnSpc>
                <a:spcPct val="100000"/>
              </a:lnSpc>
              <a:spcBef>
                <a:spcPct val="0"/>
              </a:spcBef>
              <a:spcAft>
                <a:spcPct val="0"/>
              </a:spcAft>
              <a:buClrTx/>
              <a:buSzTx/>
              <a:tabLst>
                <a:tab pos="457200" algn="l"/>
              </a:tabLst>
            </a:pPr>
            <a:endParaRPr kumimoji="0" lang="en-US" sz="1200" i="0" u="none" strike="noStrike" cap="none" normalizeH="0" baseline="0" dirty="0" smtClean="0">
              <a:ln>
                <a:noFill/>
              </a:ln>
              <a:solidFill>
                <a:schemeClr val="tx1"/>
              </a:solidFill>
              <a:effectLst/>
              <a:latin typeface="+mn-lt"/>
              <a:cs typeface="Arial" pitchFamily="34" charset="0"/>
            </a:endParaRPr>
          </a:p>
          <a:p>
            <a:pPr marL="514350" marR="0" lvl="0" indent="-514350" algn="l" defTabSz="914400" rtl="0" eaLnBrk="0" fontAlgn="base" latinLnBrk="0" hangingPunct="0">
              <a:lnSpc>
                <a:spcPct val="100000"/>
              </a:lnSpc>
              <a:spcBef>
                <a:spcPct val="0"/>
              </a:spcBef>
              <a:spcAft>
                <a:spcPct val="0"/>
              </a:spcAft>
              <a:buClrTx/>
              <a:buSzTx/>
              <a:tabLst>
                <a:tab pos="457200" algn="l"/>
              </a:tabLst>
            </a:pPr>
            <a:r>
              <a:rPr lang="en-US" b="1" dirty="0" smtClean="0">
                <a:latin typeface="+mn-lt"/>
                <a:cs typeface="Arial" pitchFamily="34" charset="0"/>
              </a:rPr>
              <a:t>Clinical partners:</a:t>
            </a:r>
            <a:endParaRPr kumimoji="0" lang="en-US" b="1" i="0" u="none" strike="noStrike" cap="none" normalizeH="0" baseline="0" dirty="0" smtClean="0">
              <a:ln>
                <a:noFill/>
              </a:ln>
              <a:solidFill>
                <a:schemeClr val="tx1"/>
              </a:solidFill>
              <a:effectLst/>
              <a:latin typeface="+mn-lt"/>
              <a:cs typeface="Arial" pitchFamily="34" charset="0"/>
            </a:endParaRPr>
          </a:p>
        </p:txBody>
      </p:sp>
      <p:pic>
        <p:nvPicPr>
          <p:cNvPr id="12" name="Picture 11" descr="TUKH-logo-PMS-2766-stacked.jpg"/>
          <p:cNvPicPr>
            <a:picLocks noChangeAspect="1"/>
          </p:cNvPicPr>
          <p:nvPr/>
        </p:nvPicPr>
        <p:blipFill>
          <a:blip r:embed="rId3"/>
          <a:stretch>
            <a:fillRect/>
          </a:stretch>
        </p:blipFill>
        <p:spPr>
          <a:xfrm>
            <a:off x="269875" y="4601694"/>
            <a:ext cx="2779340" cy="588566"/>
          </a:xfrm>
          <a:prstGeom prst="rect">
            <a:avLst/>
          </a:prstGeom>
        </p:spPr>
      </p:pic>
      <p:pic>
        <p:nvPicPr>
          <p:cNvPr id="14" name="Picture 13" descr="SRHC horizontal.good.life.jpg"/>
          <p:cNvPicPr>
            <a:picLocks noChangeAspect="1"/>
          </p:cNvPicPr>
          <p:nvPr/>
        </p:nvPicPr>
        <p:blipFill>
          <a:blip r:embed="rId4"/>
          <a:stretch>
            <a:fillRect/>
          </a:stretch>
        </p:blipFill>
        <p:spPr>
          <a:xfrm>
            <a:off x="5468114" y="4680123"/>
            <a:ext cx="2115239" cy="999451"/>
          </a:xfrm>
          <a:prstGeom prst="rect">
            <a:avLst/>
          </a:prstGeom>
        </p:spPr>
      </p:pic>
      <p:pic>
        <p:nvPicPr>
          <p:cNvPr id="15" name="Picture 14" descr="Via Christi logo.png"/>
          <p:cNvPicPr>
            <a:picLocks noChangeAspect="1"/>
          </p:cNvPicPr>
          <p:nvPr/>
        </p:nvPicPr>
        <p:blipFill>
          <a:blip r:embed="rId5"/>
          <a:stretch>
            <a:fillRect/>
          </a:stretch>
        </p:blipFill>
        <p:spPr>
          <a:xfrm>
            <a:off x="3098088" y="5179849"/>
            <a:ext cx="2370026" cy="891617"/>
          </a:xfrm>
          <a:prstGeom prst="rect">
            <a:avLst/>
          </a:prstGeom>
        </p:spPr>
      </p:pic>
      <p:pic>
        <p:nvPicPr>
          <p:cNvPr id="15364" name="Picture 4" descr="Kansas City VA Medical Center"/>
          <p:cNvPicPr>
            <a:picLocks noChangeAspect="1" noChangeArrowheads="1"/>
          </p:cNvPicPr>
          <p:nvPr/>
        </p:nvPicPr>
        <p:blipFill>
          <a:blip r:embed="rId6"/>
          <a:srcRect/>
          <a:stretch>
            <a:fillRect/>
          </a:stretch>
        </p:blipFill>
        <p:spPr bwMode="auto">
          <a:xfrm>
            <a:off x="7698974" y="4680123"/>
            <a:ext cx="927233" cy="927233"/>
          </a:xfrm>
          <a:prstGeom prst="rect">
            <a:avLst/>
          </a:prstGeom>
          <a:noFill/>
        </p:spPr>
      </p:pic>
    </p:spTree>
    <p:extLst>
      <p:ext uri="{BB962C8B-B14F-4D97-AF65-F5344CB8AC3E}">
        <p14:creationId xmlns:p14="http://schemas.microsoft.com/office/powerpoint/2010/main" val="3561701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Care  (Kansas City)</a:t>
            </a:r>
            <a:endParaRPr lang="en-US" dirty="0"/>
          </a:p>
        </p:txBody>
      </p:sp>
      <p:sp>
        <p:nvSpPr>
          <p:cNvPr id="3" name="Content Placeholder 2"/>
          <p:cNvSpPr>
            <a:spLocks noGrp="1"/>
          </p:cNvSpPr>
          <p:nvPr>
            <p:ph idx="1"/>
          </p:nvPr>
        </p:nvSpPr>
        <p:spPr/>
        <p:txBody>
          <a:bodyPr/>
          <a:lstStyle/>
          <a:p>
            <a:r>
              <a:rPr lang="en-US" dirty="0" smtClean="0">
                <a:solidFill>
                  <a:schemeClr val="tx2"/>
                </a:solidFill>
              </a:rPr>
              <a:t>Clinical Foundations (18)</a:t>
            </a:r>
          </a:p>
          <a:p>
            <a:endParaRPr lang="en-US" dirty="0">
              <a:solidFill>
                <a:schemeClr val="tx2"/>
              </a:solidFill>
            </a:endParaRPr>
          </a:p>
          <a:p>
            <a:r>
              <a:rPr lang="en-US" dirty="0" smtClean="0">
                <a:solidFill>
                  <a:schemeClr val="tx2"/>
                </a:solidFill>
              </a:rPr>
              <a:t>University of Kansas Physicians</a:t>
            </a:r>
          </a:p>
          <a:p>
            <a:endParaRPr lang="en-US" dirty="0" smtClean="0">
              <a:solidFill>
                <a:schemeClr val="tx2"/>
              </a:solidFill>
            </a:endParaRPr>
          </a:p>
          <a:p>
            <a:r>
              <a:rPr lang="en-US" dirty="0" smtClean="0">
                <a:solidFill>
                  <a:schemeClr val="tx2"/>
                </a:solidFill>
              </a:rPr>
              <a:t>University of Kansas Hospital</a:t>
            </a:r>
            <a:endParaRPr lang="en-US" dirty="0">
              <a:solidFill>
                <a:schemeClr val="tx2"/>
              </a:solidFill>
            </a:endParaRPr>
          </a:p>
        </p:txBody>
      </p:sp>
      <p:sp>
        <p:nvSpPr>
          <p:cNvPr id="4" name="TextBox 3"/>
          <p:cNvSpPr txBox="1"/>
          <p:nvPr/>
        </p:nvSpPr>
        <p:spPr>
          <a:xfrm>
            <a:off x="849096" y="4882243"/>
            <a:ext cx="8033657" cy="461665"/>
          </a:xfrm>
          <a:prstGeom prst="rect">
            <a:avLst/>
          </a:prstGeom>
          <a:noFill/>
        </p:spPr>
        <p:txBody>
          <a:bodyPr wrap="square" rtlCol="0">
            <a:spAutoFit/>
          </a:bodyPr>
          <a:lstStyle/>
          <a:p>
            <a:r>
              <a:rPr lang="en-US" b="1" dirty="0" smtClean="0">
                <a:solidFill>
                  <a:srgbClr val="FF0000"/>
                </a:solidFill>
              </a:rPr>
              <a:t>NO STATE FUNDING FOR THE CLINICAL OPERATION</a:t>
            </a:r>
            <a:endParaRPr lang="en-US" b="1" dirty="0">
              <a:solidFill>
                <a:srgbClr val="FF0000"/>
              </a:solidFill>
            </a:endParaRPr>
          </a:p>
        </p:txBody>
      </p:sp>
      <p:sp>
        <p:nvSpPr>
          <p:cNvPr id="5" name="5-Point Star 4"/>
          <p:cNvSpPr/>
          <p:nvPr/>
        </p:nvSpPr>
        <p:spPr>
          <a:xfrm>
            <a:off x="326571" y="4882243"/>
            <a:ext cx="522525" cy="4616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5-Point Star 5"/>
          <p:cNvSpPr/>
          <p:nvPr/>
        </p:nvSpPr>
        <p:spPr>
          <a:xfrm>
            <a:off x="7483928" y="274638"/>
            <a:ext cx="522525" cy="4616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52404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Foundations</a:t>
            </a:r>
            <a:endParaRPr lang="en-US" dirty="0"/>
          </a:p>
        </p:txBody>
      </p:sp>
      <p:sp>
        <p:nvSpPr>
          <p:cNvPr id="3" name="Content Placeholder 2"/>
          <p:cNvSpPr>
            <a:spLocks noGrp="1"/>
          </p:cNvSpPr>
          <p:nvPr>
            <p:ph idx="1"/>
          </p:nvPr>
        </p:nvSpPr>
        <p:spPr>
          <a:xfrm>
            <a:off x="457200" y="1420581"/>
            <a:ext cx="8229600" cy="4525963"/>
          </a:xfrm>
        </p:spPr>
        <p:txBody>
          <a:bodyPr/>
          <a:lstStyle/>
          <a:p>
            <a:r>
              <a:rPr lang="en-US" dirty="0">
                <a:solidFill>
                  <a:schemeClr val="tx2"/>
                </a:solidFill>
              </a:rPr>
              <a:t>Each </a:t>
            </a:r>
            <a:r>
              <a:rPr lang="en-US" b="1" dirty="0" smtClean="0">
                <a:solidFill>
                  <a:schemeClr val="tx2"/>
                </a:solidFill>
              </a:rPr>
              <a:t>Academic Department </a:t>
            </a:r>
            <a:r>
              <a:rPr lang="en-US" dirty="0">
                <a:solidFill>
                  <a:schemeClr val="tx2"/>
                </a:solidFill>
              </a:rPr>
              <a:t>has own </a:t>
            </a:r>
            <a:r>
              <a:rPr lang="en-US" dirty="0" smtClean="0">
                <a:solidFill>
                  <a:schemeClr val="tx2"/>
                </a:solidFill>
              </a:rPr>
              <a:t>Foundation 501(c3)</a:t>
            </a:r>
          </a:p>
          <a:p>
            <a:r>
              <a:rPr lang="en-US" dirty="0" smtClean="0">
                <a:solidFill>
                  <a:schemeClr val="tx2"/>
                </a:solidFill>
              </a:rPr>
              <a:t>Physician employment for clinical care</a:t>
            </a:r>
          </a:p>
          <a:p>
            <a:r>
              <a:rPr lang="en-US" dirty="0" smtClean="0">
                <a:solidFill>
                  <a:schemeClr val="tx2"/>
                </a:solidFill>
              </a:rPr>
              <a:t>Salary, retirement, benefits</a:t>
            </a:r>
          </a:p>
          <a:p>
            <a:r>
              <a:rPr lang="en-US" dirty="0" smtClean="0">
                <a:solidFill>
                  <a:schemeClr val="tx2"/>
                </a:solidFill>
              </a:rPr>
              <a:t>Each has governance structure, officers, BODs</a:t>
            </a:r>
          </a:p>
          <a:p>
            <a:r>
              <a:rPr lang="en-US" dirty="0" smtClean="0">
                <a:solidFill>
                  <a:schemeClr val="tx2"/>
                </a:solidFill>
              </a:rPr>
              <a:t>Separate financials and audits</a:t>
            </a:r>
          </a:p>
          <a:p>
            <a:r>
              <a:rPr lang="en-US" dirty="0" smtClean="0">
                <a:solidFill>
                  <a:schemeClr val="tx2"/>
                </a:solidFill>
              </a:rPr>
              <a:t>Affiliated with UKP for practice management</a:t>
            </a:r>
          </a:p>
        </p:txBody>
      </p:sp>
      <p:sp>
        <p:nvSpPr>
          <p:cNvPr id="6" name="TextBox 5"/>
          <p:cNvSpPr txBox="1"/>
          <p:nvPr/>
        </p:nvSpPr>
        <p:spPr>
          <a:xfrm>
            <a:off x="849096" y="5486416"/>
            <a:ext cx="8033657" cy="461665"/>
          </a:xfrm>
          <a:prstGeom prst="rect">
            <a:avLst/>
          </a:prstGeom>
          <a:noFill/>
        </p:spPr>
        <p:txBody>
          <a:bodyPr wrap="square" rtlCol="0">
            <a:spAutoFit/>
          </a:bodyPr>
          <a:lstStyle/>
          <a:p>
            <a:r>
              <a:rPr lang="en-US" b="1" dirty="0" smtClean="0">
                <a:solidFill>
                  <a:srgbClr val="FF0000"/>
                </a:solidFill>
              </a:rPr>
              <a:t>NO STATE FUNDING</a:t>
            </a:r>
            <a:endParaRPr lang="en-US" b="1" dirty="0">
              <a:solidFill>
                <a:srgbClr val="FF0000"/>
              </a:solidFill>
            </a:endParaRPr>
          </a:p>
        </p:txBody>
      </p:sp>
      <p:sp>
        <p:nvSpPr>
          <p:cNvPr id="7" name="5-Point Star 6"/>
          <p:cNvSpPr/>
          <p:nvPr/>
        </p:nvSpPr>
        <p:spPr>
          <a:xfrm>
            <a:off x="326571" y="5486416"/>
            <a:ext cx="522525" cy="4616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907529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Kansas Physicians</a:t>
            </a:r>
            <a:endParaRPr lang="en-US" dirty="0"/>
          </a:p>
        </p:txBody>
      </p:sp>
      <p:sp>
        <p:nvSpPr>
          <p:cNvPr id="3" name="Content Placeholder 2"/>
          <p:cNvSpPr>
            <a:spLocks noGrp="1"/>
          </p:cNvSpPr>
          <p:nvPr>
            <p:ph idx="1"/>
          </p:nvPr>
        </p:nvSpPr>
        <p:spPr>
          <a:xfrm>
            <a:off x="457200" y="1142988"/>
            <a:ext cx="8229600" cy="4525963"/>
          </a:xfrm>
          <a:ln>
            <a:solidFill>
              <a:schemeClr val="bg1"/>
            </a:solidFill>
          </a:ln>
        </p:spPr>
        <p:txBody>
          <a:bodyPr>
            <a:normAutofit fontScale="92500"/>
          </a:bodyPr>
          <a:lstStyle/>
          <a:p>
            <a:r>
              <a:rPr lang="en-US" dirty="0" smtClean="0">
                <a:solidFill>
                  <a:schemeClr val="tx2"/>
                </a:solidFill>
              </a:rPr>
              <a:t>Clinical Practice of the KUMC faculty</a:t>
            </a:r>
          </a:p>
          <a:p>
            <a:r>
              <a:rPr lang="en-US" dirty="0" smtClean="0">
                <a:solidFill>
                  <a:schemeClr val="tx2"/>
                </a:solidFill>
              </a:rPr>
              <a:t>501(c3) Corporation – created in the mid 1990s</a:t>
            </a:r>
          </a:p>
          <a:p>
            <a:pPr lvl="1"/>
            <a:r>
              <a:rPr lang="en-US" dirty="0" smtClean="0"/>
              <a:t>Federation of 18 Clinical Foundations (501c3)</a:t>
            </a:r>
          </a:p>
          <a:p>
            <a:pPr lvl="1"/>
            <a:r>
              <a:rPr lang="en-US" dirty="0" smtClean="0"/>
              <a:t>BOD : Dean, CEO, 3 Chairs, 6 physicians</a:t>
            </a:r>
          </a:p>
          <a:p>
            <a:pPr lvl="1"/>
            <a:r>
              <a:rPr lang="en-US" dirty="0"/>
              <a:t>&gt;750 </a:t>
            </a:r>
            <a:r>
              <a:rPr lang="en-US" dirty="0" smtClean="0"/>
              <a:t>physicians, </a:t>
            </a:r>
            <a:r>
              <a:rPr lang="en-US" dirty="0"/>
              <a:t>900 </a:t>
            </a:r>
            <a:r>
              <a:rPr lang="en-US" dirty="0" smtClean="0"/>
              <a:t>employees</a:t>
            </a:r>
          </a:p>
          <a:p>
            <a:pPr lvl="1"/>
            <a:r>
              <a:rPr lang="en-US" dirty="0" smtClean="0"/>
              <a:t>Oversight of ambulatory practices</a:t>
            </a:r>
          </a:p>
          <a:p>
            <a:pPr lvl="1"/>
            <a:r>
              <a:rPr lang="en-US" dirty="0" smtClean="0"/>
              <a:t>Centralized functions: HR, benefits, contracting, AR management, compliance, etc.</a:t>
            </a:r>
          </a:p>
          <a:p>
            <a:pPr lvl="1"/>
            <a:r>
              <a:rPr lang="en-US" dirty="0" smtClean="0"/>
              <a:t>&gt;465,000 patient visits/year</a:t>
            </a:r>
          </a:p>
          <a:p>
            <a:endParaRPr lang="en-US" dirty="0"/>
          </a:p>
        </p:txBody>
      </p:sp>
      <p:sp>
        <p:nvSpPr>
          <p:cNvPr id="4" name="TextBox 3"/>
          <p:cNvSpPr txBox="1"/>
          <p:nvPr/>
        </p:nvSpPr>
        <p:spPr>
          <a:xfrm>
            <a:off x="849096" y="5568061"/>
            <a:ext cx="8033657" cy="461665"/>
          </a:xfrm>
          <a:prstGeom prst="rect">
            <a:avLst/>
          </a:prstGeom>
          <a:noFill/>
        </p:spPr>
        <p:txBody>
          <a:bodyPr wrap="square" rtlCol="0">
            <a:spAutoFit/>
          </a:bodyPr>
          <a:lstStyle/>
          <a:p>
            <a:r>
              <a:rPr lang="en-US" b="1" dirty="0" smtClean="0">
                <a:solidFill>
                  <a:srgbClr val="FF0000"/>
                </a:solidFill>
              </a:rPr>
              <a:t>NO STATE FUNDING</a:t>
            </a:r>
            <a:endParaRPr lang="en-US" b="1" dirty="0">
              <a:solidFill>
                <a:srgbClr val="FF0000"/>
              </a:solidFill>
            </a:endParaRPr>
          </a:p>
        </p:txBody>
      </p:sp>
      <p:sp>
        <p:nvSpPr>
          <p:cNvPr id="5" name="5-Point Star 4"/>
          <p:cNvSpPr/>
          <p:nvPr/>
        </p:nvSpPr>
        <p:spPr>
          <a:xfrm>
            <a:off x="326571" y="5568061"/>
            <a:ext cx="522525" cy="4616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58764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lstStyle/>
          <a:p>
            <a:r>
              <a:rPr lang="en-US" dirty="0" smtClean="0"/>
              <a:t>What is the Medical Center?</a:t>
            </a:r>
          </a:p>
          <a:p>
            <a:r>
              <a:rPr lang="en-US" dirty="0" smtClean="0"/>
              <a:t>Missions</a:t>
            </a:r>
          </a:p>
          <a:p>
            <a:r>
              <a:rPr lang="en-US" dirty="0" smtClean="0"/>
              <a:t>Challenges</a:t>
            </a:r>
          </a:p>
          <a:p>
            <a:r>
              <a:rPr lang="en-US" dirty="0" smtClean="0"/>
              <a:t>Current state</a:t>
            </a:r>
          </a:p>
          <a:p>
            <a:r>
              <a:rPr lang="en-US" dirty="0" smtClean="0"/>
              <a:t>Future state (Clinical Integration)</a:t>
            </a:r>
          </a:p>
          <a:p>
            <a:endParaRPr lang="en-US" dirty="0"/>
          </a:p>
        </p:txBody>
      </p:sp>
    </p:spTree>
    <p:extLst>
      <p:ext uri="{BB962C8B-B14F-4D97-AF65-F5344CB8AC3E}">
        <p14:creationId xmlns:p14="http://schemas.microsoft.com/office/powerpoint/2010/main" val="2283292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Kansas Hospital</a:t>
            </a:r>
            <a:endParaRPr lang="en-US" dirty="0"/>
          </a:p>
        </p:txBody>
      </p:sp>
      <p:sp>
        <p:nvSpPr>
          <p:cNvPr id="4" name="Content Placeholder 3"/>
          <p:cNvSpPr>
            <a:spLocks noGrp="1"/>
          </p:cNvSpPr>
          <p:nvPr>
            <p:ph idx="1"/>
          </p:nvPr>
        </p:nvSpPr>
        <p:spPr/>
        <p:txBody>
          <a:bodyPr/>
          <a:lstStyle/>
          <a:p>
            <a:r>
              <a:rPr lang="en-US" dirty="0" smtClean="0">
                <a:solidFill>
                  <a:schemeClr val="tx2"/>
                </a:solidFill>
              </a:rPr>
              <a:t>Pre 1998 – University/State operated</a:t>
            </a:r>
          </a:p>
          <a:p>
            <a:r>
              <a:rPr lang="en-US" dirty="0" smtClean="0">
                <a:solidFill>
                  <a:schemeClr val="tx2"/>
                </a:solidFill>
              </a:rPr>
              <a:t>University of Kansas Hospital Authority</a:t>
            </a:r>
          </a:p>
          <a:p>
            <a:pPr lvl="1"/>
            <a:r>
              <a:rPr lang="en-US" dirty="0" smtClean="0"/>
              <a:t>Public Authority</a:t>
            </a:r>
          </a:p>
          <a:p>
            <a:pPr lvl="1"/>
            <a:r>
              <a:rPr lang="en-US" dirty="0" smtClean="0"/>
              <a:t>BOD – part ex officio, part Governor appointed</a:t>
            </a:r>
          </a:p>
          <a:p>
            <a:pPr lvl="1"/>
            <a:r>
              <a:rPr lang="en-US" dirty="0" smtClean="0"/>
              <a:t>Functions as a private not for profit</a:t>
            </a:r>
          </a:p>
          <a:p>
            <a:pPr lvl="1"/>
            <a:r>
              <a:rPr lang="en-US" dirty="0" smtClean="0"/>
              <a:t>Self-sufficient</a:t>
            </a:r>
          </a:p>
          <a:p>
            <a:pPr lvl="1"/>
            <a:r>
              <a:rPr lang="en-US" dirty="0" smtClean="0"/>
              <a:t>Able to issue debt</a:t>
            </a:r>
          </a:p>
          <a:p>
            <a:pPr lvl="1"/>
            <a:r>
              <a:rPr lang="en-US" b="1" dirty="0" smtClean="0">
                <a:solidFill>
                  <a:srgbClr val="FF0000"/>
                </a:solidFill>
              </a:rPr>
              <a:t>NO STATE FUNDING</a:t>
            </a:r>
          </a:p>
          <a:p>
            <a:endParaRPr lang="en-US" dirty="0"/>
          </a:p>
        </p:txBody>
      </p:sp>
    </p:spTree>
    <p:extLst>
      <p:ext uri="{BB962C8B-B14F-4D97-AF65-F5344CB8AC3E}">
        <p14:creationId xmlns:p14="http://schemas.microsoft.com/office/powerpoint/2010/main" val="3565374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9100" y="200302"/>
            <a:ext cx="8229600" cy="1143000"/>
          </a:xfrm>
        </p:spPr>
        <p:txBody>
          <a:bodyPr/>
          <a:lstStyle/>
          <a:p>
            <a:r>
              <a:rPr lang="en-US" dirty="0" smtClean="0"/>
              <a:t>KU Current State</a:t>
            </a:r>
            <a:endParaRPr lang="en-US" dirty="0"/>
          </a:p>
        </p:txBody>
      </p:sp>
      <p:grpSp>
        <p:nvGrpSpPr>
          <p:cNvPr id="13" name="Group 12"/>
          <p:cNvGrpSpPr/>
          <p:nvPr/>
        </p:nvGrpSpPr>
        <p:grpSpPr>
          <a:xfrm>
            <a:off x="304800" y="342897"/>
            <a:ext cx="8382000" cy="5562600"/>
            <a:chOff x="304800" y="914400"/>
            <a:chExt cx="8382000" cy="5562600"/>
          </a:xfrm>
        </p:grpSpPr>
        <p:sp>
          <p:nvSpPr>
            <p:cNvPr id="6" name="Rectangle 5"/>
            <p:cNvSpPr/>
            <p:nvPr/>
          </p:nvSpPr>
          <p:spPr>
            <a:xfrm>
              <a:off x="762000" y="914400"/>
              <a:ext cx="1295400" cy="266700"/>
            </a:xfrm>
            <a:prstGeom prst="rect">
              <a:avLst/>
            </a:prstGeom>
            <a:solidFill>
              <a:schemeClr val="bg1">
                <a:lumMod val="7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KBOR</a:t>
              </a:r>
              <a:endParaRPr lang="en-US" dirty="0">
                <a:solidFill>
                  <a:schemeClr val="tx1"/>
                </a:solidFill>
              </a:endParaRPr>
            </a:p>
          </p:txBody>
        </p:sp>
        <p:sp>
          <p:nvSpPr>
            <p:cNvPr id="7" name="Rectangle 6"/>
            <p:cNvSpPr/>
            <p:nvPr/>
          </p:nvSpPr>
          <p:spPr>
            <a:xfrm>
              <a:off x="647703" y="1447800"/>
              <a:ext cx="1524000" cy="32385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KU/KUMC</a:t>
              </a:r>
              <a:endParaRPr lang="en-US" dirty="0"/>
            </a:p>
          </p:txBody>
        </p:sp>
        <p:sp>
          <p:nvSpPr>
            <p:cNvPr id="8" name="Rectangle 7"/>
            <p:cNvSpPr/>
            <p:nvPr/>
          </p:nvSpPr>
          <p:spPr>
            <a:xfrm>
              <a:off x="762002" y="2209800"/>
              <a:ext cx="1295399" cy="3048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KUSOM</a:t>
              </a:r>
              <a:endParaRPr lang="en-US" dirty="0"/>
            </a:p>
          </p:txBody>
        </p:sp>
        <p:sp>
          <p:nvSpPr>
            <p:cNvPr id="9" name="Rectangle 8"/>
            <p:cNvSpPr/>
            <p:nvPr/>
          </p:nvSpPr>
          <p:spPr>
            <a:xfrm>
              <a:off x="6505574" y="1676400"/>
              <a:ext cx="1447801" cy="31432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Board</a:t>
              </a:r>
              <a:endParaRPr lang="en-US" dirty="0">
                <a:solidFill>
                  <a:schemeClr val="tx1"/>
                </a:solidFill>
              </a:endParaRPr>
            </a:p>
          </p:txBody>
        </p:sp>
        <p:sp>
          <p:nvSpPr>
            <p:cNvPr id="10" name="Rectangle 9"/>
            <p:cNvSpPr/>
            <p:nvPr/>
          </p:nvSpPr>
          <p:spPr>
            <a:xfrm>
              <a:off x="6505575" y="2209800"/>
              <a:ext cx="1447800" cy="91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3886200" y="2362200"/>
              <a:ext cx="1295400" cy="3048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Board</a:t>
              </a:r>
              <a:endParaRPr lang="en-US" dirty="0">
                <a:solidFill>
                  <a:schemeClr val="tx1"/>
                </a:solidFill>
              </a:endParaRPr>
            </a:p>
          </p:txBody>
        </p:sp>
        <p:sp>
          <p:nvSpPr>
            <p:cNvPr id="12" name="Oval 11"/>
            <p:cNvSpPr/>
            <p:nvPr/>
          </p:nvSpPr>
          <p:spPr>
            <a:xfrm>
              <a:off x="3886200" y="2914650"/>
              <a:ext cx="1295400" cy="666750"/>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UKP</a:t>
              </a:r>
              <a:endParaRPr lang="en-US" dirty="0"/>
            </a:p>
          </p:txBody>
        </p:sp>
        <p:sp>
          <p:nvSpPr>
            <p:cNvPr id="14" name="Rectangle 13"/>
            <p:cNvSpPr/>
            <p:nvPr/>
          </p:nvSpPr>
          <p:spPr>
            <a:xfrm>
              <a:off x="762001" y="4114800"/>
              <a:ext cx="1295398"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15" name="Oval 14"/>
            <p:cNvSpPr/>
            <p:nvPr/>
          </p:nvSpPr>
          <p:spPr>
            <a:xfrm>
              <a:off x="762001" y="4495800"/>
              <a:ext cx="1295400"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16" name="Rectangle 15"/>
            <p:cNvSpPr/>
            <p:nvPr/>
          </p:nvSpPr>
          <p:spPr>
            <a:xfrm>
              <a:off x="762001" y="4953000"/>
              <a:ext cx="1295400"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17" name="Oval 16"/>
            <p:cNvSpPr/>
            <p:nvPr/>
          </p:nvSpPr>
          <p:spPr>
            <a:xfrm>
              <a:off x="762002" y="5334000"/>
              <a:ext cx="1295398"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18" name="Rectangle 17"/>
            <p:cNvSpPr/>
            <p:nvPr/>
          </p:nvSpPr>
          <p:spPr>
            <a:xfrm>
              <a:off x="762001" y="5791200"/>
              <a:ext cx="1295399"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19" name="Oval 18"/>
            <p:cNvSpPr/>
            <p:nvPr/>
          </p:nvSpPr>
          <p:spPr>
            <a:xfrm>
              <a:off x="762001" y="6172200"/>
              <a:ext cx="1295399"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20" name="Rectangle 19"/>
            <p:cNvSpPr/>
            <p:nvPr/>
          </p:nvSpPr>
          <p:spPr>
            <a:xfrm>
              <a:off x="2438400" y="4114800"/>
              <a:ext cx="1219200"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21" name="Oval 20"/>
            <p:cNvSpPr/>
            <p:nvPr/>
          </p:nvSpPr>
          <p:spPr>
            <a:xfrm>
              <a:off x="2438400" y="4495800"/>
              <a:ext cx="1295400"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22" name="Rectangle 21"/>
            <p:cNvSpPr/>
            <p:nvPr/>
          </p:nvSpPr>
          <p:spPr>
            <a:xfrm>
              <a:off x="2438400" y="4953000"/>
              <a:ext cx="1219200"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23" name="Oval 22"/>
            <p:cNvSpPr/>
            <p:nvPr/>
          </p:nvSpPr>
          <p:spPr>
            <a:xfrm>
              <a:off x="2438400" y="5334000"/>
              <a:ext cx="1295400"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24" name="Oval 23"/>
            <p:cNvSpPr/>
            <p:nvPr/>
          </p:nvSpPr>
          <p:spPr>
            <a:xfrm>
              <a:off x="5867400" y="2881312"/>
              <a:ext cx="1066800" cy="39528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Jayhawk Primary Care</a:t>
              </a:r>
              <a:endParaRPr lang="en-US" sz="800" b="1" dirty="0">
                <a:solidFill>
                  <a:schemeClr val="tx1"/>
                </a:solidFill>
              </a:endParaRPr>
            </a:p>
          </p:txBody>
        </p:sp>
        <p:sp>
          <p:nvSpPr>
            <p:cNvPr id="25" name="Oval 24"/>
            <p:cNvSpPr/>
            <p:nvPr/>
          </p:nvSpPr>
          <p:spPr>
            <a:xfrm>
              <a:off x="6629400" y="2881312"/>
              <a:ext cx="1066800" cy="39528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MAC</a:t>
              </a:r>
              <a:endParaRPr lang="en-US" sz="800" b="1" dirty="0">
                <a:solidFill>
                  <a:schemeClr val="tx1"/>
                </a:solidFill>
              </a:endParaRPr>
            </a:p>
          </p:txBody>
        </p:sp>
        <p:sp>
          <p:nvSpPr>
            <p:cNvPr id="26" name="Oval 25"/>
            <p:cNvSpPr/>
            <p:nvPr/>
          </p:nvSpPr>
          <p:spPr>
            <a:xfrm>
              <a:off x="7543800" y="2514600"/>
              <a:ext cx="1143000" cy="44291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MASKU</a:t>
              </a:r>
              <a:endParaRPr lang="en-US" sz="800" b="1" dirty="0">
                <a:solidFill>
                  <a:schemeClr val="tx1"/>
                </a:solidFill>
              </a:endParaRPr>
            </a:p>
          </p:txBody>
        </p:sp>
        <p:sp>
          <p:nvSpPr>
            <p:cNvPr id="27" name="Oval 26"/>
            <p:cNvSpPr/>
            <p:nvPr/>
          </p:nvSpPr>
          <p:spPr>
            <a:xfrm>
              <a:off x="7543800" y="2881312"/>
              <a:ext cx="1143000" cy="39528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Mid America</a:t>
              </a:r>
            </a:p>
            <a:p>
              <a:pPr algn="ctr"/>
              <a:r>
                <a:rPr lang="en-US" sz="700" b="1" dirty="0" smtClean="0">
                  <a:solidFill>
                    <a:schemeClr val="tx1"/>
                  </a:solidFill>
                </a:rPr>
                <a:t>Thoracic &amp; CV</a:t>
              </a:r>
            </a:p>
            <a:p>
              <a:pPr algn="ctr"/>
              <a:r>
                <a:rPr lang="en-US" sz="700" b="1" dirty="0" smtClean="0">
                  <a:solidFill>
                    <a:schemeClr val="tx1"/>
                  </a:solidFill>
                </a:rPr>
                <a:t>Surgeons</a:t>
              </a:r>
              <a:endParaRPr lang="en-US" sz="700" b="1" dirty="0">
                <a:solidFill>
                  <a:schemeClr val="tx1"/>
                </a:solidFill>
              </a:endParaRPr>
            </a:p>
          </p:txBody>
        </p:sp>
        <p:sp>
          <p:nvSpPr>
            <p:cNvPr id="28" name="Rectangle 27"/>
            <p:cNvSpPr/>
            <p:nvPr/>
          </p:nvSpPr>
          <p:spPr>
            <a:xfrm>
              <a:off x="2438400" y="5791200"/>
              <a:ext cx="1295400"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30" name="Oval 29"/>
            <p:cNvSpPr/>
            <p:nvPr/>
          </p:nvSpPr>
          <p:spPr>
            <a:xfrm>
              <a:off x="2438400" y="6172200"/>
              <a:ext cx="1295400"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31" name="Rectangle 30"/>
            <p:cNvSpPr/>
            <p:nvPr/>
          </p:nvSpPr>
          <p:spPr>
            <a:xfrm>
              <a:off x="3962400" y="4114800"/>
              <a:ext cx="1295400"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32" name="Rectangle 31"/>
            <p:cNvSpPr/>
            <p:nvPr/>
          </p:nvSpPr>
          <p:spPr>
            <a:xfrm>
              <a:off x="5562600" y="4114800"/>
              <a:ext cx="1295400"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33" name="Rectangle 32"/>
            <p:cNvSpPr/>
            <p:nvPr/>
          </p:nvSpPr>
          <p:spPr>
            <a:xfrm>
              <a:off x="7200899" y="4114800"/>
              <a:ext cx="1257299"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34" name="Oval 33"/>
            <p:cNvSpPr/>
            <p:nvPr/>
          </p:nvSpPr>
          <p:spPr>
            <a:xfrm>
              <a:off x="3962400" y="4495800"/>
              <a:ext cx="1295400"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35" name="Oval 34"/>
            <p:cNvSpPr/>
            <p:nvPr/>
          </p:nvSpPr>
          <p:spPr>
            <a:xfrm>
              <a:off x="5562600" y="4495800"/>
              <a:ext cx="1295400"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36" name="Oval 35"/>
            <p:cNvSpPr/>
            <p:nvPr/>
          </p:nvSpPr>
          <p:spPr>
            <a:xfrm>
              <a:off x="7200900" y="4495800"/>
              <a:ext cx="1257299"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37" name="Rectangle 36"/>
            <p:cNvSpPr/>
            <p:nvPr/>
          </p:nvSpPr>
          <p:spPr>
            <a:xfrm>
              <a:off x="3962400" y="4953000"/>
              <a:ext cx="1295400"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38" name="Rectangle 37"/>
            <p:cNvSpPr/>
            <p:nvPr/>
          </p:nvSpPr>
          <p:spPr>
            <a:xfrm>
              <a:off x="5562600" y="4952999"/>
              <a:ext cx="1295400" cy="30480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39" name="Rectangle 38"/>
            <p:cNvSpPr/>
            <p:nvPr/>
          </p:nvSpPr>
          <p:spPr>
            <a:xfrm>
              <a:off x="7200899" y="4953000"/>
              <a:ext cx="1257299"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40" name="Oval 39"/>
            <p:cNvSpPr/>
            <p:nvPr/>
          </p:nvSpPr>
          <p:spPr>
            <a:xfrm>
              <a:off x="3962400" y="5334000"/>
              <a:ext cx="1295400"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41" name="Oval 40"/>
            <p:cNvSpPr/>
            <p:nvPr/>
          </p:nvSpPr>
          <p:spPr>
            <a:xfrm>
              <a:off x="5562600" y="5334000"/>
              <a:ext cx="1295400"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42" name="Oval 41"/>
            <p:cNvSpPr/>
            <p:nvPr/>
          </p:nvSpPr>
          <p:spPr>
            <a:xfrm>
              <a:off x="7200899" y="5334000"/>
              <a:ext cx="1257299"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43" name="Rectangle 42"/>
            <p:cNvSpPr/>
            <p:nvPr/>
          </p:nvSpPr>
          <p:spPr>
            <a:xfrm>
              <a:off x="3962400" y="5791200"/>
              <a:ext cx="1295400"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44" name="Rectangle 43"/>
            <p:cNvSpPr/>
            <p:nvPr/>
          </p:nvSpPr>
          <p:spPr>
            <a:xfrm>
              <a:off x="5562600" y="5791200"/>
              <a:ext cx="1295400"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45" name="Rectangle 44"/>
            <p:cNvSpPr/>
            <p:nvPr/>
          </p:nvSpPr>
          <p:spPr>
            <a:xfrm>
              <a:off x="7200900" y="5791200"/>
              <a:ext cx="1257298"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Board</a:t>
              </a:r>
              <a:endParaRPr lang="en-US" sz="1100" dirty="0">
                <a:solidFill>
                  <a:schemeClr val="tx1"/>
                </a:solidFill>
              </a:endParaRPr>
            </a:p>
          </p:txBody>
        </p:sp>
        <p:sp>
          <p:nvSpPr>
            <p:cNvPr id="46" name="Oval 45"/>
            <p:cNvSpPr/>
            <p:nvPr/>
          </p:nvSpPr>
          <p:spPr>
            <a:xfrm>
              <a:off x="3962400" y="6172200"/>
              <a:ext cx="1295400"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47" name="Oval 46"/>
            <p:cNvSpPr/>
            <p:nvPr/>
          </p:nvSpPr>
          <p:spPr>
            <a:xfrm>
              <a:off x="5562600" y="6172200"/>
              <a:ext cx="1295400"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sp>
          <p:nvSpPr>
            <p:cNvPr id="48" name="Oval 47"/>
            <p:cNvSpPr/>
            <p:nvPr/>
          </p:nvSpPr>
          <p:spPr>
            <a:xfrm>
              <a:off x="7200900" y="6162675"/>
              <a:ext cx="1257299" cy="304800"/>
            </a:xfrm>
            <a:prstGeom prst="ellipse">
              <a:avLst/>
            </a:prstGeom>
            <a:solidFill>
              <a:srgbClr val="102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Foundation</a:t>
              </a:r>
              <a:endParaRPr lang="en-US" sz="1100" dirty="0"/>
            </a:p>
          </p:txBody>
        </p:sp>
        <p:cxnSp>
          <p:nvCxnSpPr>
            <p:cNvPr id="50" name="Straight Connector 49"/>
            <p:cNvCxnSpPr/>
            <p:nvPr/>
          </p:nvCxnSpPr>
          <p:spPr>
            <a:xfrm>
              <a:off x="2057401" y="2209800"/>
              <a:ext cx="444817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6" idx="2"/>
              <a:endCxn id="7" idx="0"/>
            </p:cNvCxnSpPr>
            <p:nvPr/>
          </p:nvCxnSpPr>
          <p:spPr>
            <a:xfrm>
              <a:off x="1409700" y="1181100"/>
              <a:ext cx="3" cy="2667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7" idx="2"/>
              <a:endCxn id="8" idx="0"/>
            </p:cNvCxnSpPr>
            <p:nvPr/>
          </p:nvCxnSpPr>
          <p:spPr>
            <a:xfrm flipH="1">
              <a:off x="1409702" y="1771650"/>
              <a:ext cx="1" cy="438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9" idx="2"/>
              <a:endCxn id="10" idx="0"/>
            </p:cNvCxnSpPr>
            <p:nvPr/>
          </p:nvCxnSpPr>
          <p:spPr>
            <a:xfrm>
              <a:off x="7229475" y="1990725"/>
              <a:ext cx="0" cy="2190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11" idx="2"/>
              <a:endCxn id="12" idx="0"/>
            </p:cNvCxnSpPr>
            <p:nvPr/>
          </p:nvCxnSpPr>
          <p:spPr>
            <a:xfrm>
              <a:off x="4533900" y="2667000"/>
              <a:ext cx="0" cy="2476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12" idx="2"/>
            </p:cNvCxnSpPr>
            <p:nvPr/>
          </p:nvCxnSpPr>
          <p:spPr>
            <a:xfrm>
              <a:off x="2057401" y="2514600"/>
              <a:ext cx="1828799" cy="73342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10" idx="1"/>
              <a:endCxn id="12" idx="6"/>
            </p:cNvCxnSpPr>
            <p:nvPr/>
          </p:nvCxnSpPr>
          <p:spPr>
            <a:xfrm flipH="1">
              <a:off x="5181600" y="2667000"/>
              <a:ext cx="1323975" cy="58102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304800" y="3429000"/>
              <a:ext cx="36576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04800" y="3429000"/>
              <a:ext cx="0" cy="24765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endCxn id="18" idx="1"/>
            </p:cNvCxnSpPr>
            <p:nvPr/>
          </p:nvCxnSpPr>
          <p:spPr>
            <a:xfrm>
              <a:off x="304800" y="5905500"/>
              <a:ext cx="45720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12" idx="5"/>
            </p:cNvCxnSpPr>
            <p:nvPr/>
          </p:nvCxnSpPr>
          <p:spPr>
            <a:xfrm>
              <a:off x="4991893" y="3483757"/>
              <a:ext cx="209470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7086600" y="3483757"/>
              <a:ext cx="0" cy="74534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33" idx="1"/>
            </p:cNvCxnSpPr>
            <p:nvPr/>
          </p:nvCxnSpPr>
          <p:spPr>
            <a:xfrm>
              <a:off x="7086600" y="4229100"/>
              <a:ext cx="11429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12" idx="3"/>
            </p:cNvCxnSpPr>
            <p:nvPr/>
          </p:nvCxnSpPr>
          <p:spPr>
            <a:xfrm flipH="1">
              <a:off x="457200" y="3483757"/>
              <a:ext cx="361870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7200" y="3483757"/>
              <a:ext cx="0" cy="158354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991893" y="3532578"/>
              <a:ext cx="2018507" cy="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010400" y="3532579"/>
              <a:ext cx="38100" cy="153472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533400" y="3556989"/>
              <a:ext cx="36576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876800" y="3581400"/>
              <a:ext cx="20574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33400" y="3581400"/>
              <a:ext cx="0" cy="6477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934200" y="3581400"/>
              <a:ext cx="47625" cy="23241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14" idx="1"/>
            </p:cNvCxnSpPr>
            <p:nvPr/>
          </p:nvCxnSpPr>
          <p:spPr>
            <a:xfrm>
              <a:off x="533400" y="4229100"/>
              <a:ext cx="22860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endCxn id="16" idx="1"/>
            </p:cNvCxnSpPr>
            <p:nvPr/>
          </p:nvCxnSpPr>
          <p:spPr>
            <a:xfrm>
              <a:off x="457200" y="5067300"/>
              <a:ext cx="30480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39" idx="1"/>
            </p:cNvCxnSpPr>
            <p:nvPr/>
          </p:nvCxnSpPr>
          <p:spPr>
            <a:xfrm>
              <a:off x="7086600" y="5067300"/>
              <a:ext cx="11429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endCxn id="45" idx="1"/>
            </p:cNvCxnSpPr>
            <p:nvPr/>
          </p:nvCxnSpPr>
          <p:spPr>
            <a:xfrm>
              <a:off x="6981825" y="5905500"/>
              <a:ext cx="2190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2133600" y="3619500"/>
              <a:ext cx="205740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133600" y="3619500"/>
              <a:ext cx="0" cy="2286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2266554" y="3733800"/>
              <a:ext cx="201493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2266553" y="3733800"/>
              <a:ext cx="0" cy="13335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2362200" y="3856428"/>
              <a:ext cx="1981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362200" y="3856428"/>
              <a:ext cx="0" cy="4191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752975" y="3600450"/>
              <a:ext cx="771525" cy="1905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5486400" y="3657600"/>
              <a:ext cx="0" cy="5715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752975" y="3722336"/>
              <a:ext cx="65722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5410200" y="3733800"/>
              <a:ext cx="38100" cy="13335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4648200" y="3856428"/>
              <a:ext cx="6858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334000" y="3856428"/>
              <a:ext cx="38100" cy="204907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endCxn id="32" idx="1"/>
            </p:cNvCxnSpPr>
            <p:nvPr/>
          </p:nvCxnSpPr>
          <p:spPr>
            <a:xfrm>
              <a:off x="5486400" y="4229100"/>
              <a:ext cx="76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endCxn id="38" idx="1"/>
            </p:cNvCxnSpPr>
            <p:nvPr/>
          </p:nvCxnSpPr>
          <p:spPr>
            <a:xfrm>
              <a:off x="5448300" y="5105399"/>
              <a:ext cx="114300" cy="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a:endCxn id="44" idx="1"/>
            </p:cNvCxnSpPr>
            <p:nvPr/>
          </p:nvCxnSpPr>
          <p:spPr>
            <a:xfrm>
              <a:off x="5372100" y="5905500"/>
              <a:ext cx="1905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4191001" y="3556989"/>
              <a:ext cx="0" cy="6251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4281488" y="3581400"/>
              <a:ext cx="0" cy="15240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4343400" y="3588244"/>
              <a:ext cx="0" cy="26818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4800600" y="3581400"/>
              <a:ext cx="0" cy="38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752975" y="3619500"/>
              <a:ext cx="0" cy="9331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648200" y="3619500"/>
              <a:ext cx="0" cy="23692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4419600" y="3609975"/>
              <a:ext cx="0" cy="31432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a:stCxn id="12" idx="4"/>
            </p:cNvCxnSpPr>
            <p:nvPr/>
          </p:nvCxnSpPr>
          <p:spPr>
            <a:xfrm>
              <a:off x="4533900" y="3581400"/>
              <a:ext cx="0" cy="48457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4495800" y="3657600"/>
              <a:ext cx="0" cy="3048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H="1">
              <a:off x="3810000" y="3924300"/>
              <a:ext cx="6096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3810000" y="3962400"/>
              <a:ext cx="0" cy="19431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flipH="1">
              <a:off x="3886200" y="3962400"/>
              <a:ext cx="6096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3886200" y="3962400"/>
              <a:ext cx="0" cy="1143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H="1">
              <a:off x="3962400" y="4065978"/>
              <a:ext cx="5715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a:endCxn id="31" idx="1"/>
            </p:cNvCxnSpPr>
            <p:nvPr/>
          </p:nvCxnSpPr>
          <p:spPr>
            <a:xfrm>
              <a:off x="3962400" y="4065978"/>
              <a:ext cx="0" cy="16312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a:endCxn id="43" idx="1"/>
            </p:cNvCxnSpPr>
            <p:nvPr/>
          </p:nvCxnSpPr>
          <p:spPr>
            <a:xfrm>
              <a:off x="3810000" y="5905500"/>
              <a:ext cx="152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a:endCxn id="20" idx="1"/>
            </p:cNvCxnSpPr>
            <p:nvPr/>
          </p:nvCxnSpPr>
          <p:spPr>
            <a:xfrm flipV="1">
              <a:off x="2362200" y="4229100"/>
              <a:ext cx="76200" cy="4642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a:endCxn id="22" idx="1"/>
            </p:cNvCxnSpPr>
            <p:nvPr/>
          </p:nvCxnSpPr>
          <p:spPr>
            <a:xfrm>
              <a:off x="2266554" y="5067300"/>
              <a:ext cx="17184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a:endCxn id="28" idx="1"/>
            </p:cNvCxnSpPr>
            <p:nvPr/>
          </p:nvCxnSpPr>
          <p:spPr>
            <a:xfrm>
              <a:off x="2133600" y="5905500"/>
              <a:ext cx="3048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a:endCxn id="37" idx="1"/>
            </p:cNvCxnSpPr>
            <p:nvPr/>
          </p:nvCxnSpPr>
          <p:spPr>
            <a:xfrm flipV="1">
              <a:off x="3886200" y="5067300"/>
              <a:ext cx="76200" cy="381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a:stCxn id="8" idx="2"/>
            </p:cNvCxnSpPr>
            <p:nvPr/>
          </p:nvCxnSpPr>
          <p:spPr>
            <a:xfrm>
              <a:off x="1409702" y="2514600"/>
              <a:ext cx="0" cy="9144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7157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Rapidly Changing Environment</a:t>
            </a:r>
            <a:endParaRPr lang="en-US" dirty="0"/>
          </a:p>
        </p:txBody>
      </p:sp>
      <p:sp>
        <p:nvSpPr>
          <p:cNvPr id="3" name="Content Placeholder 2"/>
          <p:cNvSpPr>
            <a:spLocks noGrp="1"/>
          </p:cNvSpPr>
          <p:nvPr>
            <p:ph idx="1"/>
          </p:nvPr>
        </p:nvSpPr>
        <p:spPr/>
        <p:txBody>
          <a:bodyPr/>
          <a:lstStyle/>
          <a:p>
            <a:r>
              <a:rPr lang="en-US" dirty="0" smtClean="0"/>
              <a:t>Education</a:t>
            </a:r>
          </a:p>
          <a:p>
            <a:endParaRPr lang="en-US" dirty="0" smtClean="0"/>
          </a:p>
          <a:p>
            <a:r>
              <a:rPr lang="en-US" dirty="0" smtClean="0"/>
              <a:t>Research</a:t>
            </a:r>
          </a:p>
          <a:p>
            <a:endParaRPr lang="en-US" dirty="0" smtClean="0"/>
          </a:p>
          <a:p>
            <a:r>
              <a:rPr lang="en-US" dirty="0" smtClean="0"/>
              <a:t>Clinical Care</a:t>
            </a:r>
            <a:endParaRPr lang="en-US" dirty="0"/>
          </a:p>
        </p:txBody>
      </p:sp>
    </p:spTree>
    <p:extLst>
      <p:ext uri="{BB962C8B-B14F-4D97-AF65-F5344CB8AC3E}">
        <p14:creationId xmlns:p14="http://schemas.microsoft.com/office/powerpoint/2010/main" val="32523019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Education Environment</a:t>
            </a:r>
            <a:endParaRPr lang="en-US" dirty="0"/>
          </a:p>
        </p:txBody>
      </p:sp>
      <p:sp>
        <p:nvSpPr>
          <p:cNvPr id="3" name="Content Placeholder 2"/>
          <p:cNvSpPr>
            <a:spLocks noGrp="1"/>
          </p:cNvSpPr>
          <p:nvPr>
            <p:ph idx="1"/>
          </p:nvPr>
        </p:nvSpPr>
        <p:spPr/>
        <p:txBody>
          <a:bodyPr>
            <a:normAutofit/>
          </a:bodyPr>
          <a:lstStyle/>
          <a:p>
            <a:r>
              <a:rPr lang="en-US" dirty="0" smtClean="0">
                <a:solidFill>
                  <a:schemeClr val="tx2"/>
                </a:solidFill>
              </a:rPr>
              <a:t>Medical Education is </a:t>
            </a:r>
            <a:r>
              <a:rPr lang="en-US" i="1" u="sng" dirty="0" smtClean="0">
                <a:solidFill>
                  <a:schemeClr val="tx2"/>
                </a:solidFill>
              </a:rPr>
              <a:t>expensive</a:t>
            </a:r>
            <a:r>
              <a:rPr lang="en-US" dirty="0" smtClean="0">
                <a:solidFill>
                  <a:schemeClr val="tx2"/>
                </a:solidFill>
              </a:rPr>
              <a:t>!!</a:t>
            </a:r>
          </a:p>
          <a:p>
            <a:pPr lvl="1"/>
            <a:r>
              <a:rPr lang="en-US" dirty="0" smtClean="0"/>
              <a:t>Fully loaded cost:</a:t>
            </a:r>
          </a:p>
          <a:p>
            <a:pPr lvl="2"/>
            <a:r>
              <a:rPr lang="en-US" sz="2800" dirty="0" smtClean="0"/>
              <a:t>MD =  $498,000</a:t>
            </a:r>
          </a:p>
          <a:p>
            <a:pPr lvl="2"/>
            <a:r>
              <a:rPr lang="en-US" sz="2800" dirty="0" smtClean="0"/>
              <a:t>$125,000/year</a:t>
            </a:r>
          </a:p>
          <a:p>
            <a:pPr lvl="1"/>
            <a:endParaRPr lang="en-US" dirty="0" smtClean="0"/>
          </a:p>
          <a:p>
            <a:r>
              <a:rPr lang="en-US" dirty="0" smtClean="0">
                <a:solidFill>
                  <a:schemeClr val="tx2"/>
                </a:solidFill>
              </a:rPr>
              <a:t>Funding for Medical Education is limited</a:t>
            </a:r>
          </a:p>
          <a:p>
            <a:pPr lvl="1"/>
            <a:r>
              <a:rPr lang="en-US" dirty="0" smtClean="0"/>
              <a:t>Tuition (KU MD program $35,000/year)</a:t>
            </a:r>
          </a:p>
          <a:p>
            <a:pPr lvl="1"/>
            <a:r>
              <a:rPr lang="en-US" dirty="0" smtClean="0"/>
              <a:t>State General Fund support</a:t>
            </a:r>
          </a:p>
        </p:txBody>
      </p:sp>
    </p:spTree>
    <p:extLst>
      <p:ext uri="{BB962C8B-B14F-4D97-AF65-F5344CB8AC3E}">
        <p14:creationId xmlns:p14="http://schemas.microsoft.com/office/powerpoint/2010/main" val="19124272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69875" y="232889"/>
            <a:ext cx="8222608" cy="96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spcBef>
                <a:spcPct val="20000"/>
              </a:spcBef>
              <a:spcAft>
                <a:spcPct val="50000"/>
              </a:spcAft>
              <a:buClr>
                <a:schemeClr val="tx2"/>
              </a:buClr>
              <a:defRPr/>
            </a:pPr>
            <a:r>
              <a:rPr lang="en-US" sz="2400" b="1" kern="0" dirty="0" smtClean="0">
                <a:solidFill>
                  <a:schemeClr val="tx2"/>
                </a:solidFill>
                <a:cs typeface="Times" pitchFamily="16" charset="0"/>
              </a:rPr>
              <a:t>State Support</a:t>
            </a:r>
            <a:r>
              <a:rPr lang="en-US" sz="3000" b="1" kern="0" dirty="0" smtClean="0">
                <a:solidFill>
                  <a:schemeClr val="tx2"/>
                </a:solidFill>
                <a:cs typeface="Times" pitchFamily="16" charset="0"/>
              </a:rPr>
              <a:t/>
            </a:r>
            <a:br>
              <a:rPr lang="en-US" sz="3000" b="1" kern="0" dirty="0" smtClean="0">
                <a:solidFill>
                  <a:schemeClr val="tx2"/>
                </a:solidFill>
                <a:cs typeface="Times" pitchFamily="16" charset="0"/>
              </a:rPr>
            </a:br>
            <a:r>
              <a:rPr lang="en-US" sz="3000" b="1" kern="0" dirty="0" smtClean="0">
                <a:solidFill>
                  <a:srgbClr val="000000"/>
                </a:solidFill>
                <a:cs typeface="Times" pitchFamily="16" charset="0"/>
              </a:rPr>
              <a:t>State funding remains below pre-recession levels</a:t>
            </a:r>
            <a:endParaRPr lang="en-US" sz="2400" b="1" kern="0" dirty="0">
              <a:cs typeface="Times" pitchFamily="16" charset="0"/>
            </a:endParaRPr>
          </a:p>
        </p:txBody>
      </p:sp>
      <p:sp>
        <p:nvSpPr>
          <p:cNvPr id="6" name="TextBox 5"/>
          <p:cNvSpPr txBox="1"/>
          <p:nvPr/>
        </p:nvSpPr>
        <p:spPr>
          <a:xfrm>
            <a:off x="0" y="5144926"/>
            <a:ext cx="9144000"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smtClean="0"/>
              <a:t>State General Fund Operating Expenditures – KU Medical Center</a:t>
            </a:r>
          </a:p>
          <a:p>
            <a:pPr algn="ctr"/>
            <a:r>
              <a:rPr lang="en-US" sz="1200" dirty="0" smtClean="0"/>
              <a:t>(Not adjusted for inflation)  </a:t>
            </a:r>
            <a:r>
              <a:rPr lang="en-US" sz="1400" dirty="0" smtClean="0"/>
              <a:t/>
            </a:r>
            <a:br>
              <a:rPr lang="en-US" sz="1400" dirty="0" smtClean="0"/>
            </a:br>
            <a:endParaRPr lang="en-US" sz="800" dirty="0" smtClean="0"/>
          </a:p>
          <a:p>
            <a:pPr algn="ctr"/>
            <a:r>
              <a:rPr lang="en-US" sz="800" dirty="0" smtClean="0"/>
              <a:t>Note: Data includes $5 million in appropriated funds for the Cancer Center from FY 2007 – FY 2014,</a:t>
            </a:r>
          </a:p>
          <a:p>
            <a:pPr algn="ctr"/>
            <a:r>
              <a:rPr lang="en-US" sz="800" dirty="0" smtClean="0"/>
              <a:t>including the period from FY 2012 to 2014 where the funding was provided by the Department of Commerce .</a:t>
            </a:r>
            <a:endParaRPr lang="en-US" sz="800" dirty="0"/>
          </a:p>
        </p:txBody>
      </p:sp>
      <p:graphicFrame>
        <p:nvGraphicFramePr>
          <p:cNvPr id="9" name="Chart 8"/>
          <p:cNvGraphicFramePr>
            <a:graphicFrameLocks/>
          </p:cNvGraphicFramePr>
          <p:nvPr>
            <p:extLst>
              <p:ext uri="{D42A27DB-BD31-4B8C-83A1-F6EECF244321}">
                <p14:modId xmlns:p14="http://schemas.microsoft.com/office/powerpoint/2010/main" val="2095435694"/>
              </p:ext>
            </p:extLst>
          </p:nvPr>
        </p:nvGraphicFramePr>
        <p:xfrm>
          <a:off x="809849" y="1204269"/>
          <a:ext cx="7065818" cy="3842599"/>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4680869" y="1353280"/>
            <a:ext cx="840295" cy="307777"/>
          </a:xfrm>
          <a:prstGeom prst="rect">
            <a:avLst/>
          </a:prstGeom>
          <a:noFill/>
        </p:spPr>
        <p:txBody>
          <a:bodyPr wrap="none">
            <a:spAutoFit/>
          </a:bodyPr>
          <a:lstStyle/>
          <a:p>
            <a:r>
              <a:rPr lang="en-US" sz="1400" dirty="0" smtClean="0"/>
              <a:t>$121.9M</a:t>
            </a:r>
            <a:endParaRPr lang="en-US" sz="1400" dirty="0"/>
          </a:p>
        </p:txBody>
      </p:sp>
      <p:sp>
        <p:nvSpPr>
          <p:cNvPr id="11" name="Rectangle 10"/>
          <p:cNvSpPr/>
          <p:nvPr/>
        </p:nvSpPr>
        <p:spPr>
          <a:xfrm>
            <a:off x="1699714" y="3546902"/>
            <a:ext cx="787177" cy="307777"/>
          </a:xfrm>
          <a:prstGeom prst="rect">
            <a:avLst/>
          </a:prstGeom>
          <a:solidFill>
            <a:schemeClr val="bg1"/>
          </a:solidFill>
        </p:spPr>
        <p:txBody>
          <a:bodyPr wrap="square">
            <a:spAutoFit/>
          </a:bodyPr>
          <a:lstStyle/>
          <a:p>
            <a:r>
              <a:rPr lang="en-US" sz="1400" dirty="0" smtClean="0"/>
              <a:t>$92.2M</a:t>
            </a:r>
            <a:endParaRPr lang="en-US" sz="1400" dirty="0"/>
          </a:p>
        </p:txBody>
      </p:sp>
      <p:sp>
        <p:nvSpPr>
          <p:cNvPr id="13" name="Rectangle 12"/>
          <p:cNvSpPr/>
          <p:nvPr/>
        </p:nvSpPr>
        <p:spPr>
          <a:xfrm>
            <a:off x="6752971" y="2214412"/>
            <a:ext cx="840295" cy="307777"/>
          </a:xfrm>
          <a:prstGeom prst="rect">
            <a:avLst/>
          </a:prstGeom>
          <a:noFill/>
        </p:spPr>
        <p:txBody>
          <a:bodyPr wrap="none">
            <a:spAutoFit/>
          </a:bodyPr>
          <a:lstStyle/>
          <a:p>
            <a:r>
              <a:rPr lang="en-US" sz="1400" dirty="0" smtClean="0"/>
              <a:t>$109.6M</a:t>
            </a:r>
            <a:endParaRPr lang="en-US" sz="1400" dirty="0"/>
          </a:p>
        </p:txBody>
      </p:sp>
    </p:spTree>
    <p:extLst>
      <p:ext uri="{BB962C8B-B14F-4D97-AF65-F5344CB8AC3E}">
        <p14:creationId xmlns:p14="http://schemas.microsoft.com/office/powerpoint/2010/main" val="1604454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69875" y="260597"/>
            <a:ext cx="8222608" cy="96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spcBef>
                <a:spcPct val="20000"/>
              </a:spcBef>
              <a:spcAft>
                <a:spcPct val="50000"/>
              </a:spcAft>
              <a:buClr>
                <a:schemeClr val="tx2"/>
              </a:buClr>
              <a:defRPr/>
            </a:pPr>
            <a:r>
              <a:rPr lang="en-US" sz="2400" b="1" kern="0" dirty="0" smtClean="0">
                <a:solidFill>
                  <a:schemeClr val="tx2"/>
                </a:solidFill>
                <a:cs typeface="Times" pitchFamily="16" charset="0"/>
              </a:rPr>
              <a:t>State Funding</a:t>
            </a:r>
            <a:r>
              <a:rPr lang="en-US" sz="3000" b="1" kern="0" dirty="0" smtClean="0">
                <a:solidFill>
                  <a:schemeClr val="tx2"/>
                </a:solidFill>
                <a:cs typeface="Times" pitchFamily="16" charset="0"/>
              </a:rPr>
              <a:t/>
            </a:r>
            <a:br>
              <a:rPr lang="en-US" sz="3000" b="1" kern="0" dirty="0" smtClean="0">
                <a:solidFill>
                  <a:schemeClr val="tx2"/>
                </a:solidFill>
                <a:cs typeface="Times" pitchFamily="16" charset="0"/>
              </a:rPr>
            </a:br>
            <a:r>
              <a:rPr lang="en-US" sz="3000" b="1" kern="0" dirty="0" smtClean="0">
                <a:solidFill>
                  <a:srgbClr val="000000"/>
                </a:solidFill>
                <a:cs typeface="Times" pitchFamily="16" charset="0"/>
              </a:rPr>
              <a:t>Inflation outpacing state support</a:t>
            </a:r>
            <a:endParaRPr lang="en-US" sz="2400" b="1" kern="0" dirty="0">
              <a:cs typeface="Times" pitchFamily="16" charset="0"/>
            </a:endParaRPr>
          </a:p>
        </p:txBody>
      </p:sp>
      <p:sp>
        <p:nvSpPr>
          <p:cNvPr id="6" name="TextBox 5"/>
          <p:cNvSpPr txBox="1"/>
          <p:nvPr/>
        </p:nvSpPr>
        <p:spPr>
          <a:xfrm>
            <a:off x="0" y="5129084"/>
            <a:ext cx="9144000" cy="89255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smtClean="0"/>
              <a:t>Higher Education Price Index-adjusted State General Fund </a:t>
            </a:r>
            <a:br>
              <a:rPr lang="en-US" sz="1400" dirty="0" smtClean="0"/>
            </a:br>
            <a:r>
              <a:rPr lang="en-US" sz="1400" dirty="0" smtClean="0"/>
              <a:t>Operating Expenditures – KU Medical Center</a:t>
            </a:r>
          </a:p>
          <a:p>
            <a:pPr algn="ctr"/>
            <a:r>
              <a:rPr lang="en-US" sz="800" dirty="0" smtClean="0"/>
              <a:t/>
            </a:r>
            <a:br>
              <a:rPr lang="en-US" sz="800" dirty="0" smtClean="0"/>
            </a:br>
            <a:r>
              <a:rPr lang="en-US" sz="800" dirty="0"/>
              <a:t>Note: Data includes $5 million in appropriated funds for the Cancer Center from FY 2007 – FY 2014,</a:t>
            </a:r>
          </a:p>
          <a:p>
            <a:pPr algn="ctr"/>
            <a:r>
              <a:rPr lang="en-US" sz="800" dirty="0"/>
              <a:t>including the period from FY 2012 to 2014 where the funding was provided by the Department of Commerce .</a:t>
            </a:r>
          </a:p>
        </p:txBody>
      </p:sp>
      <p:graphicFrame>
        <p:nvGraphicFramePr>
          <p:cNvPr id="8" name="Chart 7"/>
          <p:cNvGraphicFramePr>
            <a:graphicFrameLocks/>
          </p:cNvGraphicFramePr>
          <p:nvPr>
            <p:extLst>
              <p:ext uri="{D42A27DB-BD31-4B8C-83A1-F6EECF244321}">
                <p14:modId xmlns:p14="http://schemas.microsoft.com/office/powerpoint/2010/main" val="1089745130"/>
              </p:ext>
            </p:extLst>
          </p:nvPr>
        </p:nvGraphicFramePr>
        <p:xfrm>
          <a:off x="841342" y="1091773"/>
          <a:ext cx="7079673" cy="409455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2177811" y="1334959"/>
            <a:ext cx="840295" cy="307777"/>
          </a:xfrm>
          <a:prstGeom prst="rect">
            <a:avLst/>
          </a:prstGeom>
          <a:solidFill>
            <a:schemeClr val="bg1"/>
          </a:solidFill>
        </p:spPr>
        <p:txBody>
          <a:bodyPr wrap="none">
            <a:spAutoFit/>
          </a:bodyPr>
          <a:lstStyle/>
          <a:p>
            <a:r>
              <a:rPr lang="en-US" sz="1400" dirty="0" smtClean="0"/>
              <a:t>$159.0M</a:t>
            </a:r>
            <a:endParaRPr lang="en-US" sz="1400" dirty="0"/>
          </a:p>
        </p:txBody>
      </p:sp>
      <p:sp>
        <p:nvSpPr>
          <p:cNvPr id="10" name="Rectangle 9"/>
          <p:cNvSpPr/>
          <p:nvPr/>
        </p:nvSpPr>
        <p:spPr>
          <a:xfrm>
            <a:off x="6846793" y="3306774"/>
            <a:ext cx="840295" cy="307777"/>
          </a:xfrm>
          <a:prstGeom prst="rect">
            <a:avLst/>
          </a:prstGeom>
          <a:noFill/>
        </p:spPr>
        <p:txBody>
          <a:bodyPr wrap="none">
            <a:spAutoFit/>
          </a:bodyPr>
          <a:lstStyle/>
          <a:p>
            <a:r>
              <a:rPr lang="en-US" sz="1400" dirty="0" smtClean="0"/>
              <a:t>$109.6M</a:t>
            </a:r>
            <a:endParaRPr lang="en-US" sz="1400" dirty="0"/>
          </a:p>
        </p:txBody>
      </p:sp>
      <p:sp>
        <p:nvSpPr>
          <p:cNvPr id="2" name="TextBox 1"/>
          <p:cNvSpPr txBox="1"/>
          <p:nvPr/>
        </p:nvSpPr>
        <p:spPr>
          <a:xfrm>
            <a:off x="4648200" y="1563469"/>
            <a:ext cx="3352800" cy="646331"/>
          </a:xfrm>
          <a:prstGeom prst="rect">
            <a:avLst/>
          </a:prstGeom>
          <a:noFill/>
        </p:spPr>
        <p:txBody>
          <a:bodyPr wrap="square" rtlCol="0">
            <a:spAutoFit/>
          </a:bodyPr>
          <a:lstStyle/>
          <a:p>
            <a:r>
              <a:rPr lang="en-US" sz="3600" dirty="0" smtClean="0">
                <a:solidFill>
                  <a:srgbClr val="FF0000"/>
                </a:solidFill>
              </a:rPr>
              <a:t>31% Reduction</a:t>
            </a:r>
            <a:endParaRPr lang="en-US" sz="3600" dirty="0">
              <a:solidFill>
                <a:srgbClr val="FF0000"/>
              </a:solidFill>
            </a:endParaRPr>
          </a:p>
        </p:txBody>
      </p:sp>
    </p:spTree>
    <p:extLst>
      <p:ext uri="{BB962C8B-B14F-4D97-AF65-F5344CB8AC3E}">
        <p14:creationId xmlns:p14="http://schemas.microsoft.com/office/powerpoint/2010/main" val="8470168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
          <p:cNvSpPr txBox="1">
            <a:spLocks noChangeArrowheads="1"/>
          </p:cNvSpPr>
          <p:nvPr/>
        </p:nvSpPr>
        <p:spPr bwMode="auto">
          <a:xfrm>
            <a:off x="468181" y="14681"/>
            <a:ext cx="8112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auto" hangingPunct="1">
              <a:spcBef>
                <a:spcPts val="0"/>
              </a:spcBef>
              <a:spcAft>
                <a:spcPts val="0"/>
              </a:spcAft>
            </a:pPr>
            <a:r>
              <a:rPr lang="en-US" sz="3600" b="1" dirty="0" smtClean="0">
                <a:solidFill>
                  <a:prstClr val="black"/>
                </a:solidFill>
                <a:cs typeface="Arial" pitchFamily="34" charset="0"/>
              </a:rPr>
              <a:t>Limited ability to fund raises through tuition increases </a:t>
            </a:r>
            <a:endParaRPr lang="en-US" sz="3600" b="1" dirty="0">
              <a:solidFill>
                <a:prstClr val="black"/>
              </a:solidFill>
              <a:cs typeface="Arial" pitchFamily="34" charset="0"/>
            </a:endParaRPr>
          </a:p>
        </p:txBody>
      </p:sp>
      <p:sp>
        <p:nvSpPr>
          <p:cNvPr id="5121" name="Rectangle 1"/>
          <p:cNvSpPr>
            <a:spLocks noChangeArrowheads="1"/>
          </p:cNvSpPr>
          <p:nvPr/>
        </p:nvSpPr>
        <p:spPr bwMode="auto">
          <a:xfrm>
            <a:off x="0" y="5460782"/>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defTabSz="914400">
              <a:buFont typeface="Wingdings" charset="2"/>
              <a:buChar char="§"/>
            </a:pPr>
            <a:r>
              <a:rPr lang="en-US" b="1" dirty="0" smtClean="0">
                <a:solidFill>
                  <a:srgbClr val="000000"/>
                </a:solidFill>
                <a:latin typeface="Calibri"/>
                <a:ea typeface="Times New Roman" pitchFamily="18" charset="0"/>
                <a:cs typeface="Arial" pitchFamily="34" charset="0"/>
              </a:rPr>
              <a:t>3,400 enrollment vs.28,000 students on the Lawrence campus</a:t>
            </a:r>
            <a:r>
              <a:rPr lang="en-US" dirty="0" smtClean="0">
                <a:solidFill>
                  <a:srgbClr val="000000"/>
                </a:solidFill>
                <a:latin typeface="Calibri"/>
                <a:ea typeface="Times New Roman" pitchFamily="18" charset="0"/>
                <a:cs typeface="Arial" pitchFamily="34" charset="0"/>
              </a:rPr>
              <a:t>.</a:t>
            </a:r>
            <a:endParaRPr lang="en-US" dirty="0" smtClean="0">
              <a:solidFill>
                <a:prstClr val="black"/>
              </a:solidFill>
              <a:latin typeface="Calibri"/>
              <a:ea typeface="+mn-ea"/>
              <a:cs typeface="Arial"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2065762474"/>
              </p:ext>
            </p:extLst>
          </p:nvPr>
        </p:nvGraphicFramePr>
        <p:xfrm>
          <a:off x="825726" y="1215010"/>
          <a:ext cx="6105182" cy="421797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612761" y="4167426"/>
            <a:ext cx="1335815" cy="1077218"/>
          </a:xfrm>
          <a:prstGeom prst="rect">
            <a:avLst/>
          </a:prstGeom>
          <a:noFill/>
        </p:spPr>
        <p:txBody>
          <a:bodyPr wrap="none" rtlCol="0">
            <a:spAutoFit/>
          </a:bodyPr>
          <a:lstStyle/>
          <a:p>
            <a:pPr algn="ctr" defTabSz="914400" fontAlgn="auto">
              <a:spcBef>
                <a:spcPts val="0"/>
              </a:spcBef>
              <a:spcAft>
                <a:spcPts val="0"/>
              </a:spcAft>
            </a:pPr>
            <a:r>
              <a:rPr lang="en-US" sz="3200" dirty="0" smtClean="0">
                <a:solidFill>
                  <a:prstClr val="black"/>
                </a:solidFill>
                <a:latin typeface="Calibri"/>
                <a:ea typeface="+mn-ea"/>
              </a:rPr>
              <a:t>Tuition</a:t>
            </a:r>
          </a:p>
          <a:p>
            <a:pPr algn="ctr" defTabSz="914400" fontAlgn="auto">
              <a:spcBef>
                <a:spcPts val="0"/>
              </a:spcBef>
              <a:spcAft>
                <a:spcPts val="0"/>
              </a:spcAft>
            </a:pPr>
            <a:r>
              <a:rPr lang="en-US" sz="3200" dirty="0" smtClean="0">
                <a:solidFill>
                  <a:prstClr val="black"/>
                </a:solidFill>
                <a:latin typeface="Calibri"/>
                <a:ea typeface="+mn-ea"/>
              </a:rPr>
              <a:t>11%</a:t>
            </a:r>
            <a:endParaRPr lang="en-US" sz="3200" dirty="0">
              <a:solidFill>
                <a:prstClr val="black"/>
              </a:solidFill>
              <a:latin typeface="Calibri"/>
              <a:ea typeface="+mn-ea"/>
            </a:endParaRPr>
          </a:p>
        </p:txBody>
      </p:sp>
      <p:cxnSp>
        <p:nvCxnSpPr>
          <p:cNvPr id="5" name="Straight Arrow Connector 4"/>
          <p:cNvCxnSpPr/>
          <p:nvPr/>
        </p:nvCxnSpPr>
        <p:spPr>
          <a:xfrm flipH="1" flipV="1">
            <a:off x="6417129" y="4294414"/>
            <a:ext cx="1467134" cy="6204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24528" y="2240340"/>
            <a:ext cx="2519471" cy="1569660"/>
          </a:xfrm>
          <a:prstGeom prst="rect">
            <a:avLst/>
          </a:prstGeom>
          <a:noFill/>
        </p:spPr>
        <p:txBody>
          <a:bodyPr wrap="none" rtlCol="0">
            <a:spAutoFit/>
          </a:bodyPr>
          <a:lstStyle/>
          <a:p>
            <a:pPr algn="ctr" defTabSz="914400" fontAlgn="auto">
              <a:spcBef>
                <a:spcPts val="0"/>
              </a:spcBef>
              <a:spcAft>
                <a:spcPts val="0"/>
              </a:spcAft>
            </a:pPr>
            <a:r>
              <a:rPr lang="en-US" sz="3200" dirty="0" smtClean="0">
                <a:solidFill>
                  <a:prstClr val="black"/>
                </a:solidFill>
                <a:latin typeface="Calibri"/>
                <a:ea typeface="+mn-ea"/>
              </a:rPr>
              <a:t>State</a:t>
            </a:r>
          </a:p>
          <a:p>
            <a:pPr algn="ctr" defTabSz="914400" fontAlgn="auto">
              <a:spcBef>
                <a:spcPts val="0"/>
              </a:spcBef>
              <a:spcAft>
                <a:spcPts val="0"/>
              </a:spcAft>
            </a:pPr>
            <a:r>
              <a:rPr lang="en-US" sz="3200" dirty="0" smtClean="0">
                <a:solidFill>
                  <a:prstClr val="black"/>
                </a:solidFill>
                <a:latin typeface="Calibri"/>
                <a:ea typeface="+mn-ea"/>
              </a:rPr>
              <a:t>Appropriation</a:t>
            </a:r>
          </a:p>
          <a:p>
            <a:pPr algn="ctr" defTabSz="914400" fontAlgn="auto">
              <a:spcBef>
                <a:spcPts val="0"/>
              </a:spcBef>
              <a:spcAft>
                <a:spcPts val="0"/>
              </a:spcAft>
            </a:pPr>
            <a:r>
              <a:rPr lang="en-US" sz="3200" dirty="0" smtClean="0">
                <a:solidFill>
                  <a:prstClr val="black"/>
                </a:solidFill>
                <a:latin typeface="Calibri"/>
                <a:ea typeface="+mn-ea"/>
              </a:rPr>
              <a:t>29%</a:t>
            </a:r>
            <a:endParaRPr lang="en-US" sz="3200" dirty="0">
              <a:solidFill>
                <a:prstClr val="black"/>
              </a:solidFill>
              <a:latin typeface="Calibri"/>
              <a:ea typeface="+mn-ea"/>
            </a:endParaRPr>
          </a:p>
        </p:txBody>
      </p:sp>
      <p:cxnSp>
        <p:nvCxnSpPr>
          <p:cNvPr id="11" name="Straight Arrow Connector 10"/>
          <p:cNvCxnSpPr/>
          <p:nvPr/>
        </p:nvCxnSpPr>
        <p:spPr>
          <a:xfrm flipH="1" flipV="1">
            <a:off x="6417129" y="3323509"/>
            <a:ext cx="979714" cy="18713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8099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Environment</a:t>
            </a:r>
            <a:endParaRPr lang="en-US" dirty="0"/>
          </a:p>
        </p:txBody>
      </p:sp>
      <p:sp>
        <p:nvSpPr>
          <p:cNvPr id="3" name="Content Placeholder 2"/>
          <p:cNvSpPr>
            <a:spLocks noGrp="1"/>
          </p:cNvSpPr>
          <p:nvPr>
            <p:ph idx="1"/>
          </p:nvPr>
        </p:nvSpPr>
        <p:spPr/>
        <p:txBody>
          <a:bodyPr/>
          <a:lstStyle/>
          <a:p>
            <a:r>
              <a:rPr lang="en-US" dirty="0" smtClean="0"/>
              <a:t>NIH Budget</a:t>
            </a:r>
          </a:p>
          <a:p>
            <a:pPr lvl="1"/>
            <a:r>
              <a:rPr lang="en-US" dirty="0" smtClean="0"/>
              <a:t>Rapid expansion (1998 – 2003)</a:t>
            </a:r>
          </a:p>
          <a:p>
            <a:pPr lvl="1"/>
            <a:r>
              <a:rPr lang="en-US" dirty="0" smtClean="0"/>
              <a:t>Leveling</a:t>
            </a:r>
          </a:p>
          <a:p>
            <a:pPr lvl="1"/>
            <a:r>
              <a:rPr lang="en-US" dirty="0" smtClean="0"/>
              <a:t>Sequestration/Inflation</a:t>
            </a:r>
          </a:p>
        </p:txBody>
      </p:sp>
    </p:spTree>
    <p:extLst>
      <p:ext uri="{BB962C8B-B14F-4D97-AF65-F5344CB8AC3E}">
        <p14:creationId xmlns:p14="http://schemas.microsoft.com/office/powerpoint/2010/main" val="1954193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847725"/>
            <a:ext cx="8353425"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4627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157288"/>
            <a:ext cx="8191500"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2052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
          <p:cNvSpPr txBox="1">
            <a:spLocks noChangeArrowheads="1"/>
          </p:cNvSpPr>
          <p:nvPr/>
        </p:nvSpPr>
        <p:spPr bwMode="auto">
          <a:xfrm>
            <a:off x="468181" y="661012"/>
            <a:ext cx="81121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sz="3600" b="1" dirty="0" smtClean="0">
              <a:cs typeface="Arial" pitchFamily="34" charset="0"/>
            </a:endParaRPr>
          </a:p>
          <a:p>
            <a:pPr algn="ctr" eaLnBrk="1" hangingPunct="1"/>
            <a:endParaRPr lang="en-US" sz="3600" b="1" dirty="0" smtClean="0">
              <a:cs typeface="Arial" pitchFamily="34" charset="0"/>
            </a:endParaRPr>
          </a:p>
          <a:p>
            <a:pPr eaLnBrk="1" hangingPunct="1"/>
            <a:endParaRPr lang="en-US" sz="3600" b="1" dirty="0">
              <a:cs typeface="Arial" pitchFamily="34" charset="0"/>
            </a:endParaRPr>
          </a:p>
        </p:txBody>
      </p:sp>
      <p:sp>
        <p:nvSpPr>
          <p:cNvPr id="2" name="Title 1"/>
          <p:cNvSpPr>
            <a:spLocks noGrp="1"/>
          </p:cNvSpPr>
          <p:nvPr>
            <p:ph type="title"/>
          </p:nvPr>
        </p:nvSpPr>
        <p:spPr/>
        <p:txBody>
          <a:bodyPr/>
          <a:lstStyle/>
          <a:p>
            <a:r>
              <a:rPr lang="en-US" dirty="0" smtClean="0"/>
              <a:t>KU Medical Center – Who are we?</a:t>
            </a:r>
            <a:endParaRPr lang="en-US" dirty="0"/>
          </a:p>
        </p:txBody>
      </p:sp>
      <p:sp>
        <p:nvSpPr>
          <p:cNvPr id="3" name="Content Placeholder 2"/>
          <p:cNvSpPr>
            <a:spLocks noGrp="1"/>
          </p:cNvSpPr>
          <p:nvPr>
            <p:ph idx="1"/>
          </p:nvPr>
        </p:nvSpPr>
        <p:spPr/>
        <p:txBody>
          <a:bodyPr/>
          <a:lstStyle/>
          <a:p>
            <a:r>
              <a:rPr lang="en-US" dirty="0" smtClean="0"/>
              <a:t>Kansas City Campus</a:t>
            </a:r>
          </a:p>
          <a:p>
            <a:pPr lvl="1"/>
            <a:r>
              <a:rPr lang="en-US" dirty="0" smtClean="0"/>
              <a:t>KU Medical Center</a:t>
            </a:r>
          </a:p>
          <a:p>
            <a:pPr lvl="1"/>
            <a:r>
              <a:rPr lang="en-US" dirty="0" smtClean="0"/>
              <a:t>University of Kansas Physicians Group</a:t>
            </a:r>
          </a:p>
          <a:p>
            <a:pPr lvl="1"/>
            <a:r>
              <a:rPr lang="en-US" dirty="0" smtClean="0"/>
              <a:t>University of Kansas Hospital</a:t>
            </a:r>
          </a:p>
          <a:p>
            <a:pPr lvl="2"/>
            <a:r>
              <a:rPr lang="en-US" dirty="0" smtClean="0"/>
              <a:t>KU Cancer Center - Fairway</a:t>
            </a:r>
          </a:p>
          <a:p>
            <a:pPr lvl="2"/>
            <a:r>
              <a:rPr lang="en-US" dirty="0" smtClean="0"/>
              <a:t>Indian Creek Campus - </a:t>
            </a:r>
            <a:r>
              <a:rPr lang="en-US" dirty="0" err="1" smtClean="0"/>
              <a:t>Leawood</a:t>
            </a:r>
            <a:endParaRPr lang="en-US" dirty="0" smtClean="0"/>
          </a:p>
          <a:p>
            <a:pPr lvl="2"/>
            <a:r>
              <a:rPr lang="en-US" dirty="0" smtClean="0"/>
              <a:t>KU </a:t>
            </a:r>
            <a:r>
              <a:rPr lang="en-US" dirty="0" err="1" smtClean="0"/>
              <a:t>MedWest</a:t>
            </a:r>
            <a:r>
              <a:rPr lang="en-US" dirty="0" smtClean="0"/>
              <a:t> - Shawnee</a:t>
            </a:r>
            <a:endParaRPr lang="en-US" dirty="0"/>
          </a:p>
          <a:p>
            <a:pPr lvl="2"/>
            <a:r>
              <a:rPr lang="en-US" dirty="0" smtClean="0"/>
              <a:t>KU Sports Medicine – Arrowhead Stadium</a:t>
            </a:r>
          </a:p>
        </p:txBody>
      </p:sp>
    </p:spTree>
    <p:extLst>
      <p:ext uri="{BB962C8B-B14F-4D97-AF65-F5344CB8AC3E}">
        <p14:creationId xmlns:p14="http://schemas.microsoft.com/office/powerpoint/2010/main" val="19207021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76200"/>
            <a:ext cx="9144000" cy="533400"/>
          </a:xfrm>
        </p:spPr>
        <p:txBody>
          <a:bodyPr>
            <a:normAutofit/>
          </a:bodyPr>
          <a:lstStyle/>
          <a:p>
            <a:pPr algn="ctr"/>
            <a:r>
              <a:rPr lang="en-US" sz="2800" dirty="0" smtClean="0">
                <a:solidFill>
                  <a:schemeClr val="bg1"/>
                </a:solidFill>
              </a:rPr>
              <a:t>A Perfect Storm</a:t>
            </a:r>
            <a:endParaRPr lang="en-US" sz="2800" dirty="0">
              <a:solidFill>
                <a:schemeClr val="bg1"/>
              </a:solidFill>
            </a:endParaRPr>
          </a:p>
        </p:txBody>
      </p:sp>
      <p:pic>
        <p:nvPicPr>
          <p:cNvPr id="6" name="Picture 5"/>
          <p:cNvPicPr>
            <a:picLocks noChangeAspect="1"/>
          </p:cNvPicPr>
          <p:nvPr/>
        </p:nvPicPr>
        <p:blipFill>
          <a:blip r:embed="rId3"/>
          <a:stretch>
            <a:fillRect/>
          </a:stretch>
        </p:blipFill>
        <p:spPr>
          <a:xfrm>
            <a:off x="990600" y="368040"/>
            <a:ext cx="6908800" cy="5181600"/>
          </a:xfrm>
          <a:prstGeom prst="rect">
            <a:avLst/>
          </a:prstGeom>
        </p:spPr>
      </p:pic>
      <p:sp>
        <p:nvSpPr>
          <p:cNvPr id="5" name="Rectangle 4"/>
          <p:cNvSpPr/>
          <p:nvPr/>
        </p:nvSpPr>
        <p:spPr>
          <a:xfrm>
            <a:off x="650935" y="5543145"/>
            <a:ext cx="7807265" cy="584775"/>
          </a:xfrm>
          <a:prstGeom prst="rect">
            <a:avLst/>
          </a:prstGeom>
        </p:spPr>
        <p:txBody>
          <a:bodyPr wrap="none">
            <a:spAutoFit/>
          </a:bodyPr>
          <a:lstStyle/>
          <a:p>
            <a:pPr defTabSz="914400" fontAlgn="auto">
              <a:spcBef>
                <a:spcPts val="0"/>
              </a:spcBef>
              <a:spcAft>
                <a:spcPts val="0"/>
              </a:spcAft>
            </a:pPr>
            <a:r>
              <a:rPr lang="en-US" sz="3200" dirty="0">
                <a:solidFill>
                  <a:prstClr val="black"/>
                </a:solidFill>
                <a:latin typeface="Calibri"/>
                <a:ea typeface="+mn-ea"/>
              </a:rPr>
              <a:t>Funding levels lowest levels in history (9-15%)</a:t>
            </a:r>
          </a:p>
        </p:txBody>
      </p:sp>
    </p:spTree>
    <p:extLst>
      <p:ext uri="{BB962C8B-B14F-4D97-AF65-F5344CB8AC3E}">
        <p14:creationId xmlns:p14="http://schemas.microsoft.com/office/powerpoint/2010/main" val="888551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Response to Challenges:</a:t>
            </a:r>
            <a:br>
              <a:rPr lang="en-US" dirty="0" smtClean="0"/>
            </a:br>
            <a:r>
              <a:rPr lang="en-US" dirty="0" smtClean="0"/>
              <a:t>Education and Research</a:t>
            </a:r>
            <a:endParaRPr lang="en-US" dirty="0"/>
          </a:p>
        </p:txBody>
      </p:sp>
    </p:spTree>
    <p:extLst>
      <p:ext uri="{BB962C8B-B14F-4D97-AF65-F5344CB8AC3E}">
        <p14:creationId xmlns:p14="http://schemas.microsoft.com/office/powerpoint/2010/main" val="32980888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69875" y="260597"/>
            <a:ext cx="8222608" cy="96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spcBef>
                <a:spcPct val="20000"/>
              </a:spcBef>
              <a:spcAft>
                <a:spcPct val="50000"/>
              </a:spcAft>
              <a:buClr>
                <a:schemeClr val="tx2"/>
              </a:buClr>
              <a:defRPr/>
            </a:pPr>
            <a:r>
              <a:rPr lang="en-US" sz="2400" b="1" kern="0" dirty="0" smtClean="0">
                <a:solidFill>
                  <a:schemeClr val="tx2"/>
                </a:solidFill>
                <a:cs typeface="Times" pitchFamily="16" charset="0"/>
              </a:rPr>
              <a:t>State Funding</a:t>
            </a:r>
            <a:r>
              <a:rPr lang="en-US" sz="3000" b="1" kern="0" dirty="0" smtClean="0">
                <a:solidFill>
                  <a:schemeClr val="tx2"/>
                </a:solidFill>
                <a:cs typeface="Times" pitchFamily="16" charset="0"/>
              </a:rPr>
              <a:t/>
            </a:r>
            <a:br>
              <a:rPr lang="en-US" sz="3000" b="1" kern="0" dirty="0" smtClean="0">
                <a:solidFill>
                  <a:schemeClr val="tx2"/>
                </a:solidFill>
                <a:cs typeface="Times" pitchFamily="16" charset="0"/>
              </a:rPr>
            </a:br>
            <a:r>
              <a:rPr lang="en-US" sz="3000" b="1" kern="0" dirty="0" smtClean="0">
                <a:solidFill>
                  <a:srgbClr val="000000"/>
                </a:solidFill>
                <a:cs typeface="Times" pitchFamily="16" charset="0"/>
              </a:rPr>
              <a:t>Inflation outpacing state support</a:t>
            </a:r>
            <a:endParaRPr lang="en-US" sz="2400" b="1" kern="0" dirty="0">
              <a:cs typeface="Times" pitchFamily="16" charset="0"/>
            </a:endParaRPr>
          </a:p>
        </p:txBody>
      </p:sp>
      <p:sp>
        <p:nvSpPr>
          <p:cNvPr id="6" name="TextBox 5"/>
          <p:cNvSpPr txBox="1"/>
          <p:nvPr/>
        </p:nvSpPr>
        <p:spPr>
          <a:xfrm>
            <a:off x="0" y="5129084"/>
            <a:ext cx="9144000" cy="89255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smtClean="0"/>
              <a:t>Higher Education Price Index-adjusted State General Fund </a:t>
            </a:r>
            <a:br>
              <a:rPr lang="en-US" sz="1400" dirty="0" smtClean="0"/>
            </a:br>
            <a:r>
              <a:rPr lang="en-US" sz="1400" dirty="0" smtClean="0"/>
              <a:t>Operating Expenditures – KU Medical Center</a:t>
            </a:r>
          </a:p>
          <a:p>
            <a:pPr algn="ctr"/>
            <a:r>
              <a:rPr lang="en-US" sz="800" dirty="0" smtClean="0"/>
              <a:t/>
            </a:r>
            <a:br>
              <a:rPr lang="en-US" sz="800" dirty="0" smtClean="0"/>
            </a:br>
            <a:r>
              <a:rPr lang="en-US" sz="800" dirty="0"/>
              <a:t>Note: Data includes $5 million in appropriated funds for the Cancer Center from FY 2007 – FY 2014,</a:t>
            </a:r>
          </a:p>
          <a:p>
            <a:pPr algn="ctr"/>
            <a:r>
              <a:rPr lang="en-US" sz="800" dirty="0"/>
              <a:t>including the period from FY 2012 to 2014 where the funding was provided by the Department of Commerce .</a:t>
            </a:r>
          </a:p>
        </p:txBody>
      </p:sp>
      <p:graphicFrame>
        <p:nvGraphicFramePr>
          <p:cNvPr id="8" name="Chart 7"/>
          <p:cNvGraphicFramePr>
            <a:graphicFrameLocks/>
          </p:cNvGraphicFramePr>
          <p:nvPr>
            <p:extLst>
              <p:ext uri="{D42A27DB-BD31-4B8C-83A1-F6EECF244321}">
                <p14:modId xmlns:p14="http://schemas.microsoft.com/office/powerpoint/2010/main" val="3931100454"/>
              </p:ext>
            </p:extLst>
          </p:nvPr>
        </p:nvGraphicFramePr>
        <p:xfrm>
          <a:off x="841342" y="1091773"/>
          <a:ext cx="7079673" cy="409455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2177811" y="1334959"/>
            <a:ext cx="840295" cy="307777"/>
          </a:xfrm>
          <a:prstGeom prst="rect">
            <a:avLst/>
          </a:prstGeom>
          <a:solidFill>
            <a:schemeClr val="bg1"/>
          </a:solidFill>
        </p:spPr>
        <p:txBody>
          <a:bodyPr wrap="none">
            <a:spAutoFit/>
          </a:bodyPr>
          <a:lstStyle/>
          <a:p>
            <a:r>
              <a:rPr lang="en-US" sz="1400" dirty="0" smtClean="0"/>
              <a:t>$159.0M</a:t>
            </a:r>
            <a:endParaRPr lang="en-US" sz="1400" dirty="0"/>
          </a:p>
        </p:txBody>
      </p:sp>
      <p:sp>
        <p:nvSpPr>
          <p:cNvPr id="10" name="Rectangle 9"/>
          <p:cNvSpPr/>
          <p:nvPr/>
        </p:nvSpPr>
        <p:spPr>
          <a:xfrm>
            <a:off x="6846793" y="3306774"/>
            <a:ext cx="840295" cy="307777"/>
          </a:xfrm>
          <a:prstGeom prst="rect">
            <a:avLst/>
          </a:prstGeom>
          <a:noFill/>
        </p:spPr>
        <p:txBody>
          <a:bodyPr wrap="none">
            <a:spAutoFit/>
          </a:bodyPr>
          <a:lstStyle/>
          <a:p>
            <a:r>
              <a:rPr lang="en-US" sz="1400" dirty="0" smtClean="0"/>
              <a:t>$109.6M</a:t>
            </a:r>
            <a:endParaRPr lang="en-US" sz="1400" dirty="0"/>
          </a:p>
        </p:txBody>
      </p:sp>
      <p:sp>
        <p:nvSpPr>
          <p:cNvPr id="2" name="TextBox 1"/>
          <p:cNvSpPr txBox="1"/>
          <p:nvPr/>
        </p:nvSpPr>
        <p:spPr>
          <a:xfrm>
            <a:off x="5706915" y="775090"/>
            <a:ext cx="3352800" cy="646331"/>
          </a:xfrm>
          <a:prstGeom prst="rect">
            <a:avLst/>
          </a:prstGeom>
          <a:noFill/>
        </p:spPr>
        <p:txBody>
          <a:bodyPr wrap="square" rtlCol="0">
            <a:spAutoFit/>
          </a:bodyPr>
          <a:lstStyle/>
          <a:p>
            <a:r>
              <a:rPr lang="en-US" sz="3600" dirty="0" smtClean="0">
                <a:solidFill>
                  <a:srgbClr val="FF0000"/>
                </a:solidFill>
              </a:rPr>
              <a:t>31% Reduction</a:t>
            </a:r>
            <a:endParaRPr lang="en-US" sz="3600" dirty="0">
              <a:solidFill>
                <a:srgbClr val="FF0000"/>
              </a:solidFill>
            </a:endParaRPr>
          </a:p>
        </p:txBody>
      </p:sp>
      <p:sp>
        <p:nvSpPr>
          <p:cNvPr id="11" name="Rectangle 10"/>
          <p:cNvSpPr/>
          <p:nvPr/>
        </p:nvSpPr>
        <p:spPr>
          <a:xfrm>
            <a:off x="4068119" y="1334959"/>
            <a:ext cx="1996187" cy="369332"/>
          </a:xfrm>
          <a:prstGeom prst="rect">
            <a:avLst/>
          </a:prstGeom>
        </p:spPr>
        <p:txBody>
          <a:bodyPr wrap="none">
            <a:spAutoFit/>
          </a:bodyPr>
          <a:lstStyle/>
          <a:p>
            <a:r>
              <a:rPr lang="en-US" sz="1800" b="1" dirty="0" smtClean="0">
                <a:solidFill>
                  <a:srgbClr val="002060"/>
                </a:solidFill>
                <a:latin typeface="+mn-lt"/>
              </a:rPr>
              <a:t>Faculty: 668 (2008)</a:t>
            </a:r>
            <a:endParaRPr lang="en-US" sz="1800" b="1" dirty="0">
              <a:solidFill>
                <a:srgbClr val="002060"/>
              </a:solidFill>
              <a:latin typeface="+mn-lt"/>
            </a:endParaRPr>
          </a:p>
        </p:txBody>
      </p:sp>
      <p:sp>
        <p:nvSpPr>
          <p:cNvPr id="12" name="Rectangle 11"/>
          <p:cNvSpPr/>
          <p:nvPr/>
        </p:nvSpPr>
        <p:spPr>
          <a:xfrm>
            <a:off x="6638825" y="1957956"/>
            <a:ext cx="1996187" cy="369332"/>
          </a:xfrm>
          <a:prstGeom prst="rect">
            <a:avLst/>
          </a:prstGeom>
        </p:spPr>
        <p:txBody>
          <a:bodyPr wrap="none">
            <a:spAutoFit/>
          </a:bodyPr>
          <a:lstStyle/>
          <a:p>
            <a:r>
              <a:rPr lang="en-US" sz="1800" b="1" dirty="0" smtClean="0">
                <a:solidFill>
                  <a:srgbClr val="002060"/>
                </a:solidFill>
                <a:latin typeface="+mn-lt"/>
              </a:rPr>
              <a:t>Faculty: 974 (2012)</a:t>
            </a:r>
            <a:endParaRPr lang="en-US" sz="1800" b="1" dirty="0">
              <a:solidFill>
                <a:srgbClr val="002060"/>
              </a:solidFill>
              <a:latin typeface="+mn-lt"/>
            </a:endParaRPr>
          </a:p>
        </p:txBody>
      </p:sp>
      <p:sp>
        <p:nvSpPr>
          <p:cNvPr id="13" name="Rectangle 12"/>
          <p:cNvSpPr/>
          <p:nvPr/>
        </p:nvSpPr>
        <p:spPr>
          <a:xfrm>
            <a:off x="6955322" y="2732987"/>
            <a:ext cx="1686167" cy="369332"/>
          </a:xfrm>
          <a:prstGeom prst="rect">
            <a:avLst/>
          </a:prstGeom>
        </p:spPr>
        <p:txBody>
          <a:bodyPr wrap="none">
            <a:spAutoFit/>
          </a:bodyPr>
          <a:lstStyle/>
          <a:p>
            <a:r>
              <a:rPr lang="en-US" sz="1800" b="1" dirty="0" smtClean="0">
                <a:solidFill>
                  <a:srgbClr val="002060"/>
                </a:solidFill>
                <a:latin typeface="+mn-lt"/>
              </a:rPr>
              <a:t>NCI designation</a:t>
            </a:r>
            <a:endParaRPr lang="en-US" sz="1800" b="1" dirty="0">
              <a:solidFill>
                <a:srgbClr val="002060"/>
              </a:solidFill>
              <a:latin typeface="+mn-lt"/>
            </a:endParaRPr>
          </a:p>
        </p:txBody>
      </p:sp>
      <p:sp>
        <p:nvSpPr>
          <p:cNvPr id="14" name="Rectangle 13"/>
          <p:cNvSpPr/>
          <p:nvPr/>
        </p:nvSpPr>
        <p:spPr>
          <a:xfrm>
            <a:off x="6058990" y="2817753"/>
            <a:ext cx="665952" cy="369332"/>
          </a:xfrm>
          <a:prstGeom prst="rect">
            <a:avLst/>
          </a:prstGeom>
        </p:spPr>
        <p:txBody>
          <a:bodyPr wrap="none">
            <a:spAutoFit/>
          </a:bodyPr>
          <a:lstStyle/>
          <a:p>
            <a:r>
              <a:rPr lang="en-US" sz="1800" b="1" dirty="0" smtClean="0">
                <a:solidFill>
                  <a:srgbClr val="002060"/>
                </a:solidFill>
                <a:latin typeface="+mn-lt"/>
              </a:rPr>
              <a:t>CTSA</a:t>
            </a:r>
          </a:p>
        </p:txBody>
      </p:sp>
      <p:sp>
        <p:nvSpPr>
          <p:cNvPr id="15" name="Rectangle 14"/>
          <p:cNvSpPr/>
          <p:nvPr/>
        </p:nvSpPr>
        <p:spPr>
          <a:xfrm>
            <a:off x="6164513" y="4066684"/>
            <a:ext cx="1455207" cy="369332"/>
          </a:xfrm>
          <a:prstGeom prst="rect">
            <a:avLst/>
          </a:prstGeom>
        </p:spPr>
        <p:txBody>
          <a:bodyPr wrap="none">
            <a:spAutoFit/>
          </a:bodyPr>
          <a:lstStyle/>
          <a:p>
            <a:r>
              <a:rPr lang="en-US" sz="1800" b="1" dirty="0" smtClean="0">
                <a:solidFill>
                  <a:srgbClr val="002060"/>
                </a:solidFill>
                <a:latin typeface="+mn-lt"/>
              </a:rPr>
              <a:t>SOM-Wichita</a:t>
            </a:r>
            <a:endParaRPr lang="en-US" sz="1800" b="1" dirty="0">
              <a:solidFill>
                <a:srgbClr val="002060"/>
              </a:solidFill>
              <a:latin typeface="+mn-lt"/>
            </a:endParaRPr>
          </a:p>
        </p:txBody>
      </p:sp>
      <p:sp>
        <p:nvSpPr>
          <p:cNvPr id="16" name="Rectangle 15"/>
          <p:cNvSpPr/>
          <p:nvPr/>
        </p:nvSpPr>
        <p:spPr>
          <a:xfrm>
            <a:off x="5279897" y="2142622"/>
            <a:ext cx="1599990" cy="646331"/>
          </a:xfrm>
          <a:prstGeom prst="rect">
            <a:avLst/>
          </a:prstGeom>
          <a:noFill/>
        </p:spPr>
        <p:txBody>
          <a:bodyPr wrap="none">
            <a:spAutoFit/>
          </a:bodyPr>
          <a:lstStyle/>
          <a:p>
            <a:r>
              <a:rPr lang="en-US" sz="1800" b="1" dirty="0" smtClean="0">
                <a:solidFill>
                  <a:srgbClr val="002060"/>
                </a:solidFill>
                <a:latin typeface="+mn-lt"/>
              </a:rPr>
              <a:t>Alzheimer’s </a:t>
            </a:r>
          </a:p>
          <a:p>
            <a:r>
              <a:rPr lang="en-US" sz="1800" b="1" dirty="0" smtClean="0">
                <a:solidFill>
                  <a:srgbClr val="002060"/>
                </a:solidFill>
                <a:latin typeface="+mn-lt"/>
              </a:rPr>
              <a:t>Disease Center</a:t>
            </a:r>
            <a:endParaRPr lang="en-US" sz="1800" b="1" dirty="0">
              <a:solidFill>
                <a:srgbClr val="002060"/>
              </a:solidFill>
              <a:latin typeface="+mn-lt"/>
            </a:endParaRPr>
          </a:p>
        </p:txBody>
      </p:sp>
      <p:sp>
        <p:nvSpPr>
          <p:cNvPr id="17" name="Rectangle 16"/>
          <p:cNvSpPr/>
          <p:nvPr/>
        </p:nvSpPr>
        <p:spPr>
          <a:xfrm>
            <a:off x="4716553" y="3882018"/>
            <a:ext cx="1293944" cy="369332"/>
          </a:xfrm>
          <a:prstGeom prst="rect">
            <a:avLst/>
          </a:prstGeom>
        </p:spPr>
        <p:txBody>
          <a:bodyPr wrap="none">
            <a:spAutoFit/>
          </a:bodyPr>
          <a:lstStyle/>
          <a:p>
            <a:r>
              <a:rPr lang="en-US" sz="1800" b="1" dirty="0" smtClean="0">
                <a:solidFill>
                  <a:srgbClr val="002060"/>
                </a:solidFill>
                <a:latin typeface="+mn-lt"/>
              </a:rPr>
              <a:t>SOM-Salina</a:t>
            </a:r>
          </a:p>
        </p:txBody>
      </p:sp>
      <p:cxnSp>
        <p:nvCxnSpPr>
          <p:cNvPr id="18" name="Straight Arrow Connector 17"/>
          <p:cNvCxnSpPr/>
          <p:nvPr/>
        </p:nvCxnSpPr>
        <p:spPr>
          <a:xfrm>
            <a:off x="4887884" y="1704291"/>
            <a:ext cx="248634" cy="90004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853707" y="2788953"/>
            <a:ext cx="354373" cy="6267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221450" y="3037547"/>
            <a:ext cx="114300" cy="37813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829243" y="3609484"/>
            <a:ext cx="241992" cy="39266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6221450" y="3609484"/>
            <a:ext cx="228600" cy="457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533002" y="2327288"/>
            <a:ext cx="554357" cy="113337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636835" y="3037547"/>
            <a:ext cx="419916" cy="457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073252" y="2626966"/>
            <a:ext cx="175581" cy="182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101126" y="3403713"/>
            <a:ext cx="175581" cy="182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442031" y="3470464"/>
            <a:ext cx="175581" cy="182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021726" y="4816997"/>
            <a:ext cx="2113207" cy="369332"/>
          </a:xfrm>
          <a:prstGeom prst="rect">
            <a:avLst/>
          </a:prstGeom>
        </p:spPr>
        <p:txBody>
          <a:bodyPr wrap="none">
            <a:spAutoFit/>
          </a:bodyPr>
          <a:lstStyle/>
          <a:p>
            <a:r>
              <a:rPr lang="en-US" sz="1800" b="1" dirty="0" smtClean="0">
                <a:solidFill>
                  <a:srgbClr val="002060"/>
                </a:solidFill>
                <a:latin typeface="+mn-lt"/>
              </a:rPr>
              <a:t>Faculty: 1084 (2014)</a:t>
            </a:r>
            <a:endParaRPr lang="en-US" sz="1800" b="1" dirty="0">
              <a:solidFill>
                <a:srgbClr val="002060"/>
              </a:solidFill>
              <a:latin typeface="+mn-lt"/>
            </a:endParaRPr>
          </a:p>
        </p:txBody>
      </p:sp>
      <p:sp>
        <p:nvSpPr>
          <p:cNvPr id="32" name="Oval 31"/>
          <p:cNvSpPr/>
          <p:nvPr/>
        </p:nvSpPr>
        <p:spPr>
          <a:xfrm>
            <a:off x="7093181" y="3539739"/>
            <a:ext cx="175581" cy="182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H="1" flipV="1">
            <a:off x="7254975" y="3761884"/>
            <a:ext cx="1007876" cy="10551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722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ext uri="{D42A27DB-BD31-4B8C-83A1-F6EECF244321}">
                <p14:modId xmlns:p14="http://schemas.microsoft.com/office/powerpoint/2010/main" val="3609921504"/>
              </p:ext>
            </p:extLst>
          </p:nvPr>
        </p:nvGraphicFramePr>
        <p:xfrm>
          <a:off x="928688" y="457200"/>
          <a:ext cx="7286625" cy="55530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5561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4091178651"/>
              </p:ext>
            </p:extLst>
          </p:nvPr>
        </p:nvGraphicFramePr>
        <p:xfrm>
          <a:off x="609600" y="457200"/>
          <a:ext cx="7924800" cy="5462587"/>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45"/>
          <p:cNvSpPr txBox="1"/>
          <p:nvPr/>
        </p:nvSpPr>
        <p:spPr>
          <a:xfrm>
            <a:off x="6248400" y="3250838"/>
            <a:ext cx="933449" cy="581025"/>
          </a:xfrm>
          <a:prstGeom prst="rect">
            <a:avLst/>
          </a:prstGeom>
          <a:solidFill>
            <a:schemeClr val="lt1">
              <a:alpha val="44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dirty="0"/>
              <a:t>ARRA Stimulus</a:t>
            </a:r>
          </a:p>
          <a:p>
            <a:pPr algn="ctr"/>
            <a:r>
              <a:rPr lang="en-US" sz="1000" b="1" baseline="0" dirty="0"/>
              <a:t>(FY 2010-11)</a:t>
            </a:r>
          </a:p>
          <a:p>
            <a:endParaRPr lang="en-US" sz="1100" b="1" dirty="0"/>
          </a:p>
        </p:txBody>
      </p:sp>
      <p:sp>
        <p:nvSpPr>
          <p:cNvPr id="25" name="TextBox 44"/>
          <p:cNvSpPr txBox="1"/>
          <p:nvPr/>
        </p:nvSpPr>
        <p:spPr>
          <a:xfrm>
            <a:off x="6978596" y="4526956"/>
            <a:ext cx="1009649" cy="742949"/>
          </a:xfrm>
          <a:prstGeom prst="rect">
            <a:avLst/>
          </a:prstGeom>
          <a:solidFill>
            <a:schemeClr val="lt1">
              <a:alpha val="44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dirty="0"/>
              <a:t>Federal Sequestration 5%</a:t>
            </a:r>
            <a:r>
              <a:rPr lang="en-US" sz="1000" b="1" baseline="0" dirty="0"/>
              <a:t> </a:t>
            </a:r>
            <a:r>
              <a:rPr lang="en-US" sz="1000" b="1" baseline="0" dirty="0" smtClean="0"/>
              <a:t>budget cut</a:t>
            </a:r>
            <a:endParaRPr lang="en-US" sz="1000" b="1" baseline="0" dirty="0"/>
          </a:p>
          <a:p>
            <a:pPr algn="ctr"/>
            <a:r>
              <a:rPr lang="en-US" sz="1000" b="1" baseline="0" dirty="0"/>
              <a:t>(FFY 2013)</a:t>
            </a:r>
          </a:p>
          <a:p>
            <a:endParaRPr lang="en-US" sz="1100" b="1" dirty="0"/>
          </a:p>
        </p:txBody>
      </p:sp>
    </p:spTree>
    <p:extLst>
      <p:ext uri="{BB962C8B-B14F-4D97-AF65-F5344CB8AC3E}">
        <p14:creationId xmlns:p14="http://schemas.microsoft.com/office/powerpoint/2010/main" val="33693642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4037391502"/>
              </p:ext>
            </p:extLst>
          </p:nvPr>
        </p:nvGraphicFramePr>
        <p:xfrm>
          <a:off x="728663" y="457200"/>
          <a:ext cx="7686675" cy="54625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25660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50219772"/>
              </p:ext>
            </p:extLst>
          </p:nvPr>
        </p:nvGraphicFramePr>
        <p:xfrm>
          <a:off x="633413" y="457200"/>
          <a:ext cx="7877175" cy="546258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706915" y="824703"/>
            <a:ext cx="3352800" cy="954107"/>
          </a:xfrm>
          <a:prstGeom prst="rect">
            <a:avLst/>
          </a:prstGeom>
          <a:noFill/>
        </p:spPr>
        <p:txBody>
          <a:bodyPr wrap="square" rtlCol="0">
            <a:spAutoFit/>
          </a:bodyPr>
          <a:lstStyle/>
          <a:p>
            <a:pPr algn="r"/>
            <a:r>
              <a:rPr lang="en-US" sz="2800" dirty="0" smtClean="0">
                <a:solidFill>
                  <a:srgbClr val="FF0000"/>
                </a:solidFill>
              </a:rPr>
              <a:t>Admin Budget</a:t>
            </a:r>
          </a:p>
          <a:p>
            <a:pPr algn="r"/>
            <a:r>
              <a:rPr lang="en-US" sz="2800" dirty="0" smtClean="0">
                <a:solidFill>
                  <a:srgbClr val="FF0000"/>
                </a:solidFill>
              </a:rPr>
              <a:t>45% Reduction</a:t>
            </a:r>
            <a:endParaRPr lang="en-US" sz="2800" dirty="0">
              <a:solidFill>
                <a:srgbClr val="FF0000"/>
              </a:solidFill>
            </a:endParaRPr>
          </a:p>
        </p:txBody>
      </p:sp>
      <p:sp>
        <p:nvSpPr>
          <p:cNvPr id="5" name="Right Brace 4"/>
          <p:cNvSpPr/>
          <p:nvPr/>
        </p:nvSpPr>
        <p:spPr>
          <a:xfrm>
            <a:off x="8289163" y="2049863"/>
            <a:ext cx="221425" cy="562708"/>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Arrow Connector 16"/>
          <p:cNvCxnSpPr/>
          <p:nvPr/>
        </p:nvCxnSpPr>
        <p:spPr>
          <a:xfrm flipH="1">
            <a:off x="8510589" y="1657978"/>
            <a:ext cx="90800" cy="6294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9883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2"/>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en-US" sz="3600" b="1" dirty="0">
                <a:solidFill>
                  <a:srgbClr val="000000"/>
                </a:solidFill>
              </a:rPr>
              <a:t>2015 U.S. News rankings</a:t>
            </a:r>
          </a:p>
        </p:txBody>
      </p:sp>
      <p:sp>
        <p:nvSpPr>
          <p:cNvPr id="13317" name="Rectangle 6"/>
          <p:cNvSpPr>
            <a:spLocks noChangeArrowheads="1"/>
          </p:cNvSpPr>
          <p:nvPr/>
        </p:nvSpPr>
        <p:spPr bwMode="auto">
          <a:xfrm>
            <a:off x="1287463" y="790574"/>
            <a:ext cx="7327900" cy="1692275"/>
          </a:xfrm>
          <a:prstGeom prst="rect">
            <a:avLst/>
          </a:prstGeom>
          <a:noFill/>
          <a:ln w="9525">
            <a:noFill/>
            <a:miter lim="800000"/>
            <a:headEnd/>
            <a:tailEnd/>
          </a:ln>
        </p:spPr>
        <p:txBody>
          <a:bodyPr>
            <a:spAutoFit/>
          </a:bodyPr>
          <a:lstStyle/>
          <a:p>
            <a:r>
              <a:rPr lang="en-US" dirty="0">
                <a:solidFill>
                  <a:srgbClr val="002060"/>
                </a:solidFill>
              </a:rPr>
              <a:t>							</a:t>
            </a:r>
            <a:r>
              <a:rPr lang="en-US" b="1" dirty="0">
                <a:solidFill>
                  <a:schemeClr val="tx2"/>
                </a:solidFill>
              </a:rPr>
              <a:t>2013		2014		2015</a:t>
            </a:r>
          </a:p>
          <a:p>
            <a:r>
              <a:rPr lang="en-US" sz="2000" u="sng" dirty="0"/>
              <a:t>Primary Care-public:		 #25		 #25		 #17	</a:t>
            </a:r>
          </a:p>
          <a:p>
            <a:r>
              <a:rPr lang="en-US" sz="2000" b="1" u="sng" dirty="0"/>
              <a:t>Primary Care-all:			 #35 (tie)	 #37 		 #22	</a:t>
            </a:r>
          </a:p>
          <a:p>
            <a:r>
              <a:rPr lang="en-US" sz="2000" u="sng" dirty="0"/>
              <a:t>Research-public:			 #42		 #42 		 #32	</a:t>
            </a:r>
          </a:p>
          <a:p>
            <a:r>
              <a:rPr lang="en-US" sz="2000" b="1" u="sng" dirty="0"/>
              <a:t>Research-all:				 #72 (tie)	 #75		 #60</a:t>
            </a:r>
            <a:r>
              <a:rPr lang="en-US" sz="2000" u="sng" dirty="0"/>
              <a:t>	</a:t>
            </a:r>
            <a:endParaRPr lang="en-US" dirty="0"/>
          </a:p>
        </p:txBody>
      </p:sp>
      <p:sp>
        <p:nvSpPr>
          <p:cNvPr id="13318" name="Rectangle 8"/>
          <p:cNvSpPr>
            <a:spLocks noChangeArrowheads="1"/>
          </p:cNvSpPr>
          <p:nvPr/>
        </p:nvSpPr>
        <p:spPr bwMode="auto">
          <a:xfrm>
            <a:off x="340214" y="2843631"/>
            <a:ext cx="4170149" cy="2985433"/>
          </a:xfrm>
          <a:prstGeom prst="rect">
            <a:avLst/>
          </a:prstGeom>
          <a:noFill/>
          <a:ln w="9525">
            <a:noFill/>
            <a:miter lim="800000"/>
            <a:headEnd/>
            <a:tailEnd/>
          </a:ln>
        </p:spPr>
        <p:txBody>
          <a:bodyPr wrap="square">
            <a:spAutoFit/>
          </a:bodyPr>
          <a:lstStyle/>
          <a:p>
            <a:r>
              <a:rPr lang="en-US" dirty="0">
                <a:solidFill>
                  <a:srgbClr val="FF0000"/>
                </a:solidFill>
              </a:rPr>
              <a:t>Health Professions — Public</a:t>
            </a:r>
            <a:r>
              <a:rPr lang="en-US" dirty="0" smtClean="0">
                <a:solidFill>
                  <a:srgbClr val="FF0000"/>
                </a:solidFill>
              </a:rPr>
              <a:t>: </a:t>
            </a:r>
          </a:p>
          <a:p>
            <a:r>
              <a:rPr lang="en-US" dirty="0" smtClean="0">
                <a:solidFill>
                  <a:schemeClr val="tx2"/>
                </a:solidFill>
              </a:rPr>
              <a:t>2</a:t>
            </a:r>
            <a:r>
              <a:rPr lang="en-US" dirty="0">
                <a:solidFill>
                  <a:schemeClr val="tx2"/>
                </a:solidFill>
              </a:rPr>
              <a:t>.   Occupational Therapy </a:t>
            </a:r>
            <a:r>
              <a:rPr lang="en-US" dirty="0" smtClean="0">
                <a:solidFill>
                  <a:schemeClr val="tx2"/>
                </a:solidFill>
              </a:rPr>
              <a:t> </a:t>
            </a:r>
            <a:endParaRPr lang="en-US" dirty="0">
              <a:solidFill>
                <a:schemeClr val="tx2"/>
              </a:solidFill>
            </a:endParaRPr>
          </a:p>
          <a:p>
            <a:r>
              <a:rPr lang="en-US" dirty="0">
                <a:solidFill>
                  <a:schemeClr val="tx2"/>
                </a:solidFill>
              </a:rPr>
              <a:t>6.   Speech-Language </a:t>
            </a:r>
            <a:r>
              <a:rPr lang="en-US" dirty="0" smtClean="0">
                <a:solidFill>
                  <a:schemeClr val="tx2"/>
                </a:solidFill>
              </a:rPr>
              <a:t>				Pathology </a:t>
            </a:r>
            <a:endParaRPr lang="en-US" dirty="0">
              <a:solidFill>
                <a:schemeClr val="tx2"/>
              </a:solidFill>
            </a:endParaRPr>
          </a:p>
          <a:p>
            <a:r>
              <a:rPr lang="en-US" dirty="0">
                <a:solidFill>
                  <a:schemeClr val="tx2"/>
                </a:solidFill>
              </a:rPr>
              <a:t>7.   </a:t>
            </a:r>
            <a:r>
              <a:rPr lang="en-US" dirty="0" smtClean="0">
                <a:solidFill>
                  <a:schemeClr val="tx2"/>
                </a:solidFill>
              </a:rPr>
              <a:t>Audiology </a:t>
            </a:r>
            <a:endParaRPr lang="en-US" dirty="0">
              <a:solidFill>
                <a:schemeClr val="tx2"/>
              </a:solidFill>
            </a:endParaRPr>
          </a:p>
          <a:p>
            <a:r>
              <a:rPr lang="en-US" dirty="0">
                <a:solidFill>
                  <a:schemeClr val="tx2"/>
                </a:solidFill>
              </a:rPr>
              <a:t>9.   Physical </a:t>
            </a:r>
            <a:r>
              <a:rPr lang="en-US" dirty="0" smtClean="0">
                <a:solidFill>
                  <a:schemeClr val="tx2"/>
                </a:solidFill>
              </a:rPr>
              <a:t>Therapy </a:t>
            </a:r>
            <a:endParaRPr lang="en-US" dirty="0">
              <a:solidFill>
                <a:srgbClr val="FF0000"/>
              </a:solidFill>
            </a:endParaRPr>
          </a:p>
          <a:p>
            <a:r>
              <a:rPr lang="en-US" dirty="0">
                <a:solidFill>
                  <a:schemeClr val="tx2"/>
                </a:solidFill>
              </a:rPr>
              <a:t>21. Nursing-Anesthesia</a:t>
            </a:r>
            <a:r>
              <a:rPr lang="en-US" sz="2000" dirty="0">
                <a:solidFill>
                  <a:schemeClr val="tx2"/>
                </a:solidFill>
              </a:rPr>
              <a:t>	</a:t>
            </a:r>
            <a:r>
              <a:rPr lang="en-US" sz="2000" dirty="0" smtClean="0">
                <a:solidFill>
                  <a:schemeClr val="tx2"/>
                </a:solidFill>
              </a:rPr>
              <a:t> </a:t>
            </a:r>
          </a:p>
          <a:p>
            <a:endParaRPr lang="en-US" sz="2000" dirty="0" smtClean="0">
              <a:solidFill>
                <a:schemeClr val="tx2"/>
              </a:solidFill>
            </a:endParaRPr>
          </a:p>
        </p:txBody>
      </p:sp>
      <p:sp>
        <p:nvSpPr>
          <p:cNvPr id="13319" name="Rectangle 7"/>
          <p:cNvSpPr>
            <a:spLocks noChangeArrowheads="1"/>
          </p:cNvSpPr>
          <p:nvPr/>
        </p:nvSpPr>
        <p:spPr bwMode="auto">
          <a:xfrm>
            <a:off x="269875" y="741301"/>
            <a:ext cx="3323346" cy="523220"/>
          </a:xfrm>
          <a:prstGeom prst="rect">
            <a:avLst/>
          </a:prstGeom>
          <a:noFill/>
          <a:ln w="9525">
            <a:noFill/>
            <a:miter lim="800000"/>
            <a:headEnd/>
            <a:tailEnd/>
          </a:ln>
        </p:spPr>
        <p:txBody>
          <a:bodyPr wrap="none">
            <a:spAutoFit/>
          </a:bodyPr>
          <a:lstStyle/>
          <a:p>
            <a:r>
              <a:rPr lang="en-US" sz="2800" dirty="0">
                <a:solidFill>
                  <a:srgbClr val="FF0000"/>
                </a:solidFill>
              </a:rPr>
              <a:t>School of Medicine:</a:t>
            </a:r>
            <a:endParaRPr lang="en-US" sz="2800" dirty="0"/>
          </a:p>
        </p:txBody>
      </p:sp>
      <p:sp>
        <p:nvSpPr>
          <p:cNvPr id="2" name="5-Point Star 1"/>
          <p:cNvSpPr/>
          <p:nvPr/>
        </p:nvSpPr>
        <p:spPr>
          <a:xfrm>
            <a:off x="8028232" y="1408111"/>
            <a:ext cx="457200" cy="4572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5-Point Star 9"/>
          <p:cNvSpPr/>
          <p:nvPr/>
        </p:nvSpPr>
        <p:spPr>
          <a:xfrm>
            <a:off x="8028232" y="1992311"/>
            <a:ext cx="457200" cy="4572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8"/>
          <p:cNvSpPr>
            <a:spLocks noChangeArrowheads="1"/>
          </p:cNvSpPr>
          <p:nvPr/>
        </p:nvSpPr>
        <p:spPr bwMode="auto">
          <a:xfrm>
            <a:off x="4662763" y="2855354"/>
            <a:ext cx="4170149" cy="1200329"/>
          </a:xfrm>
          <a:prstGeom prst="rect">
            <a:avLst/>
          </a:prstGeom>
          <a:noFill/>
          <a:ln w="9525">
            <a:noFill/>
            <a:miter lim="800000"/>
            <a:headEnd/>
            <a:tailEnd/>
          </a:ln>
        </p:spPr>
        <p:txBody>
          <a:bodyPr wrap="square">
            <a:spAutoFit/>
          </a:bodyPr>
          <a:lstStyle/>
          <a:p>
            <a:r>
              <a:rPr lang="en-US" sz="2000" dirty="0" smtClean="0">
                <a:solidFill>
                  <a:schemeClr val="tx2"/>
                </a:solidFill>
              </a:rPr>
              <a:t> </a:t>
            </a:r>
            <a:r>
              <a:rPr lang="en-US" dirty="0" smtClean="0">
                <a:solidFill>
                  <a:srgbClr val="FF0000"/>
                </a:solidFill>
              </a:rPr>
              <a:t>Nursing — Public: </a:t>
            </a:r>
          </a:p>
          <a:p>
            <a:pPr marL="457200" indent="-457200">
              <a:buAutoNum type="arabicPeriod" startAt="12"/>
            </a:pPr>
            <a:r>
              <a:rPr lang="en-US" dirty="0" smtClean="0">
                <a:solidFill>
                  <a:schemeClr val="tx2"/>
                </a:solidFill>
              </a:rPr>
              <a:t>Nursing-Midwifery </a:t>
            </a:r>
          </a:p>
          <a:p>
            <a:r>
              <a:rPr lang="en-US" dirty="0" smtClean="0">
                <a:solidFill>
                  <a:schemeClr val="tx2"/>
                </a:solidFill>
              </a:rPr>
              <a:t>24.  Nursing master’s </a:t>
            </a:r>
            <a:endParaRPr lang="en-US" dirty="0">
              <a:solidFill>
                <a:schemeClr val="tx2"/>
              </a:solidFill>
            </a:endParaRPr>
          </a:p>
        </p:txBody>
      </p:sp>
      <p:sp>
        <p:nvSpPr>
          <p:cNvPr id="11" name="Rectangle 10"/>
          <p:cNvSpPr/>
          <p:nvPr/>
        </p:nvSpPr>
        <p:spPr>
          <a:xfrm>
            <a:off x="1" y="5547924"/>
            <a:ext cx="9143999" cy="461665"/>
          </a:xfrm>
          <a:prstGeom prst="rect">
            <a:avLst/>
          </a:prstGeom>
        </p:spPr>
        <p:txBody>
          <a:bodyPr wrap="square">
            <a:spAutoFit/>
          </a:bodyPr>
          <a:lstStyle/>
          <a:p>
            <a:pPr algn="ctr"/>
            <a:r>
              <a:rPr lang="en-US" dirty="0" smtClean="0">
                <a:solidFill>
                  <a:srgbClr val="FF0000"/>
                </a:solidFill>
                <a:cs typeface="Arial" pitchFamily="34" charset="0"/>
              </a:rPr>
              <a:t>40% is based on reputation</a:t>
            </a:r>
            <a:endParaRPr lang="en-US" dirty="0">
              <a:solidFill>
                <a:srgbClr val="FF0000"/>
              </a:solidFill>
            </a:endParaRPr>
          </a:p>
        </p:txBody>
      </p:sp>
      <p:sp>
        <p:nvSpPr>
          <p:cNvPr id="13" name="5-Point Star 12"/>
          <p:cNvSpPr/>
          <p:nvPr/>
        </p:nvSpPr>
        <p:spPr>
          <a:xfrm>
            <a:off x="2235133" y="5536060"/>
            <a:ext cx="457200" cy="457200"/>
          </a:xfrm>
          <a:prstGeom prst="star5">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726552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Strategies for Success</a:t>
            </a:r>
            <a:endParaRPr lang="en-US" dirty="0"/>
          </a:p>
        </p:txBody>
      </p:sp>
      <p:sp>
        <p:nvSpPr>
          <p:cNvPr id="2" name="Content Placeholder 1"/>
          <p:cNvSpPr>
            <a:spLocks noGrp="1"/>
          </p:cNvSpPr>
          <p:nvPr>
            <p:ph idx="1"/>
          </p:nvPr>
        </p:nvSpPr>
        <p:spPr>
          <a:xfrm>
            <a:off x="457200" y="1485897"/>
            <a:ext cx="8229600" cy="4525963"/>
          </a:xfrm>
        </p:spPr>
        <p:txBody>
          <a:bodyPr/>
          <a:lstStyle/>
          <a:p>
            <a:r>
              <a:rPr lang="en-US" dirty="0" smtClean="0"/>
              <a:t>Improved efficiencies and accountability</a:t>
            </a:r>
          </a:p>
          <a:p>
            <a:r>
              <a:rPr lang="en-US" dirty="0" smtClean="0"/>
              <a:t>Leverage missions to benefit each other</a:t>
            </a:r>
          </a:p>
          <a:p>
            <a:r>
              <a:rPr lang="en-US" dirty="0" smtClean="0"/>
              <a:t>Leverage technology – Wichita and Salina</a:t>
            </a:r>
          </a:p>
          <a:p>
            <a:r>
              <a:rPr lang="en-US" b="1" dirty="0" smtClean="0">
                <a:solidFill>
                  <a:schemeClr val="tx2"/>
                </a:solidFill>
              </a:rPr>
              <a:t>Growth of the Clinical enterprise</a:t>
            </a:r>
          </a:p>
          <a:p>
            <a:r>
              <a:rPr lang="en-US" b="1" dirty="0" smtClean="0">
                <a:solidFill>
                  <a:schemeClr val="tx2"/>
                </a:solidFill>
              </a:rPr>
              <a:t>Investments of Clinical revenue</a:t>
            </a:r>
          </a:p>
          <a:p>
            <a:pPr lvl="1"/>
            <a:r>
              <a:rPr lang="en-US" dirty="0" smtClean="0"/>
              <a:t>Clinical growth and infrastructure</a:t>
            </a:r>
          </a:p>
          <a:p>
            <a:pPr lvl="1"/>
            <a:r>
              <a:rPr lang="en-US" dirty="0" smtClean="0"/>
              <a:t>Increase faculty size (primarily clinical faculty)</a:t>
            </a:r>
          </a:p>
          <a:p>
            <a:pPr lvl="1"/>
            <a:r>
              <a:rPr lang="en-US" dirty="0" smtClean="0"/>
              <a:t>Research investments – NCI, CTSA, Alzheimer's </a:t>
            </a:r>
            <a:endParaRPr lang="en-US" dirty="0"/>
          </a:p>
        </p:txBody>
      </p:sp>
    </p:spTree>
    <p:extLst>
      <p:ext uri="{BB962C8B-B14F-4D97-AF65-F5344CB8AC3E}">
        <p14:creationId xmlns:p14="http://schemas.microsoft.com/office/powerpoint/2010/main" val="3369457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ubtitle 4"/>
          <p:cNvSpPr>
            <a:spLocks noGrp="1"/>
          </p:cNvSpPr>
          <p:nvPr>
            <p:ph type="subTitle" idx="1"/>
          </p:nvPr>
        </p:nvSpPr>
        <p:spPr>
          <a:xfrm>
            <a:off x="1371600" y="1198563"/>
            <a:ext cx="6400800" cy="1041400"/>
          </a:xfrm>
        </p:spPr>
        <p:txBody>
          <a:bodyPr/>
          <a:lstStyle/>
          <a:p>
            <a:pPr eaLnBrk="1" hangingPunct="1"/>
            <a:r>
              <a:rPr lang="en-US" altLang="en-US" smtClean="0"/>
              <a:t>A Brief Overview of The History and Future of</a:t>
            </a:r>
          </a:p>
          <a:p>
            <a:pPr eaLnBrk="1" hangingPunct="1"/>
            <a:r>
              <a:rPr lang="en-US" altLang="en-US" smtClean="0"/>
              <a:t>The University of Kansas Hospital</a:t>
            </a:r>
          </a:p>
        </p:txBody>
      </p:sp>
      <p:sp>
        <p:nvSpPr>
          <p:cNvPr id="6147" name="Subtitle 4"/>
          <p:cNvSpPr txBox="1">
            <a:spLocks/>
          </p:cNvSpPr>
          <p:nvPr/>
        </p:nvSpPr>
        <p:spPr bwMode="auto">
          <a:xfrm>
            <a:off x="1524000" y="3810000"/>
            <a:ext cx="64008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Font typeface="Arial" charset="0"/>
              <a:buChar char="•"/>
              <a:defRPr sz="2800">
                <a:solidFill>
                  <a:schemeClr val="tx1"/>
                </a:solidFill>
                <a:latin typeface="Calibri" pitchFamily="34" charset="0"/>
              </a:defRPr>
            </a:lvl1pPr>
            <a:lvl2pPr marL="742950" indent="-285750" defTabSz="457200" eaLnBrk="0" hangingPunct="0">
              <a:spcBef>
                <a:spcPct val="20000"/>
              </a:spcBef>
              <a:buFont typeface="Arial" charset="0"/>
              <a:buChar char="–"/>
              <a:defRPr sz="2400">
                <a:solidFill>
                  <a:schemeClr val="tx1"/>
                </a:solidFill>
                <a:latin typeface="Calibri" pitchFamily="34" charset="0"/>
              </a:defRPr>
            </a:lvl2pPr>
            <a:lvl3pPr marL="1143000" indent="-228600" defTabSz="457200" eaLnBrk="0" hangingPunct="0">
              <a:spcBef>
                <a:spcPct val="20000"/>
              </a:spcBef>
              <a:buFont typeface="Arial" charset="0"/>
              <a:buChar char="•"/>
              <a:defRPr sz="2000">
                <a:solidFill>
                  <a:schemeClr val="tx1"/>
                </a:solidFill>
                <a:latin typeface="Calibri" pitchFamily="34" charset="0"/>
              </a:defRPr>
            </a:lvl3pPr>
            <a:lvl4pPr marL="1600200" indent="-228600" defTabSz="457200" eaLnBrk="0" hangingPunct="0">
              <a:spcBef>
                <a:spcPct val="20000"/>
              </a:spcBef>
              <a:buFont typeface="Arial" charset="0"/>
              <a:buChar char="–"/>
              <a:defRPr>
                <a:solidFill>
                  <a:schemeClr val="tx1"/>
                </a:solidFill>
                <a:latin typeface="Calibri" pitchFamily="34" charset="0"/>
              </a:defRPr>
            </a:lvl4pPr>
            <a:lvl5pPr marL="2057400" indent="-228600" defTabSz="457200" eaLnBrk="0" hangingPunct="0">
              <a:spcBef>
                <a:spcPct val="20000"/>
              </a:spcBef>
              <a:buFont typeface="Arial" charset="0"/>
              <a:buChar char="»"/>
              <a:defRPr>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eaLnBrk="1" hangingPunct="1">
              <a:buFont typeface="Arial" charset="0"/>
              <a:buNone/>
            </a:pPr>
            <a:r>
              <a:rPr lang="en-US" altLang="en-US" sz="2400" smtClean="0">
                <a:solidFill>
                  <a:prstClr val="black"/>
                </a:solidFill>
                <a:ea typeface="+mn-ea"/>
                <a:cs typeface="Arial" charset="0"/>
              </a:rPr>
              <a:t>Bob Page, President &amp; CEO</a:t>
            </a:r>
          </a:p>
          <a:p>
            <a:pPr algn="ctr" eaLnBrk="1" hangingPunct="1">
              <a:buFont typeface="Arial" charset="0"/>
              <a:buNone/>
            </a:pPr>
            <a:r>
              <a:rPr lang="en-US" altLang="en-US" sz="2400" smtClean="0">
                <a:solidFill>
                  <a:prstClr val="black"/>
                </a:solidFill>
                <a:ea typeface="+mn-ea"/>
                <a:cs typeface="Arial" charset="0"/>
              </a:rPr>
              <a:t>The University of Kansas Hospital</a:t>
            </a:r>
          </a:p>
        </p:txBody>
      </p:sp>
    </p:spTree>
    <p:extLst>
      <p:ext uri="{BB962C8B-B14F-4D97-AF65-F5344CB8AC3E}">
        <p14:creationId xmlns:p14="http://schemas.microsoft.com/office/powerpoint/2010/main" val="2364956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
          <p:cNvSpPr txBox="1">
            <a:spLocks noChangeArrowheads="1"/>
          </p:cNvSpPr>
          <p:nvPr/>
        </p:nvSpPr>
        <p:spPr bwMode="auto">
          <a:xfrm>
            <a:off x="468181" y="661012"/>
            <a:ext cx="81121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sz="3600" b="1" dirty="0" smtClean="0">
              <a:cs typeface="Arial" pitchFamily="34" charset="0"/>
            </a:endParaRPr>
          </a:p>
          <a:p>
            <a:pPr algn="ctr" eaLnBrk="1" hangingPunct="1"/>
            <a:endParaRPr lang="en-US" sz="3600" b="1" dirty="0" smtClean="0">
              <a:cs typeface="Arial" pitchFamily="34" charset="0"/>
            </a:endParaRPr>
          </a:p>
          <a:p>
            <a:pPr eaLnBrk="1" hangingPunct="1"/>
            <a:endParaRPr lang="en-US" sz="3600" b="1" dirty="0">
              <a:cs typeface="Arial" pitchFamily="34" charset="0"/>
            </a:endParaRPr>
          </a:p>
        </p:txBody>
      </p:sp>
      <p:sp>
        <p:nvSpPr>
          <p:cNvPr id="2" name="Title 1"/>
          <p:cNvSpPr>
            <a:spLocks noGrp="1"/>
          </p:cNvSpPr>
          <p:nvPr>
            <p:ph type="title"/>
          </p:nvPr>
        </p:nvSpPr>
        <p:spPr/>
        <p:txBody>
          <a:bodyPr/>
          <a:lstStyle/>
          <a:p>
            <a:r>
              <a:rPr lang="en-US" dirty="0" smtClean="0"/>
              <a:t>KU Medical Center</a:t>
            </a:r>
            <a:endParaRPr lang="en-US" dirty="0"/>
          </a:p>
        </p:txBody>
      </p:sp>
      <p:sp>
        <p:nvSpPr>
          <p:cNvPr id="3" name="Content Placeholder 2"/>
          <p:cNvSpPr>
            <a:spLocks noGrp="1"/>
          </p:cNvSpPr>
          <p:nvPr>
            <p:ph idx="1"/>
          </p:nvPr>
        </p:nvSpPr>
        <p:spPr/>
        <p:txBody>
          <a:bodyPr/>
          <a:lstStyle/>
          <a:p>
            <a:r>
              <a:rPr lang="en-US" dirty="0" smtClean="0"/>
              <a:t>KUMC</a:t>
            </a:r>
          </a:p>
          <a:p>
            <a:pPr lvl="1"/>
            <a:r>
              <a:rPr lang="en-US" dirty="0" smtClean="0"/>
              <a:t>School of Medicine</a:t>
            </a:r>
          </a:p>
          <a:p>
            <a:pPr lvl="2"/>
            <a:r>
              <a:rPr lang="en-US" dirty="0" smtClean="0"/>
              <a:t>Kansas City</a:t>
            </a:r>
          </a:p>
          <a:p>
            <a:pPr lvl="2"/>
            <a:r>
              <a:rPr lang="en-US" dirty="0" smtClean="0"/>
              <a:t>Wichita</a:t>
            </a:r>
          </a:p>
          <a:p>
            <a:pPr lvl="2"/>
            <a:r>
              <a:rPr lang="en-US" dirty="0" smtClean="0"/>
              <a:t>Salina</a:t>
            </a:r>
          </a:p>
          <a:p>
            <a:pPr lvl="1"/>
            <a:r>
              <a:rPr lang="en-US" dirty="0" smtClean="0"/>
              <a:t>School of Nursing</a:t>
            </a:r>
          </a:p>
          <a:p>
            <a:pPr lvl="1"/>
            <a:r>
              <a:rPr lang="en-US" dirty="0" smtClean="0"/>
              <a:t>School of Health Professions</a:t>
            </a:r>
          </a:p>
          <a:p>
            <a:pPr lvl="1"/>
            <a:r>
              <a:rPr lang="en-US" dirty="0" smtClean="0"/>
              <a:t>Research Enterprise</a:t>
            </a:r>
          </a:p>
        </p:txBody>
      </p:sp>
      <p:pic>
        <p:nvPicPr>
          <p:cNvPr id="7" name="Picture 6" descr="DSC_6580.jpg"/>
          <p:cNvPicPr>
            <a:picLocks noChangeAspect="1"/>
          </p:cNvPicPr>
          <p:nvPr/>
        </p:nvPicPr>
        <p:blipFill>
          <a:blip r:embed="rId2"/>
          <a:stretch>
            <a:fillRect/>
          </a:stretch>
        </p:blipFill>
        <p:spPr>
          <a:xfrm>
            <a:off x="5692346" y="1538175"/>
            <a:ext cx="2433279" cy="1616133"/>
          </a:xfrm>
          <a:prstGeom prst="rect">
            <a:avLst/>
          </a:prstGeom>
        </p:spPr>
      </p:pic>
      <p:pic>
        <p:nvPicPr>
          <p:cNvPr id="8" name="Picture 7" descr="Salina campus building1.jpg"/>
          <p:cNvPicPr>
            <a:picLocks noChangeAspect="1"/>
          </p:cNvPicPr>
          <p:nvPr/>
        </p:nvPicPr>
        <p:blipFill>
          <a:blip r:embed="rId3"/>
          <a:stretch>
            <a:fillRect/>
          </a:stretch>
        </p:blipFill>
        <p:spPr>
          <a:xfrm>
            <a:off x="6925697" y="3373790"/>
            <a:ext cx="1761103" cy="2348137"/>
          </a:xfrm>
          <a:prstGeom prst="rect">
            <a:avLst/>
          </a:prstGeom>
        </p:spPr>
      </p:pic>
    </p:spTree>
    <p:extLst>
      <p:ext uri="{BB962C8B-B14F-4D97-AF65-F5344CB8AC3E}">
        <p14:creationId xmlns:p14="http://schemas.microsoft.com/office/powerpoint/2010/main" val="1852714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304800"/>
            <a:ext cx="7772400" cy="762000"/>
          </a:xfrm>
        </p:spPr>
        <p:txBody>
          <a:bodyPr/>
          <a:lstStyle/>
          <a:p>
            <a:pPr eaLnBrk="1" hangingPunct="1"/>
            <a:r>
              <a:rPr lang="en-US" altLang="en-US" smtClean="0"/>
              <a:t>In the Mid to Late 1990s…</a:t>
            </a:r>
          </a:p>
        </p:txBody>
      </p:sp>
      <p:sp>
        <p:nvSpPr>
          <p:cNvPr id="7171" name="Rectangle 3"/>
          <p:cNvSpPr>
            <a:spLocks noGrp="1" noChangeArrowheads="1"/>
          </p:cNvSpPr>
          <p:nvPr>
            <p:ph idx="1"/>
          </p:nvPr>
        </p:nvSpPr>
        <p:spPr>
          <a:xfrm>
            <a:off x="304800" y="1143000"/>
            <a:ext cx="8610600" cy="4267200"/>
          </a:xfrm>
        </p:spPr>
        <p:txBody>
          <a:bodyPr/>
          <a:lstStyle/>
          <a:p>
            <a:pPr eaLnBrk="1" hangingPunct="1">
              <a:lnSpc>
                <a:spcPct val="90000"/>
              </a:lnSpc>
            </a:pPr>
            <a:r>
              <a:rPr lang="en-US" altLang="en-US" smtClean="0"/>
              <a:t>Patient satisfaction was among the worst in the country</a:t>
            </a:r>
          </a:p>
          <a:p>
            <a:pPr eaLnBrk="1" hangingPunct="1">
              <a:lnSpc>
                <a:spcPct val="90000"/>
              </a:lnSpc>
            </a:pPr>
            <a:r>
              <a:rPr lang="en-US" altLang="en-US" smtClean="0"/>
              <a:t>Community perception of the hospital was poor</a:t>
            </a:r>
          </a:p>
          <a:p>
            <a:pPr eaLnBrk="1" hangingPunct="1">
              <a:lnSpc>
                <a:spcPct val="90000"/>
              </a:lnSpc>
            </a:pPr>
            <a:r>
              <a:rPr lang="en-US" altLang="en-US" smtClean="0"/>
              <a:t>With 33% turnover, creating and sustaining a culture wasn’t possible</a:t>
            </a:r>
          </a:p>
          <a:p>
            <a:pPr eaLnBrk="1" hangingPunct="1">
              <a:lnSpc>
                <a:spcPct val="90000"/>
              </a:lnSpc>
            </a:pPr>
            <a:r>
              <a:rPr lang="en-US" altLang="en-US" smtClean="0"/>
              <a:t>Few national benchmarks made it difficult to assess quality, although we assumed we were doing ok</a:t>
            </a:r>
          </a:p>
          <a:p>
            <a:pPr eaLnBrk="1" hangingPunct="1">
              <a:lnSpc>
                <a:spcPct val="90000"/>
              </a:lnSpc>
            </a:pPr>
            <a:r>
              <a:rPr lang="en-US" altLang="en-US" smtClean="0"/>
              <a:t>Inpatient volumes were declining by 5% per year, even as the Kansas City market expanded</a:t>
            </a:r>
          </a:p>
          <a:p>
            <a:pPr eaLnBrk="1" hangingPunct="1">
              <a:lnSpc>
                <a:spcPct val="90000"/>
              </a:lnSpc>
            </a:pPr>
            <a:r>
              <a:rPr lang="en-US" altLang="en-US" smtClean="0"/>
              <a:t>It was predicted that the University of Kansas Hospital would lose $20M by the year 2000 and every year after</a:t>
            </a:r>
          </a:p>
        </p:txBody>
      </p:sp>
    </p:spTree>
    <p:extLst>
      <p:ext uri="{BB962C8B-B14F-4D97-AF65-F5344CB8AC3E}">
        <p14:creationId xmlns:p14="http://schemas.microsoft.com/office/powerpoint/2010/main" val="3870724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20663"/>
            <a:ext cx="8229600" cy="998537"/>
          </a:xfrm>
        </p:spPr>
        <p:txBody>
          <a:bodyPr/>
          <a:lstStyle/>
          <a:p>
            <a:pPr eaLnBrk="1" hangingPunct="1"/>
            <a:r>
              <a:rPr lang="en-US" altLang="en-US" smtClean="0"/>
              <a:t>10/1/1998-A New Era Begins</a:t>
            </a:r>
          </a:p>
        </p:txBody>
      </p:sp>
      <p:sp>
        <p:nvSpPr>
          <p:cNvPr id="8195" name="Content Placeholder 2"/>
          <p:cNvSpPr>
            <a:spLocks noGrp="1"/>
          </p:cNvSpPr>
          <p:nvPr>
            <p:ph idx="1"/>
          </p:nvPr>
        </p:nvSpPr>
        <p:spPr>
          <a:xfrm>
            <a:off x="457200" y="1066800"/>
            <a:ext cx="8229600" cy="4602163"/>
          </a:xfrm>
        </p:spPr>
        <p:txBody>
          <a:bodyPr/>
          <a:lstStyle/>
          <a:p>
            <a:pPr eaLnBrk="1" hangingPunct="1"/>
            <a:r>
              <a:rPr lang="en-US" altLang="en-US" smtClean="0"/>
              <a:t>After exploring a number of options, legislation established The University of Kansas Hospital as a Public Authority</a:t>
            </a:r>
          </a:p>
          <a:p>
            <a:pPr lvl="1" eaLnBrk="1" hangingPunct="1"/>
            <a:r>
              <a:rPr lang="en-US" altLang="en-US" smtClean="0"/>
              <a:t>A new board was created to provide oversight to the organization </a:t>
            </a:r>
          </a:p>
          <a:p>
            <a:pPr lvl="2" eaLnBrk="1" hangingPunct="1"/>
            <a:r>
              <a:rPr lang="en-US" altLang="en-US" smtClean="0"/>
              <a:t>14 appointed and ex officio members, many of whom were just learning about what we did</a:t>
            </a:r>
          </a:p>
          <a:p>
            <a:pPr lvl="1" eaLnBrk="1" hangingPunct="1"/>
            <a:r>
              <a:rPr lang="en-US" altLang="en-US" smtClean="0"/>
              <a:t>Inherited a 1960’s vintage building in need of repair</a:t>
            </a:r>
          </a:p>
          <a:p>
            <a:pPr lvl="1" eaLnBrk="1" hangingPunct="1"/>
            <a:r>
              <a:rPr lang="en-US" altLang="en-US" smtClean="0"/>
              <a:t>Obtained our own checkbook (for the first time ever)</a:t>
            </a:r>
          </a:p>
          <a:p>
            <a:pPr lvl="1" eaLnBrk="1" hangingPunct="1"/>
            <a:r>
              <a:rPr lang="en-US" altLang="en-US" smtClean="0"/>
              <a:t>Transitioned 2,200 staff from the state to the authority</a:t>
            </a:r>
          </a:p>
          <a:p>
            <a:pPr lvl="2" eaLnBrk="1" hangingPunct="1"/>
            <a:r>
              <a:rPr lang="en-US" altLang="en-US" smtClean="0"/>
              <a:t>wanted to believe the new structure was the right thing  to do</a:t>
            </a:r>
          </a:p>
          <a:p>
            <a:pPr lvl="1"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1413321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2971800"/>
            <a:ext cx="8229600" cy="998538"/>
          </a:xfrm>
        </p:spPr>
        <p:txBody>
          <a:bodyPr/>
          <a:lstStyle/>
          <a:p>
            <a:pPr eaLnBrk="1" hangingPunct="1"/>
            <a:r>
              <a:rPr lang="en-US" altLang="en-US" smtClean="0"/>
              <a:t>We Have Done Better Than Many Would Have Expected</a:t>
            </a:r>
          </a:p>
        </p:txBody>
      </p:sp>
    </p:spTree>
    <p:extLst>
      <p:ext uri="{BB962C8B-B14F-4D97-AF65-F5344CB8AC3E}">
        <p14:creationId xmlns:p14="http://schemas.microsoft.com/office/powerpoint/2010/main" val="3660745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143000" y="1524000"/>
            <a:ext cx="2819400" cy="8477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50000"/>
              </a:spcBef>
              <a:buFontTx/>
              <a:buNone/>
            </a:pPr>
            <a:r>
              <a:rPr lang="en-US" altLang="en-US" sz="2400" smtClean="0">
                <a:solidFill>
                  <a:prstClr val="black"/>
                </a:solidFill>
                <a:latin typeface="Times" pitchFamily="18" charset="0"/>
                <a:ea typeface="+mn-ea"/>
                <a:cs typeface="Arial" charset="0"/>
              </a:rPr>
              <a:t>World Class Patient Outcomes</a:t>
            </a:r>
          </a:p>
        </p:txBody>
      </p:sp>
      <p:sp>
        <p:nvSpPr>
          <p:cNvPr id="10243" name="Text Box 3"/>
          <p:cNvSpPr txBox="1">
            <a:spLocks noChangeArrowheads="1"/>
          </p:cNvSpPr>
          <p:nvPr/>
        </p:nvSpPr>
        <p:spPr bwMode="auto">
          <a:xfrm>
            <a:off x="4876800" y="1524000"/>
            <a:ext cx="2819400" cy="8477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50000"/>
              </a:spcBef>
              <a:buFontTx/>
              <a:buNone/>
            </a:pPr>
            <a:r>
              <a:rPr lang="en-US" altLang="en-US" sz="2400" smtClean="0">
                <a:solidFill>
                  <a:prstClr val="black"/>
                </a:solidFill>
                <a:latin typeface="Times" pitchFamily="18" charset="0"/>
                <a:ea typeface="+mn-ea"/>
                <a:cs typeface="Arial" charset="0"/>
              </a:rPr>
              <a:t>World Class Patient Satisfaction</a:t>
            </a:r>
          </a:p>
        </p:txBody>
      </p:sp>
      <p:sp>
        <p:nvSpPr>
          <p:cNvPr id="10244" name="Text Box 4"/>
          <p:cNvSpPr txBox="1">
            <a:spLocks noChangeArrowheads="1"/>
          </p:cNvSpPr>
          <p:nvPr/>
        </p:nvSpPr>
        <p:spPr bwMode="auto">
          <a:xfrm>
            <a:off x="4038600" y="16764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50000"/>
              </a:spcBef>
              <a:buFontTx/>
              <a:buNone/>
            </a:pPr>
            <a:r>
              <a:rPr lang="en-US" altLang="en-US" sz="2400" b="1" smtClean="0">
                <a:solidFill>
                  <a:prstClr val="black"/>
                </a:solidFill>
                <a:latin typeface="Times" pitchFamily="18" charset="0"/>
                <a:ea typeface="+mn-ea"/>
                <a:cs typeface="Arial" charset="0"/>
                <a:sym typeface="Symbol" pitchFamily="18" charset="2"/>
              </a:rPr>
              <a:t></a:t>
            </a:r>
          </a:p>
        </p:txBody>
      </p:sp>
      <p:sp>
        <p:nvSpPr>
          <p:cNvPr id="10245" name="Text Box 5"/>
          <p:cNvSpPr txBox="1">
            <a:spLocks noChangeArrowheads="1"/>
          </p:cNvSpPr>
          <p:nvPr/>
        </p:nvSpPr>
        <p:spPr bwMode="auto">
          <a:xfrm>
            <a:off x="2133600" y="2743200"/>
            <a:ext cx="4724400" cy="8477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50000"/>
              </a:spcBef>
              <a:buFontTx/>
              <a:buNone/>
            </a:pPr>
            <a:r>
              <a:rPr lang="en-US" altLang="en-US" sz="2400" smtClean="0">
                <a:solidFill>
                  <a:prstClr val="black"/>
                </a:solidFill>
                <a:latin typeface="Times" pitchFamily="18" charset="0"/>
                <a:ea typeface="+mn-ea"/>
                <a:cs typeface="Arial" charset="0"/>
              </a:rPr>
              <a:t>Delivered by Competent, Committed and Engaged Staff</a:t>
            </a:r>
          </a:p>
        </p:txBody>
      </p:sp>
      <p:sp>
        <p:nvSpPr>
          <p:cNvPr id="10246" name="AutoShape 6"/>
          <p:cNvSpPr>
            <a:spLocks noChangeArrowheads="1"/>
          </p:cNvSpPr>
          <p:nvPr/>
        </p:nvSpPr>
        <p:spPr bwMode="auto">
          <a:xfrm>
            <a:off x="4267200" y="3886200"/>
            <a:ext cx="485775" cy="533400"/>
          </a:xfrm>
          <a:prstGeom prst="downArrow">
            <a:avLst>
              <a:gd name="adj1" fmla="val 50000"/>
              <a:gd name="adj2" fmla="val 27451"/>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defTabSz="914400" eaLnBrk="1" hangingPunct="1">
              <a:spcBef>
                <a:spcPct val="0"/>
              </a:spcBef>
              <a:buFontTx/>
              <a:buNone/>
            </a:pPr>
            <a:endParaRPr lang="en-US" altLang="en-US" sz="2400" smtClean="0">
              <a:solidFill>
                <a:prstClr val="black"/>
              </a:solidFill>
              <a:latin typeface="Times" pitchFamily="18" charset="0"/>
              <a:ea typeface="+mn-ea"/>
              <a:cs typeface="Arial" charset="0"/>
            </a:endParaRPr>
          </a:p>
        </p:txBody>
      </p:sp>
      <p:sp>
        <p:nvSpPr>
          <p:cNvPr id="10247" name="Text Box 7"/>
          <p:cNvSpPr txBox="1">
            <a:spLocks noChangeArrowheads="1"/>
          </p:cNvSpPr>
          <p:nvPr/>
        </p:nvSpPr>
        <p:spPr bwMode="auto">
          <a:xfrm>
            <a:off x="1143000" y="4724400"/>
            <a:ext cx="2819400" cy="1212850"/>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50000"/>
              </a:spcBef>
              <a:buFontTx/>
              <a:buNone/>
            </a:pPr>
            <a:r>
              <a:rPr lang="en-US" altLang="en-US" sz="2400" smtClean="0">
                <a:solidFill>
                  <a:prstClr val="black"/>
                </a:solidFill>
                <a:latin typeface="Times" pitchFamily="18" charset="0"/>
                <a:ea typeface="+mn-ea"/>
                <a:cs typeface="Arial" charset="0"/>
              </a:rPr>
              <a:t>Strong, Sustainable Growth </a:t>
            </a:r>
          </a:p>
        </p:txBody>
      </p:sp>
      <p:sp>
        <p:nvSpPr>
          <p:cNvPr id="10248" name="Text Box 8"/>
          <p:cNvSpPr txBox="1">
            <a:spLocks noChangeArrowheads="1"/>
          </p:cNvSpPr>
          <p:nvPr/>
        </p:nvSpPr>
        <p:spPr bwMode="auto">
          <a:xfrm>
            <a:off x="4038600" y="5029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50000"/>
              </a:spcBef>
              <a:buFontTx/>
              <a:buNone/>
            </a:pPr>
            <a:r>
              <a:rPr lang="en-US" altLang="en-US" sz="2400" b="1" smtClean="0">
                <a:solidFill>
                  <a:prstClr val="black"/>
                </a:solidFill>
                <a:latin typeface="Times" pitchFamily="18" charset="0"/>
                <a:ea typeface="+mn-ea"/>
                <a:cs typeface="Arial" charset="0"/>
                <a:sym typeface="Symbol" pitchFamily="18" charset="2"/>
              </a:rPr>
              <a:t></a:t>
            </a:r>
          </a:p>
        </p:txBody>
      </p:sp>
      <p:sp>
        <p:nvSpPr>
          <p:cNvPr id="10249" name="Text Box 9"/>
          <p:cNvSpPr txBox="1">
            <a:spLocks noChangeArrowheads="1"/>
          </p:cNvSpPr>
          <p:nvPr/>
        </p:nvSpPr>
        <p:spPr bwMode="auto">
          <a:xfrm>
            <a:off x="4876800" y="4724400"/>
            <a:ext cx="2895600" cy="1212850"/>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50000"/>
              </a:spcBef>
              <a:buFontTx/>
              <a:buNone/>
            </a:pPr>
            <a:r>
              <a:rPr lang="en-US" altLang="en-US" sz="2400" smtClean="0">
                <a:solidFill>
                  <a:prstClr val="black"/>
                </a:solidFill>
                <a:latin typeface="Times" pitchFamily="18" charset="0"/>
                <a:ea typeface="+mn-ea"/>
                <a:cs typeface="Arial" charset="0"/>
              </a:rPr>
              <a:t>Strong, sustainable Financial Performance</a:t>
            </a:r>
          </a:p>
        </p:txBody>
      </p:sp>
      <p:sp>
        <p:nvSpPr>
          <p:cNvPr id="10250" name="Text Box 10"/>
          <p:cNvSpPr txBox="1">
            <a:spLocks noChangeArrowheads="1"/>
          </p:cNvSpPr>
          <p:nvPr/>
        </p:nvSpPr>
        <p:spPr bwMode="auto">
          <a:xfrm>
            <a:off x="2209800" y="639763"/>
            <a:ext cx="5638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50000"/>
              </a:spcBef>
              <a:buFontTx/>
              <a:buNone/>
            </a:pPr>
            <a:r>
              <a:rPr lang="en-US" altLang="en-US" sz="3200" smtClean="0">
                <a:solidFill>
                  <a:prstClr val="black"/>
                </a:solidFill>
                <a:latin typeface="Times" pitchFamily="18" charset="0"/>
                <a:ea typeface="+mn-ea"/>
                <a:cs typeface="Arial" charset="0"/>
              </a:rPr>
              <a:t>Our Guiding Formula</a:t>
            </a:r>
          </a:p>
        </p:txBody>
      </p:sp>
    </p:spTree>
    <p:extLst>
      <p:ext uri="{BB962C8B-B14F-4D97-AF65-F5344CB8AC3E}">
        <p14:creationId xmlns:p14="http://schemas.microsoft.com/office/powerpoint/2010/main" val="12903988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85800" y="4572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3600" kern="1200">
                <a:solidFill>
                  <a:schemeClr val="tx1"/>
                </a:solidFill>
                <a:latin typeface="+mj-lt"/>
                <a:ea typeface="+mj-ea"/>
                <a:cs typeface="+mj-cs"/>
              </a:defRPr>
            </a:lvl1pPr>
            <a:lvl2pPr algn="ctr" defTabSz="457200" rtl="0" eaLnBrk="0" fontAlgn="base" hangingPunct="0">
              <a:spcBef>
                <a:spcPct val="0"/>
              </a:spcBef>
              <a:spcAft>
                <a:spcPct val="0"/>
              </a:spcAft>
              <a:defRPr sz="3600">
                <a:solidFill>
                  <a:schemeClr val="tx1"/>
                </a:solidFill>
                <a:latin typeface="Calibri" pitchFamily="34" charset="0"/>
              </a:defRPr>
            </a:lvl2pPr>
            <a:lvl3pPr algn="ctr" defTabSz="457200" rtl="0" eaLnBrk="0" fontAlgn="base" hangingPunct="0">
              <a:spcBef>
                <a:spcPct val="0"/>
              </a:spcBef>
              <a:spcAft>
                <a:spcPct val="0"/>
              </a:spcAft>
              <a:defRPr sz="3600">
                <a:solidFill>
                  <a:schemeClr val="tx1"/>
                </a:solidFill>
                <a:latin typeface="Calibri" pitchFamily="34" charset="0"/>
              </a:defRPr>
            </a:lvl3pPr>
            <a:lvl4pPr algn="ctr" defTabSz="457200" rtl="0" eaLnBrk="0" fontAlgn="base" hangingPunct="0">
              <a:spcBef>
                <a:spcPct val="0"/>
              </a:spcBef>
              <a:spcAft>
                <a:spcPct val="0"/>
              </a:spcAft>
              <a:defRPr sz="3600">
                <a:solidFill>
                  <a:schemeClr val="tx1"/>
                </a:solidFill>
                <a:latin typeface="Calibri" pitchFamily="34" charset="0"/>
              </a:defRPr>
            </a:lvl4pPr>
            <a:lvl5pPr algn="ctr" defTabSz="457200" rtl="0" eaLnBrk="0" fontAlgn="base" hangingPunct="0">
              <a:spcBef>
                <a:spcPct val="0"/>
              </a:spcBef>
              <a:spcAft>
                <a:spcPct val="0"/>
              </a:spcAft>
              <a:defRPr sz="3600">
                <a:solidFill>
                  <a:schemeClr val="tx1"/>
                </a:solidFill>
                <a:latin typeface="Calibri" pitchFamily="34" charset="0"/>
              </a:defRPr>
            </a:lvl5pPr>
            <a:lvl6pPr marL="457200" algn="ctr" defTabSz="457200" rtl="0" eaLnBrk="1" fontAlgn="base" hangingPunct="1">
              <a:spcBef>
                <a:spcPct val="0"/>
              </a:spcBef>
              <a:spcAft>
                <a:spcPct val="0"/>
              </a:spcAft>
              <a:defRPr sz="3600">
                <a:solidFill>
                  <a:schemeClr val="tx1"/>
                </a:solidFill>
                <a:latin typeface="Calibri" pitchFamily="34" charset="0"/>
              </a:defRPr>
            </a:lvl6pPr>
            <a:lvl7pPr marL="914400" algn="ctr" defTabSz="457200" rtl="0" eaLnBrk="1" fontAlgn="base" hangingPunct="1">
              <a:spcBef>
                <a:spcPct val="0"/>
              </a:spcBef>
              <a:spcAft>
                <a:spcPct val="0"/>
              </a:spcAft>
              <a:defRPr sz="3600">
                <a:solidFill>
                  <a:schemeClr val="tx1"/>
                </a:solidFill>
                <a:latin typeface="Calibri" pitchFamily="34" charset="0"/>
              </a:defRPr>
            </a:lvl7pPr>
            <a:lvl8pPr marL="1371600" algn="ctr" defTabSz="457200" rtl="0" eaLnBrk="1" fontAlgn="base" hangingPunct="1">
              <a:spcBef>
                <a:spcPct val="0"/>
              </a:spcBef>
              <a:spcAft>
                <a:spcPct val="0"/>
              </a:spcAft>
              <a:defRPr sz="3600">
                <a:solidFill>
                  <a:schemeClr val="tx1"/>
                </a:solidFill>
                <a:latin typeface="Calibri" pitchFamily="34" charset="0"/>
              </a:defRPr>
            </a:lvl8pPr>
            <a:lvl9pPr marL="1828800" algn="ctr" defTabSz="457200" rtl="0" eaLnBrk="1" fontAlgn="base" hangingPunct="1">
              <a:spcBef>
                <a:spcPct val="0"/>
              </a:spcBef>
              <a:spcAft>
                <a:spcPct val="0"/>
              </a:spcAft>
              <a:defRPr sz="3600">
                <a:solidFill>
                  <a:schemeClr val="tx1"/>
                </a:solidFill>
                <a:latin typeface="Calibri" pitchFamily="34" charset="0"/>
              </a:defRPr>
            </a:lvl9pPr>
          </a:lstStyle>
          <a:p>
            <a:pPr>
              <a:defRPr/>
            </a:pPr>
            <a:r>
              <a:rPr lang="en-US" dirty="0" smtClean="0">
                <a:solidFill>
                  <a:srgbClr val="F79646">
                    <a:lumMod val="75000"/>
                  </a:srgbClr>
                </a:solidFill>
              </a:rPr>
              <a:t>Patient Satisfaction</a:t>
            </a:r>
            <a:br>
              <a:rPr lang="en-US" dirty="0" smtClean="0">
                <a:solidFill>
                  <a:srgbClr val="F79646">
                    <a:lumMod val="75000"/>
                  </a:srgbClr>
                </a:solidFill>
              </a:rPr>
            </a:br>
            <a:r>
              <a:rPr lang="en-US" sz="2800" dirty="0" smtClean="0">
                <a:solidFill>
                  <a:srgbClr val="F79646">
                    <a:lumMod val="75000"/>
                  </a:srgbClr>
                </a:solidFill>
              </a:rPr>
              <a:t>Quarter to Quarter Comparison</a:t>
            </a:r>
            <a:endParaRPr lang="en-US" dirty="0" smtClean="0">
              <a:solidFill>
                <a:srgbClr val="F79646">
                  <a:lumMod val="75000"/>
                </a:srgbClr>
              </a:solidFill>
            </a:endParaRPr>
          </a:p>
        </p:txBody>
      </p:sp>
      <p:graphicFrame>
        <p:nvGraphicFramePr>
          <p:cNvPr id="11267" name="Chart 4"/>
          <p:cNvGraphicFramePr>
            <a:graphicFrameLocks noGrp="1"/>
          </p:cNvGraphicFramePr>
          <p:nvPr/>
        </p:nvGraphicFramePr>
        <p:xfrm>
          <a:off x="230188" y="1244600"/>
          <a:ext cx="8683625" cy="4978400"/>
        </p:xfrm>
        <a:graphic>
          <a:graphicData uri="http://schemas.openxmlformats.org/presentationml/2006/ole">
            <mc:AlternateContent xmlns:mc="http://schemas.openxmlformats.org/markup-compatibility/2006">
              <mc:Choice xmlns:v="urn:schemas-microsoft-com:vml" Requires="v">
                <p:oleObj spid="_x0000_s7186" r:id="rId4" imgW="8681456" imgH="4980864" progId="Excel.Chart.8">
                  <p:embed/>
                </p:oleObj>
              </mc:Choice>
              <mc:Fallback>
                <p:oleObj r:id="rId4" imgW="8681456" imgH="4980864"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88" y="1244600"/>
                        <a:ext cx="868362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868290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457200" y="76200"/>
            <a:ext cx="8229600" cy="998538"/>
          </a:xfrm>
        </p:spPr>
        <p:txBody>
          <a:bodyPr/>
          <a:lstStyle/>
          <a:p>
            <a:pPr eaLnBrk="1" hangingPunct="1"/>
            <a:r>
              <a:rPr lang="en-US" altLang="en-US" smtClean="0"/>
              <a:t>Risk Adjusted Mortality</a:t>
            </a:r>
          </a:p>
        </p:txBody>
      </p:sp>
      <p:sp>
        <p:nvSpPr>
          <p:cNvPr id="12291" name="TextBox 1"/>
          <p:cNvSpPr txBox="1">
            <a:spLocks noChangeArrowheads="1"/>
          </p:cNvSpPr>
          <p:nvPr/>
        </p:nvSpPr>
        <p:spPr bwMode="auto">
          <a:xfrm>
            <a:off x="2933700" y="5940425"/>
            <a:ext cx="342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defTabSz="914400" eaLnBrk="1" hangingPunct="1">
              <a:spcBef>
                <a:spcPct val="0"/>
              </a:spcBef>
              <a:buFontTx/>
              <a:buNone/>
            </a:pPr>
            <a:r>
              <a:rPr lang="en-US" altLang="en-US" sz="1400" smtClean="0">
                <a:solidFill>
                  <a:prstClr val="black"/>
                </a:solidFill>
                <a:latin typeface="Times" pitchFamily="18" charset="0"/>
                <a:ea typeface="+mn-ea"/>
                <a:cs typeface="Arial" charset="0"/>
              </a:rPr>
              <a:t>FY15 is annualized with 4 months of data</a:t>
            </a:r>
          </a:p>
        </p:txBody>
      </p:sp>
      <p:graphicFrame>
        <p:nvGraphicFramePr>
          <p:cNvPr id="12292" name="Chart 5"/>
          <p:cNvGraphicFramePr>
            <a:graphicFrameLocks noGrp="1"/>
          </p:cNvGraphicFramePr>
          <p:nvPr/>
        </p:nvGraphicFramePr>
        <p:xfrm>
          <a:off x="184150" y="863600"/>
          <a:ext cx="8775700" cy="4978400"/>
        </p:xfrm>
        <a:graphic>
          <a:graphicData uri="http://schemas.openxmlformats.org/presentationml/2006/ole">
            <mc:AlternateContent xmlns:mc="http://schemas.openxmlformats.org/markup-compatibility/2006">
              <mc:Choice xmlns:v="urn:schemas-microsoft-com:vml" Requires="v">
                <p:oleObj spid="_x0000_s8209" r:id="rId4" imgW="8779001" imgH="4974767" progId="Excel.Chart.8">
                  <p:embed/>
                </p:oleObj>
              </mc:Choice>
              <mc:Fallback>
                <p:oleObj r:id="rId4" imgW="8779001" imgH="4974767"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50" y="863600"/>
                        <a:ext cx="87757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118295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a:xfrm>
            <a:off x="457200" y="457200"/>
            <a:ext cx="8686800" cy="914400"/>
          </a:xfrm>
        </p:spPr>
        <p:txBody>
          <a:bodyPr rtlCol="0">
            <a:normAutofit fontScale="90000"/>
          </a:bodyPr>
          <a:lstStyle/>
          <a:p>
            <a:pPr eaLnBrk="1" fontAlgn="auto" hangingPunct="1">
              <a:spcAft>
                <a:spcPts val="0"/>
              </a:spcAft>
              <a:defRPr/>
            </a:pPr>
            <a:r>
              <a:rPr lang="en-US" altLang="en-US" sz="3200" dirty="0" smtClean="0"/>
              <a:t>UHC Overall Rank</a:t>
            </a:r>
            <a:br>
              <a:rPr lang="en-US" altLang="en-US" sz="3200" dirty="0" smtClean="0"/>
            </a:br>
            <a:r>
              <a:rPr lang="en-US" altLang="en-US" sz="3200" dirty="0" smtClean="0"/>
              <a:t>Quality and Accountability Ranking</a:t>
            </a:r>
          </a:p>
        </p:txBody>
      </p:sp>
      <p:graphicFrame>
        <p:nvGraphicFramePr>
          <p:cNvPr id="13315" name="Content Placeholder 3"/>
          <p:cNvGraphicFramePr>
            <a:graphicFrameLocks noGrp="1"/>
          </p:cNvGraphicFramePr>
          <p:nvPr>
            <p:ph idx="1"/>
          </p:nvPr>
        </p:nvGraphicFramePr>
        <p:xfrm>
          <a:off x="381000" y="1285875"/>
          <a:ext cx="7867650" cy="4533900"/>
        </p:xfrm>
        <a:graphic>
          <a:graphicData uri="http://schemas.openxmlformats.org/presentationml/2006/ole">
            <mc:AlternateContent xmlns:mc="http://schemas.openxmlformats.org/markup-compatibility/2006">
              <mc:Choice xmlns:v="urn:schemas-microsoft-com:vml" Requires="v">
                <p:oleObj spid="_x0000_s9233" name="Worksheet" r:id="rId4" imgW="8115334" imgH="4676670" progId="Excel.Sheet.8">
                  <p:embed/>
                </p:oleObj>
              </mc:Choice>
              <mc:Fallback>
                <p:oleObj name="Worksheet" r:id="rId4" imgW="8115334" imgH="4676670" progId="Excel.Shee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85875"/>
                        <a:ext cx="786765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3316" name="Slide Number Placeholder 1"/>
          <p:cNvSpPr txBox="1">
            <a:spLocks/>
          </p:cNvSpPr>
          <p:nvPr/>
        </p:nvSpPr>
        <p:spPr bwMode="auto">
          <a:xfrm>
            <a:off x="6934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r" defTabSz="914400" eaLnBrk="1" hangingPunct="1">
              <a:spcBef>
                <a:spcPct val="0"/>
              </a:spcBef>
              <a:buFontTx/>
              <a:buNone/>
            </a:pPr>
            <a:endParaRPr lang="en-US" altLang="en-US" sz="1800" smtClean="0">
              <a:solidFill>
                <a:srgbClr val="000000"/>
              </a:solidFill>
              <a:latin typeface="Arial" charset="0"/>
              <a:ea typeface="+mn-ea"/>
              <a:cs typeface="Arial" charset="0"/>
            </a:endParaRPr>
          </a:p>
        </p:txBody>
      </p:sp>
      <p:sp>
        <p:nvSpPr>
          <p:cNvPr id="2" name="Oval 1"/>
          <p:cNvSpPr/>
          <p:nvPr/>
        </p:nvSpPr>
        <p:spPr>
          <a:xfrm>
            <a:off x="2362200" y="5334000"/>
            <a:ext cx="685800" cy="381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sz="1800" dirty="0">
              <a:solidFill>
                <a:prstClr val="white"/>
              </a:solidFill>
            </a:endParaRPr>
          </a:p>
        </p:txBody>
      </p:sp>
      <p:sp>
        <p:nvSpPr>
          <p:cNvPr id="6" name="Oval 5"/>
          <p:cNvSpPr/>
          <p:nvPr/>
        </p:nvSpPr>
        <p:spPr>
          <a:xfrm>
            <a:off x="5181600" y="5334000"/>
            <a:ext cx="685800" cy="381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sz="1800" dirty="0">
              <a:solidFill>
                <a:prstClr val="white"/>
              </a:solidFill>
            </a:endParaRPr>
          </a:p>
        </p:txBody>
      </p:sp>
      <p:sp>
        <p:nvSpPr>
          <p:cNvPr id="7" name="Oval 6"/>
          <p:cNvSpPr/>
          <p:nvPr/>
        </p:nvSpPr>
        <p:spPr>
          <a:xfrm>
            <a:off x="5943600" y="5334000"/>
            <a:ext cx="685800" cy="381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sz="1800" dirty="0">
              <a:solidFill>
                <a:prstClr val="white"/>
              </a:solidFill>
            </a:endParaRPr>
          </a:p>
        </p:txBody>
      </p:sp>
      <p:sp>
        <p:nvSpPr>
          <p:cNvPr id="8" name="Oval 7"/>
          <p:cNvSpPr/>
          <p:nvPr/>
        </p:nvSpPr>
        <p:spPr>
          <a:xfrm>
            <a:off x="3810000" y="5334000"/>
            <a:ext cx="685800" cy="381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sz="1800" dirty="0">
              <a:solidFill>
                <a:prstClr val="white"/>
              </a:solidFill>
            </a:endParaRPr>
          </a:p>
        </p:txBody>
      </p:sp>
      <p:sp>
        <p:nvSpPr>
          <p:cNvPr id="9" name="Oval 8"/>
          <p:cNvSpPr/>
          <p:nvPr/>
        </p:nvSpPr>
        <p:spPr>
          <a:xfrm>
            <a:off x="7315200" y="5334000"/>
            <a:ext cx="685800" cy="381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sz="1800" dirty="0">
              <a:solidFill>
                <a:prstClr val="white"/>
              </a:solidFill>
            </a:endParaRPr>
          </a:p>
        </p:txBody>
      </p:sp>
    </p:spTree>
    <p:extLst>
      <p:ext uri="{BB962C8B-B14F-4D97-AF65-F5344CB8AC3E}">
        <p14:creationId xmlns:p14="http://schemas.microsoft.com/office/powerpoint/2010/main" val="2186911278"/>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39963"/>
            <a:ext cx="2024063"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2016125"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488" y="304800"/>
            <a:ext cx="2017712"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488" y="315913"/>
            <a:ext cx="2017712" cy="19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4663" y="304800"/>
            <a:ext cx="2014537"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9488" y="2251075"/>
            <a:ext cx="2017712"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5488" y="2209800"/>
            <a:ext cx="2017712"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4663" y="2209800"/>
            <a:ext cx="2014537"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6" name="Picture 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4114800"/>
            <a:ext cx="2022475" cy="1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7" name="Picture 2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49488" y="4114800"/>
            <a:ext cx="2017712" cy="1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8" name="Picture 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5488" y="4191000"/>
            <a:ext cx="2017712"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9" name="Picture 3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24663" y="4114800"/>
            <a:ext cx="2014537"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50" name="TextBox 1"/>
          <p:cNvSpPr txBox="1">
            <a:spLocks noChangeArrowheads="1"/>
          </p:cNvSpPr>
          <p:nvPr/>
        </p:nvSpPr>
        <p:spPr bwMode="auto">
          <a:xfrm>
            <a:off x="627063" y="1970088"/>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latin typeface="Arial" charset="0"/>
                <a:ea typeface="+mn-ea"/>
                <a:cs typeface="Arial" charset="0"/>
              </a:rPr>
              <a:t>#38</a:t>
            </a:r>
          </a:p>
        </p:txBody>
      </p:sp>
      <p:sp>
        <p:nvSpPr>
          <p:cNvPr id="14351" name="TextBox 32"/>
          <p:cNvSpPr txBox="1">
            <a:spLocks noChangeArrowheads="1"/>
          </p:cNvSpPr>
          <p:nvPr/>
        </p:nvSpPr>
        <p:spPr bwMode="auto">
          <a:xfrm>
            <a:off x="2876550" y="3916363"/>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latin typeface="Arial" charset="0"/>
                <a:ea typeface="+mn-ea"/>
                <a:cs typeface="Arial" charset="0"/>
              </a:rPr>
              <a:t>#24</a:t>
            </a:r>
          </a:p>
        </p:txBody>
      </p:sp>
      <p:sp>
        <p:nvSpPr>
          <p:cNvPr id="14352" name="TextBox 33"/>
          <p:cNvSpPr txBox="1">
            <a:spLocks noChangeArrowheads="1"/>
          </p:cNvSpPr>
          <p:nvPr/>
        </p:nvSpPr>
        <p:spPr bwMode="auto">
          <a:xfrm>
            <a:off x="631825" y="3913188"/>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latin typeface="Arial" charset="0"/>
                <a:ea typeface="+mn-ea"/>
                <a:cs typeface="Arial" charset="0"/>
              </a:rPr>
              <a:t>#29</a:t>
            </a:r>
          </a:p>
        </p:txBody>
      </p:sp>
      <p:sp>
        <p:nvSpPr>
          <p:cNvPr id="14353" name="TextBox 34"/>
          <p:cNvSpPr txBox="1">
            <a:spLocks noChangeArrowheads="1"/>
          </p:cNvSpPr>
          <p:nvPr/>
        </p:nvSpPr>
        <p:spPr bwMode="auto">
          <a:xfrm>
            <a:off x="7451725" y="1939925"/>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latin typeface="Arial" charset="0"/>
                <a:ea typeface="+mn-ea"/>
                <a:cs typeface="Arial" charset="0"/>
              </a:rPr>
              <a:t>#33</a:t>
            </a:r>
          </a:p>
        </p:txBody>
      </p:sp>
      <p:sp>
        <p:nvSpPr>
          <p:cNvPr id="14354" name="TextBox 35"/>
          <p:cNvSpPr txBox="1">
            <a:spLocks noChangeArrowheads="1"/>
          </p:cNvSpPr>
          <p:nvPr/>
        </p:nvSpPr>
        <p:spPr bwMode="auto">
          <a:xfrm>
            <a:off x="5162550" y="1951038"/>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latin typeface="Arial" charset="0"/>
                <a:ea typeface="+mn-ea"/>
                <a:cs typeface="Arial" charset="0"/>
              </a:rPr>
              <a:t>#33</a:t>
            </a:r>
          </a:p>
        </p:txBody>
      </p:sp>
      <p:sp>
        <p:nvSpPr>
          <p:cNvPr id="14355" name="TextBox 36"/>
          <p:cNvSpPr txBox="1">
            <a:spLocks noChangeArrowheads="1"/>
          </p:cNvSpPr>
          <p:nvPr/>
        </p:nvSpPr>
        <p:spPr bwMode="auto">
          <a:xfrm>
            <a:off x="2878138" y="1939925"/>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latin typeface="Arial" charset="0"/>
                <a:ea typeface="+mn-ea"/>
                <a:cs typeface="Arial" charset="0"/>
              </a:rPr>
              <a:t>#36</a:t>
            </a:r>
          </a:p>
        </p:txBody>
      </p:sp>
      <p:sp>
        <p:nvSpPr>
          <p:cNvPr id="14356" name="TextBox 37"/>
          <p:cNvSpPr txBox="1">
            <a:spLocks noChangeArrowheads="1"/>
          </p:cNvSpPr>
          <p:nvPr/>
        </p:nvSpPr>
        <p:spPr bwMode="auto">
          <a:xfrm>
            <a:off x="5162550" y="57912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latin typeface="Arial" charset="0"/>
                <a:ea typeface="+mn-ea"/>
                <a:cs typeface="Arial" charset="0"/>
              </a:rPr>
              <a:t>#12</a:t>
            </a:r>
          </a:p>
        </p:txBody>
      </p:sp>
      <p:sp>
        <p:nvSpPr>
          <p:cNvPr id="14357" name="TextBox 38"/>
          <p:cNvSpPr txBox="1">
            <a:spLocks noChangeArrowheads="1"/>
          </p:cNvSpPr>
          <p:nvPr/>
        </p:nvSpPr>
        <p:spPr bwMode="auto">
          <a:xfrm>
            <a:off x="2876550" y="57912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latin typeface="Arial" charset="0"/>
                <a:ea typeface="+mn-ea"/>
                <a:cs typeface="Arial" charset="0"/>
              </a:rPr>
              <a:t>#16</a:t>
            </a:r>
          </a:p>
        </p:txBody>
      </p:sp>
      <p:sp>
        <p:nvSpPr>
          <p:cNvPr id="14358" name="TextBox 39"/>
          <p:cNvSpPr txBox="1">
            <a:spLocks noChangeArrowheads="1"/>
          </p:cNvSpPr>
          <p:nvPr/>
        </p:nvSpPr>
        <p:spPr bwMode="auto">
          <a:xfrm>
            <a:off x="631825" y="57912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latin typeface="Arial" charset="0"/>
                <a:ea typeface="+mn-ea"/>
                <a:cs typeface="Arial" charset="0"/>
              </a:rPr>
              <a:t>#17</a:t>
            </a:r>
          </a:p>
        </p:txBody>
      </p:sp>
      <p:sp>
        <p:nvSpPr>
          <p:cNvPr id="14359" name="TextBox 40"/>
          <p:cNvSpPr txBox="1">
            <a:spLocks noChangeArrowheads="1"/>
          </p:cNvSpPr>
          <p:nvPr/>
        </p:nvSpPr>
        <p:spPr bwMode="auto">
          <a:xfrm>
            <a:off x="7451725" y="38862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latin typeface="Arial" charset="0"/>
                <a:ea typeface="+mn-ea"/>
                <a:cs typeface="Arial" charset="0"/>
              </a:rPr>
              <a:t>#20</a:t>
            </a:r>
          </a:p>
        </p:txBody>
      </p:sp>
      <p:sp>
        <p:nvSpPr>
          <p:cNvPr id="14360" name="TextBox 41"/>
          <p:cNvSpPr txBox="1">
            <a:spLocks noChangeArrowheads="1"/>
          </p:cNvSpPr>
          <p:nvPr/>
        </p:nvSpPr>
        <p:spPr bwMode="auto">
          <a:xfrm>
            <a:off x="5162550" y="38989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latin typeface="Arial" charset="0"/>
                <a:ea typeface="+mn-ea"/>
                <a:cs typeface="Arial" charset="0"/>
              </a:rPr>
              <a:t>#21</a:t>
            </a:r>
          </a:p>
        </p:txBody>
      </p:sp>
      <p:sp>
        <p:nvSpPr>
          <p:cNvPr id="14361" name="TextBox 42"/>
          <p:cNvSpPr txBox="1">
            <a:spLocks noChangeArrowheads="1"/>
          </p:cNvSpPr>
          <p:nvPr/>
        </p:nvSpPr>
        <p:spPr bwMode="auto">
          <a:xfrm>
            <a:off x="7451725" y="57912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latin typeface="Arial" charset="0"/>
                <a:ea typeface="+mn-ea"/>
                <a:cs typeface="Arial" charset="0"/>
              </a:rPr>
              <a:t>#12</a:t>
            </a:r>
          </a:p>
        </p:txBody>
      </p:sp>
      <p:sp>
        <p:nvSpPr>
          <p:cNvPr id="2" name="Rectangle 1"/>
          <p:cNvSpPr/>
          <p:nvPr/>
        </p:nvSpPr>
        <p:spPr>
          <a:xfrm>
            <a:off x="0" y="76200"/>
            <a:ext cx="9144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3045634844"/>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457200"/>
            <a:ext cx="8229600" cy="350838"/>
          </a:xfrm>
        </p:spPr>
        <p:txBody>
          <a:bodyPr>
            <a:normAutofit fontScale="90000"/>
          </a:bodyPr>
          <a:lstStyle/>
          <a:p>
            <a:pPr eaLnBrk="1" hangingPunct="1">
              <a:defRPr/>
            </a:pPr>
            <a:r>
              <a:rPr lang="en-US" sz="3200" b="1" dirty="0" smtClean="0"/>
              <a:t>U S News Best Hospital Survivability &amp; Safety Rating</a:t>
            </a:r>
          </a:p>
        </p:txBody>
      </p:sp>
      <p:sp>
        <p:nvSpPr>
          <p:cNvPr id="15363" name="Slide Number Placeholder 1"/>
          <p:cNvSpPr txBox="1">
            <a:spLocks/>
          </p:cNvSpPr>
          <p:nvPr/>
        </p:nvSpPr>
        <p:spPr bwMode="auto">
          <a:xfrm>
            <a:off x="6934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r" defTabSz="914400" eaLnBrk="1" hangingPunct="1">
              <a:spcBef>
                <a:spcPct val="0"/>
              </a:spcBef>
              <a:buFontTx/>
              <a:buNone/>
            </a:pPr>
            <a:endParaRPr lang="en-US" altLang="en-US" sz="1800" smtClean="0">
              <a:solidFill>
                <a:prstClr val="black"/>
              </a:solidFill>
              <a:latin typeface="Arial" charset="0"/>
              <a:ea typeface="+mn-ea"/>
              <a:cs typeface="Arial" charset="0"/>
            </a:endParaRPr>
          </a:p>
        </p:txBody>
      </p:sp>
      <p:sp>
        <p:nvSpPr>
          <p:cNvPr id="15364" name="TextBox 3"/>
          <p:cNvSpPr txBox="1">
            <a:spLocks noChangeArrowheads="1"/>
          </p:cNvSpPr>
          <p:nvPr/>
        </p:nvSpPr>
        <p:spPr bwMode="auto">
          <a:xfrm>
            <a:off x="762000" y="52578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800" smtClean="0">
                <a:solidFill>
                  <a:prstClr val="black"/>
                </a:solidFill>
                <a:ea typeface="+mn-ea"/>
                <a:cs typeface="Arial" charset="0"/>
              </a:rPr>
              <a:t>For most specialties, our safety rating and survival rate is equal to or better than </a:t>
            </a:r>
          </a:p>
          <a:p>
            <a:pPr algn="ctr" defTabSz="914400" eaLnBrk="1" hangingPunct="1">
              <a:spcBef>
                <a:spcPct val="0"/>
              </a:spcBef>
              <a:buFontTx/>
              <a:buNone/>
            </a:pPr>
            <a:r>
              <a:rPr lang="en-US" altLang="en-US" sz="1800" smtClean="0">
                <a:solidFill>
                  <a:prstClr val="black"/>
                </a:solidFill>
                <a:ea typeface="+mn-ea"/>
                <a:cs typeface="Arial" charset="0"/>
              </a:rPr>
              <a:t>Honor Roll Hospitals</a:t>
            </a:r>
          </a:p>
        </p:txBody>
      </p:sp>
      <p:graphicFrame>
        <p:nvGraphicFramePr>
          <p:cNvPr id="15365" name="Object 1"/>
          <p:cNvGraphicFramePr>
            <a:graphicFrameLocks noChangeAspect="1"/>
          </p:cNvGraphicFramePr>
          <p:nvPr/>
        </p:nvGraphicFramePr>
        <p:xfrm>
          <a:off x="247650" y="1266825"/>
          <a:ext cx="8515350" cy="4191000"/>
        </p:xfrm>
        <a:graphic>
          <a:graphicData uri="http://schemas.openxmlformats.org/presentationml/2006/ole">
            <mc:AlternateContent xmlns:mc="http://schemas.openxmlformats.org/markup-compatibility/2006">
              <mc:Choice xmlns:v="urn:schemas-microsoft-com:vml" Requires="v">
                <p:oleObj spid="_x0000_s10257" name="Document" r:id="rId4" imgW="8700402" imgH="4290443" progId="Word.Document.12">
                  <p:embed/>
                </p:oleObj>
              </mc:Choice>
              <mc:Fallback>
                <p:oleObj name="Document" r:id="rId4" imgW="8700402" imgH="4290443"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1266825"/>
                        <a:ext cx="85153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17601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304800"/>
            <a:ext cx="8229600" cy="762000"/>
          </a:xfrm>
        </p:spPr>
        <p:txBody>
          <a:bodyPr/>
          <a:lstStyle/>
          <a:p>
            <a:pPr eaLnBrk="1" hangingPunct="1"/>
            <a:r>
              <a:rPr lang="en-US" altLang="en-US" smtClean="0"/>
              <a:t>Employee Turnover</a:t>
            </a:r>
          </a:p>
        </p:txBody>
      </p:sp>
      <p:graphicFrame>
        <p:nvGraphicFramePr>
          <p:cNvPr id="16387" name="Chart Placeholder 2"/>
          <p:cNvGraphicFramePr>
            <a:graphicFrameLocks noGrp="1"/>
          </p:cNvGraphicFramePr>
          <p:nvPr>
            <p:ph type="chart" idx="1"/>
          </p:nvPr>
        </p:nvGraphicFramePr>
        <p:xfrm>
          <a:off x="679450" y="1249363"/>
          <a:ext cx="7519988" cy="4322762"/>
        </p:xfrm>
        <a:graphic>
          <a:graphicData uri="http://schemas.openxmlformats.org/presentationml/2006/ole">
            <mc:AlternateContent xmlns:mc="http://schemas.openxmlformats.org/markup-compatibility/2006">
              <mc:Choice xmlns:v="urn:schemas-microsoft-com:vml" Requires="v">
                <p:oleObj spid="_x0000_s11281" name="Worksheet" r:id="rId5" imgW="8086700" imgH="4648320" progId="Excel.Sheet.8">
                  <p:embed/>
                </p:oleObj>
              </mc:Choice>
              <mc:Fallback>
                <p:oleObj name="Worksheet" r:id="rId5" imgW="8086700" imgH="4648320" progId="Excel.Shee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450" y="1249363"/>
                        <a:ext cx="7519988" cy="432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cxnSp>
        <p:nvCxnSpPr>
          <p:cNvPr id="3" name="Straight Connector 2"/>
          <p:cNvCxnSpPr/>
          <p:nvPr/>
        </p:nvCxnSpPr>
        <p:spPr>
          <a:xfrm>
            <a:off x="1447800" y="3733800"/>
            <a:ext cx="69342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6389" name="TextBox 3"/>
          <p:cNvSpPr txBox="1">
            <a:spLocks noChangeArrowheads="1"/>
          </p:cNvSpPr>
          <p:nvPr/>
        </p:nvSpPr>
        <p:spPr bwMode="auto">
          <a:xfrm>
            <a:off x="5257800" y="2362200"/>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defTabSz="914400" eaLnBrk="1" hangingPunct="1">
              <a:spcBef>
                <a:spcPct val="0"/>
              </a:spcBef>
              <a:buFontTx/>
              <a:buNone/>
            </a:pPr>
            <a:r>
              <a:rPr lang="en-US" altLang="en-US" sz="1600" smtClean="0">
                <a:solidFill>
                  <a:srgbClr val="000000"/>
                </a:solidFill>
                <a:latin typeface="Arial" charset="0"/>
                <a:ea typeface="+mn-ea"/>
                <a:cs typeface="Arial" charset="0"/>
              </a:rPr>
              <a:t>FY14 Goal = 11.5%</a:t>
            </a:r>
          </a:p>
        </p:txBody>
      </p:sp>
      <p:cxnSp>
        <p:nvCxnSpPr>
          <p:cNvPr id="6" name="Straight Arrow Connector 5"/>
          <p:cNvCxnSpPr/>
          <p:nvPr/>
        </p:nvCxnSpPr>
        <p:spPr>
          <a:xfrm>
            <a:off x="6324600" y="2700338"/>
            <a:ext cx="0" cy="881062"/>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194585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world-globe-i3.jpg"/>
          <p:cNvPicPr>
            <a:picLocks noChangeAspect="1"/>
          </p:cNvPicPr>
          <p:nvPr/>
        </p:nvPicPr>
        <p:blipFill>
          <a:blip r:embed="rId2"/>
          <a:stretch>
            <a:fillRect/>
          </a:stretch>
        </p:blipFill>
        <p:spPr>
          <a:xfrm>
            <a:off x="5753673" y="970065"/>
            <a:ext cx="3225071" cy="3172279"/>
          </a:xfrm>
          <a:prstGeom prst="rect">
            <a:avLst/>
          </a:prstGeom>
        </p:spPr>
      </p:pic>
      <p:pic>
        <p:nvPicPr>
          <p:cNvPr id="8" name="Picture 7" descr="Kansas outreach map.png"/>
          <p:cNvPicPr>
            <a:picLocks noChangeAspect="1"/>
          </p:cNvPicPr>
          <p:nvPr/>
        </p:nvPicPr>
        <p:blipFill>
          <a:blip r:embed="rId3"/>
          <a:stretch>
            <a:fillRect/>
          </a:stretch>
        </p:blipFill>
        <p:spPr>
          <a:xfrm>
            <a:off x="216589" y="2708826"/>
            <a:ext cx="5522088" cy="3384009"/>
          </a:xfrm>
          <a:prstGeom prst="rect">
            <a:avLst/>
          </a:prstGeom>
        </p:spPr>
      </p:pic>
      <p:sp>
        <p:nvSpPr>
          <p:cNvPr id="9" name="TextBox 2"/>
          <p:cNvSpPr txBox="1">
            <a:spLocks noChangeArrowheads="1"/>
          </p:cNvSpPr>
          <p:nvPr/>
        </p:nvSpPr>
        <p:spPr bwMode="auto">
          <a:xfrm>
            <a:off x="1" y="-4960"/>
            <a:ext cx="9143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600" b="1" dirty="0" smtClean="0">
                <a:cs typeface="Arial" pitchFamily="34" charset="0"/>
              </a:rPr>
              <a:t>Our Missions</a:t>
            </a:r>
            <a:endParaRPr lang="en-US" sz="3600" b="1" dirty="0">
              <a:cs typeface="Arial" pitchFamily="34" charset="0"/>
            </a:endParaRPr>
          </a:p>
        </p:txBody>
      </p:sp>
      <p:sp>
        <p:nvSpPr>
          <p:cNvPr id="10" name="Rectangle 3"/>
          <p:cNvSpPr>
            <a:spLocks noChangeArrowheads="1"/>
          </p:cNvSpPr>
          <p:nvPr/>
        </p:nvSpPr>
        <p:spPr bwMode="auto">
          <a:xfrm>
            <a:off x="498660" y="782776"/>
            <a:ext cx="5042054"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2800" b="1" i="0" u="none" strike="noStrike" cap="none" normalizeH="0" baseline="0" dirty="0" smtClean="0">
                <a:ln>
                  <a:noFill/>
                </a:ln>
                <a:solidFill>
                  <a:schemeClr val="tx1"/>
                </a:solidFill>
                <a:effectLst/>
                <a:latin typeface="+mn-lt"/>
                <a:ea typeface="Times New Roman" pitchFamily="18" charset="0"/>
                <a:cs typeface="Arial" pitchFamily="34" charset="0"/>
              </a:rPr>
              <a:t>1. Education</a:t>
            </a:r>
            <a:endParaRPr kumimoji="0" lang="en-US" sz="2800" b="1" i="0" u="none" strike="noStrike" cap="none" normalizeH="0" baseline="0" dirty="0" smtClean="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2800" b="1" i="0" u="none" strike="noStrike" cap="none" normalizeH="0" baseline="0" dirty="0" smtClean="0">
                <a:ln>
                  <a:noFill/>
                </a:ln>
                <a:solidFill>
                  <a:schemeClr val="tx1"/>
                </a:solidFill>
                <a:effectLst/>
                <a:latin typeface="+mn-lt"/>
                <a:ea typeface="Times New Roman" pitchFamily="18" charset="0"/>
                <a:cs typeface="Arial" pitchFamily="34" charset="0"/>
              </a:rPr>
              <a:t>2. Research</a:t>
            </a:r>
            <a:endParaRPr kumimoji="0" lang="en-US" sz="2800" b="1" i="0" u="none" strike="noStrike" cap="none" normalizeH="0" baseline="0" dirty="0" smtClean="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2800" b="1" i="0" u="none" strike="noStrike" cap="none" normalizeH="0" baseline="0" dirty="0" smtClean="0">
                <a:ln>
                  <a:noFill/>
                </a:ln>
                <a:solidFill>
                  <a:schemeClr val="tx1"/>
                </a:solidFill>
                <a:effectLst/>
                <a:latin typeface="+mn-lt"/>
                <a:ea typeface="Times New Roman" pitchFamily="18" charset="0"/>
                <a:cs typeface="Arial" pitchFamily="34" charset="0"/>
              </a:rPr>
              <a:t>3. Clinical care</a:t>
            </a:r>
            <a:endParaRPr kumimoji="0" lang="en-US" sz="2800" b="1" i="0" u="none" strike="noStrike" cap="none" normalizeH="0" baseline="0" dirty="0" smtClean="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2800" b="1" i="0" u="none" strike="noStrike" cap="none" normalizeH="0" baseline="0" dirty="0" smtClean="0">
                <a:ln>
                  <a:noFill/>
                </a:ln>
                <a:solidFill>
                  <a:schemeClr val="tx1"/>
                </a:solidFill>
                <a:effectLst/>
                <a:latin typeface="+mn-lt"/>
                <a:ea typeface="Times New Roman" pitchFamily="18" charset="0"/>
                <a:cs typeface="Arial" pitchFamily="34" charset="0"/>
              </a:rPr>
              <a:t>4. Community Engagement</a:t>
            </a:r>
            <a:endParaRPr kumimoji="0" lang="en-US" sz="2800" b="1" i="0" u="none" strike="noStrike" cap="none" normalizeH="0" baseline="0" dirty="0" smtClean="0">
              <a:ln>
                <a:noFill/>
              </a:ln>
              <a:solidFill>
                <a:schemeClr val="tx1"/>
              </a:solidFill>
              <a:effectLst/>
              <a:latin typeface="+mn-lt"/>
              <a:cs typeface="Arial" pitchFamily="34" charset="0"/>
            </a:endParaRPr>
          </a:p>
        </p:txBody>
      </p:sp>
      <p:sp>
        <p:nvSpPr>
          <p:cNvPr id="11" name="Left-Right Arrow 10"/>
          <p:cNvSpPr/>
          <p:nvPr/>
        </p:nvSpPr>
        <p:spPr>
          <a:xfrm rot="20620468">
            <a:off x="5334243" y="3014551"/>
            <a:ext cx="506101" cy="296945"/>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8712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sz="2800" smtClean="0"/>
              <a:t>Overall </a:t>
            </a:r>
            <a:r>
              <a:rPr lang="en-US" altLang="en-US" sz="2800" b="1" smtClean="0"/>
              <a:t>Consumer Choice</a:t>
            </a:r>
            <a:r>
              <a:rPr lang="en-US" altLang="en-US" sz="2800" smtClean="0"/>
              <a:t> Measures</a:t>
            </a:r>
            <a:br>
              <a:rPr lang="en-US" altLang="en-US" sz="2800" smtClean="0"/>
            </a:br>
            <a:r>
              <a:rPr lang="en-US" altLang="en-US" sz="2800" smtClean="0"/>
              <a:t>September 2013 – August 2014</a:t>
            </a:r>
          </a:p>
        </p:txBody>
      </p:sp>
      <p:pic>
        <p:nvPicPr>
          <p:cNvPr id="17411" name="Picture 2" descr="https://hcmg.nationalresearch.com/chartfx70/temp/CFT0924_085025207E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82713"/>
            <a:ext cx="82296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291911"/>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txBox="1">
            <a:spLocks/>
          </p:cNvSpPr>
          <p:nvPr/>
        </p:nvSpPr>
        <p:spPr bwMode="auto">
          <a:xfrm>
            <a:off x="457200" y="295275"/>
            <a:ext cx="82296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charset="0"/>
              <a:buChar char="•"/>
              <a:defRPr sz="2800">
                <a:solidFill>
                  <a:schemeClr val="tx1"/>
                </a:solidFill>
                <a:latin typeface="Calibri" pitchFamily="34" charset="0"/>
              </a:defRPr>
            </a:lvl1pPr>
            <a:lvl2pPr marL="742950" indent="-285750" defTabSz="457200" eaLnBrk="0" hangingPunct="0">
              <a:spcBef>
                <a:spcPct val="20000"/>
              </a:spcBef>
              <a:buFont typeface="Arial" charset="0"/>
              <a:buChar char="–"/>
              <a:defRPr sz="2400">
                <a:solidFill>
                  <a:schemeClr val="tx1"/>
                </a:solidFill>
                <a:latin typeface="Calibri" pitchFamily="34" charset="0"/>
              </a:defRPr>
            </a:lvl2pPr>
            <a:lvl3pPr marL="1143000" indent="-228600" defTabSz="457200" eaLnBrk="0" hangingPunct="0">
              <a:spcBef>
                <a:spcPct val="20000"/>
              </a:spcBef>
              <a:buFont typeface="Arial" charset="0"/>
              <a:buChar char="•"/>
              <a:defRPr sz="2000">
                <a:solidFill>
                  <a:schemeClr val="tx1"/>
                </a:solidFill>
                <a:latin typeface="Calibri" pitchFamily="34" charset="0"/>
              </a:defRPr>
            </a:lvl3pPr>
            <a:lvl4pPr marL="1600200" indent="-228600" defTabSz="457200" eaLnBrk="0" hangingPunct="0">
              <a:spcBef>
                <a:spcPct val="20000"/>
              </a:spcBef>
              <a:buFont typeface="Arial" charset="0"/>
              <a:buChar char="–"/>
              <a:defRPr>
                <a:solidFill>
                  <a:schemeClr val="tx1"/>
                </a:solidFill>
                <a:latin typeface="Calibri" pitchFamily="34" charset="0"/>
              </a:defRPr>
            </a:lvl4pPr>
            <a:lvl5pPr marL="2057400" indent="-228600" defTabSz="457200" eaLnBrk="0" hangingPunct="0">
              <a:spcBef>
                <a:spcPct val="20000"/>
              </a:spcBef>
              <a:buFont typeface="Arial" charset="0"/>
              <a:buChar char="»"/>
              <a:defRPr>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eaLnBrk="1" hangingPunct="1">
              <a:spcBef>
                <a:spcPct val="0"/>
              </a:spcBef>
              <a:buFontTx/>
              <a:buNone/>
            </a:pPr>
            <a:r>
              <a:rPr lang="en-US" altLang="en-US" smtClean="0">
                <a:solidFill>
                  <a:prstClr val="black"/>
                </a:solidFill>
                <a:ea typeface="+mn-ea"/>
                <a:cs typeface="Arial" charset="0"/>
              </a:rPr>
              <a:t>Total 6-County* Discharges and KUH </a:t>
            </a:r>
            <a:br>
              <a:rPr lang="en-US" altLang="en-US" smtClean="0">
                <a:solidFill>
                  <a:prstClr val="black"/>
                </a:solidFill>
                <a:ea typeface="+mn-ea"/>
                <a:cs typeface="Arial" charset="0"/>
              </a:rPr>
            </a:br>
            <a:r>
              <a:rPr lang="en-US" altLang="en-US" smtClean="0">
                <a:solidFill>
                  <a:prstClr val="black"/>
                </a:solidFill>
                <a:ea typeface="+mn-ea"/>
                <a:cs typeface="Arial" charset="0"/>
              </a:rPr>
              <a:t>Market Share Percentage (FFY95-FFY13)</a:t>
            </a:r>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293813"/>
            <a:ext cx="8467725" cy="462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Box 6"/>
          <p:cNvSpPr txBox="1">
            <a:spLocks noChangeArrowheads="1"/>
          </p:cNvSpPr>
          <p:nvPr/>
        </p:nvSpPr>
        <p:spPr bwMode="auto">
          <a:xfrm>
            <a:off x="1092200" y="5930900"/>
            <a:ext cx="54721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defTabSz="914400" eaLnBrk="1" hangingPunct="1">
              <a:spcBef>
                <a:spcPct val="0"/>
              </a:spcBef>
              <a:buFontTx/>
              <a:buNone/>
            </a:pPr>
            <a:r>
              <a:rPr lang="en-US" altLang="en-US" sz="1000" smtClean="0">
                <a:solidFill>
                  <a:prstClr val="black"/>
                </a:solidFill>
                <a:ea typeface="+mn-ea"/>
                <a:cs typeface="Arial" charset="0"/>
              </a:rPr>
              <a:t>* 6 County Area: Leavenworth, KS; Johnson, KS; Wyandotte, KS; Clay, MO; Jackson, MO; Platte, MO</a:t>
            </a:r>
          </a:p>
        </p:txBody>
      </p:sp>
    </p:spTree>
    <p:extLst>
      <p:ext uri="{BB962C8B-B14F-4D97-AF65-F5344CB8AC3E}">
        <p14:creationId xmlns:p14="http://schemas.microsoft.com/office/powerpoint/2010/main" val="646379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6"/>
          <p:cNvSpPr>
            <a:spLocks noGrp="1"/>
          </p:cNvSpPr>
          <p:nvPr>
            <p:ph type="title"/>
          </p:nvPr>
        </p:nvSpPr>
        <p:spPr>
          <a:xfrm>
            <a:off x="457200" y="254000"/>
            <a:ext cx="8229600" cy="998538"/>
          </a:xfrm>
        </p:spPr>
        <p:txBody>
          <a:bodyPr/>
          <a:lstStyle/>
          <a:p>
            <a:pPr eaLnBrk="1" hangingPunct="1"/>
            <a:r>
              <a:rPr lang="en-US" altLang="en-US" sz="2800" smtClean="0"/>
              <a:t>The University of Kansas Hospital and Health System Unique Patients, FY14 </a:t>
            </a:r>
            <a:r>
              <a:rPr lang="en-US" altLang="en-US" sz="2800" b="1" u="sng" smtClean="0"/>
              <a:t>(Total: 146,236)</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1154113"/>
            <a:ext cx="7800975" cy="424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0" name="TextBox 6"/>
          <p:cNvSpPr txBox="1">
            <a:spLocks noChangeArrowheads="1"/>
          </p:cNvSpPr>
          <p:nvPr/>
        </p:nvSpPr>
        <p:spPr bwMode="auto">
          <a:xfrm>
            <a:off x="103188" y="5395913"/>
            <a:ext cx="8610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defTabSz="914400" eaLnBrk="1" hangingPunct="1">
              <a:spcBef>
                <a:spcPct val="0"/>
              </a:spcBef>
              <a:buFontTx/>
              <a:buNone/>
            </a:pPr>
            <a:r>
              <a:rPr lang="en-US" altLang="en-US" sz="1100" smtClean="0">
                <a:solidFill>
                  <a:srgbClr val="000000"/>
                </a:solidFill>
                <a:ea typeface="+mn-ea"/>
                <a:cs typeface="Times New Roman" pitchFamily="18" charset="0"/>
              </a:rPr>
              <a:t>Includes all patients in the Enterprise including hospital inpatient, hospital outpatient or ambulatory setting (specialty and primary care provided by University of Kansas Physicians – UKP, Jayhawk Primary Care, Mid-America Cardiology, and other KU Hospital specialty providers)</a:t>
            </a:r>
          </a:p>
          <a:p>
            <a:pPr defTabSz="914400" eaLnBrk="1" hangingPunct="1">
              <a:spcBef>
                <a:spcPct val="0"/>
              </a:spcBef>
              <a:buFontTx/>
              <a:buNone/>
            </a:pPr>
            <a:r>
              <a:rPr lang="en-US" altLang="en-US" sz="1100" smtClean="0">
                <a:solidFill>
                  <a:srgbClr val="000000"/>
                </a:solidFill>
                <a:ea typeface="+mn-ea"/>
                <a:cs typeface="Times New Roman" pitchFamily="18" charset="0"/>
              </a:rPr>
              <a:t>Unique patients - patients are counted once regardless of the number of visits / encounters </a:t>
            </a:r>
          </a:p>
        </p:txBody>
      </p:sp>
      <p:sp>
        <p:nvSpPr>
          <p:cNvPr id="19461" name="TextBox 1"/>
          <p:cNvSpPr txBox="1">
            <a:spLocks noChangeArrowheads="1"/>
          </p:cNvSpPr>
          <p:nvPr/>
        </p:nvSpPr>
        <p:spPr bwMode="auto">
          <a:xfrm>
            <a:off x="2971800" y="5943600"/>
            <a:ext cx="350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defTabSz="914400" eaLnBrk="1" hangingPunct="1">
              <a:spcBef>
                <a:spcPct val="0"/>
              </a:spcBef>
              <a:buFontTx/>
              <a:buNone/>
            </a:pPr>
            <a:r>
              <a:rPr lang="en-US" altLang="en-US" sz="1400" smtClean="0">
                <a:solidFill>
                  <a:prstClr val="black"/>
                </a:solidFill>
                <a:ea typeface="+mn-ea"/>
                <a:cs typeface="Arial" charset="0"/>
              </a:rPr>
              <a:t>11.1% increase over FY13</a:t>
            </a:r>
          </a:p>
        </p:txBody>
      </p:sp>
    </p:spTree>
    <p:extLst>
      <p:ext uri="{BB962C8B-B14F-4D97-AF65-F5344CB8AC3E}">
        <p14:creationId xmlns:p14="http://schemas.microsoft.com/office/powerpoint/2010/main" val="3449285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6"/>
          <p:cNvSpPr txBox="1">
            <a:spLocks/>
          </p:cNvSpPr>
          <p:nvPr/>
        </p:nvSpPr>
        <p:spPr bwMode="auto">
          <a:xfrm>
            <a:off x="457200" y="244475"/>
            <a:ext cx="82296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charset="0"/>
              <a:buChar char="•"/>
              <a:defRPr sz="2800">
                <a:solidFill>
                  <a:schemeClr val="tx1"/>
                </a:solidFill>
                <a:latin typeface="Calibri" pitchFamily="34" charset="0"/>
              </a:defRPr>
            </a:lvl1pPr>
            <a:lvl2pPr marL="742950" indent="-285750" defTabSz="457200" eaLnBrk="0" hangingPunct="0">
              <a:spcBef>
                <a:spcPct val="20000"/>
              </a:spcBef>
              <a:buFont typeface="Arial" charset="0"/>
              <a:buChar char="–"/>
              <a:defRPr sz="2400">
                <a:solidFill>
                  <a:schemeClr val="tx1"/>
                </a:solidFill>
                <a:latin typeface="Calibri" pitchFamily="34" charset="0"/>
              </a:defRPr>
            </a:lvl2pPr>
            <a:lvl3pPr marL="1143000" indent="-228600" defTabSz="457200" eaLnBrk="0" hangingPunct="0">
              <a:spcBef>
                <a:spcPct val="20000"/>
              </a:spcBef>
              <a:buFont typeface="Arial" charset="0"/>
              <a:buChar char="•"/>
              <a:defRPr sz="2000">
                <a:solidFill>
                  <a:schemeClr val="tx1"/>
                </a:solidFill>
                <a:latin typeface="Calibri" pitchFamily="34" charset="0"/>
              </a:defRPr>
            </a:lvl3pPr>
            <a:lvl4pPr marL="1600200" indent="-228600" defTabSz="457200" eaLnBrk="0" hangingPunct="0">
              <a:spcBef>
                <a:spcPct val="20000"/>
              </a:spcBef>
              <a:buFont typeface="Arial" charset="0"/>
              <a:buChar char="–"/>
              <a:defRPr>
                <a:solidFill>
                  <a:schemeClr val="tx1"/>
                </a:solidFill>
                <a:latin typeface="Calibri" pitchFamily="34" charset="0"/>
              </a:defRPr>
            </a:lvl4pPr>
            <a:lvl5pPr marL="2057400" indent="-228600" defTabSz="457200" eaLnBrk="0" hangingPunct="0">
              <a:spcBef>
                <a:spcPct val="20000"/>
              </a:spcBef>
              <a:buFont typeface="Arial" charset="0"/>
              <a:buChar char="»"/>
              <a:defRPr>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en-US" altLang="en-US" smtClean="0">
                <a:solidFill>
                  <a:srgbClr val="000000"/>
                </a:solidFill>
                <a:ea typeface="+mn-ea"/>
                <a:cs typeface="Arial" charset="0"/>
              </a:rPr>
              <a:t>The University of Kansas Hospital and Health System Unique Patients, FY14 </a:t>
            </a:r>
            <a:r>
              <a:rPr lang="en-US" altLang="en-US" b="1" u="sng" smtClean="0">
                <a:solidFill>
                  <a:srgbClr val="000000"/>
                </a:solidFill>
                <a:ea typeface="+mn-ea"/>
                <a:cs typeface="Arial" charset="0"/>
              </a:rPr>
              <a:t>(Total: 84,852)</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475" y="1158875"/>
            <a:ext cx="45593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4" name="TextBox 6"/>
          <p:cNvSpPr txBox="1">
            <a:spLocks noChangeArrowheads="1"/>
          </p:cNvSpPr>
          <p:nvPr/>
        </p:nvSpPr>
        <p:spPr bwMode="auto">
          <a:xfrm>
            <a:off x="103188" y="5395913"/>
            <a:ext cx="8610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defTabSz="914400" eaLnBrk="1" hangingPunct="1">
              <a:spcBef>
                <a:spcPct val="0"/>
              </a:spcBef>
              <a:buFontTx/>
              <a:buNone/>
            </a:pPr>
            <a:r>
              <a:rPr lang="en-US" altLang="en-US" sz="1100" smtClean="0">
                <a:solidFill>
                  <a:srgbClr val="000000"/>
                </a:solidFill>
                <a:ea typeface="+mn-ea"/>
                <a:cs typeface="Times New Roman" pitchFamily="18" charset="0"/>
              </a:rPr>
              <a:t>Includes all patients in the Enterprise including hospital inpatient, hospital outpatient or ambulatory setting (specialty and primary care provided by University of Kansas Physicians – UKP, Jayhawk Primary Care, Mid-America Cardiology, and other KU Hospital specialty providers)</a:t>
            </a:r>
          </a:p>
          <a:p>
            <a:pPr defTabSz="914400" eaLnBrk="1" hangingPunct="1">
              <a:spcBef>
                <a:spcPct val="0"/>
              </a:spcBef>
              <a:buFontTx/>
              <a:buNone/>
            </a:pPr>
            <a:r>
              <a:rPr lang="en-US" altLang="en-US" sz="1100" smtClean="0">
                <a:solidFill>
                  <a:srgbClr val="000000"/>
                </a:solidFill>
                <a:ea typeface="+mn-ea"/>
                <a:cs typeface="Times New Roman" pitchFamily="18" charset="0"/>
              </a:rPr>
              <a:t>Unique patients - patients are counted once regardless of the number of visits / encounters </a:t>
            </a:r>
          </a:p>
        </p:txBody>
      </p:sp>
      <p:sp>
        <p:nvSpPr>
          <p:cNvPr id="20485" name="TextBox 4"/>
          <p:cNvSpPr txBox="1">
            <a:spLocks noChangeArrowheads="1"/>
          </p:cNvSpPr>
          <p:nvPr/>
        </p:nvSpPr>
        <p:spPr bwMode="auto">
          <a:xfrm>
            <a:off x="2971800" y="5943600"/>
            <a:ext cx="350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defTabSz="914400" eaLnBrk="1" hangingPunct="1">
              <a:spcBef>
                <a:spcPct val="0"/>
              </a:spcBef>
              <a:buFontTx/>
              <a:buNone/>
            </a:pPr>
            <a:r>
              <a:rPr lang="en-US" altLang="en-US" sz="1400" smtClean="0">
                <a:solidFill>
                  <a:prstClr val="black"/>
                </a:solidFill>
                <a:ea typeface="+mn-ea"/>
                <a:cs typeface="Arial" charset="0"/>
              </a:rPr>
              <a:t>14.3% increase over FY13</a:t>
            </a:r>
          </a:p>
        </p:txBody>
      </p:sp>
    </p:spTree>
    <p:extLst>
      <p:ext uri="{BB962C8B-B14F-4D97-AF65-F5344CB8AC3E}">
        <p14:creationId xmlns:p14="http://schemas.microsoft.com/office/powerpoint/2010/main" val="2247269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6"/>
          <p:cNvSpPr>
            <a:spLocks noGrp="1"/>
          </p:cNvSpPr>
          <p:nvPr>
            <p:ph type="title"/>
          </p:nvPr>
        </p:nvSpPr>
        <p:spPr>
          <a:xfrm>
            <a:off x="457200" y="285750"/>
            <a:ext cx="8229600" cy="998538"/>
          </a:xfrm>
        </p:spPr>
        <p:txBody>
          <a:bodyPr/>
          <a:lstStyle/>
          <a:p>
            <a:pPr eaLnBrk="1" hangingPunct="1"/>
            <a:r>
              <a:rPr lang="en-US" altLang="en-US" sz="2800" smtClean="0"/>
              <a:t>The University of Kansas Hospital and Health System Unique Patients, FY14 </a:t>
            </a:r>
            <a:r>
              <a:rPr lang="en-US" altLang="en-US" sz="2800" b="1" u="sng" smtClean="0"/>
              <a:t>(Total: 234,046) </a:t>
            </a:r>
          </a:p>
        </p:txBody>
      </p:sp>
      <p:sp>
        <p:nvSpPr>
          <p:cNvPr id="21507" name="TextBox 6"/>
          <p:cNvSpPr txBox="1">
            <a:spLocks noChangeArrowheads="1"/>
          </p:cNvSpPr>
          <p:nvPr/>
        </p:nvSpPr>
        <p:spPr bwMode="auto">
          <a:xfrm>
            <a:off x="76200" y="5364163"/>
            <a:ext cx="8610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en-US" altLang="en-US" sz="1100">
                <a:solidFill>
                  <a:srgbClr val="000000"/>
                </a:solidFill>
                <a:cs typeface="Times New Roman" pitchFamily="18" charset="0"/>
              </a:rPr>
              <a:t>Includes all patients in the Enterprise including hospital inpatient, hospital outpatient or ambulatory setting (specialty and primary care provided by University of Kansas Physicians – UKP, Jayhawk Primary Care, Mid-America Cardiology, and other KU Hospital specialty providers)</a:t>
            </a:r>
          </a:p>
          <a:p>
            <a:pPr eaLnBrk="1" hangingPunct="1">
              <a:spcBef>
                <a:spcPct val="0"/>
              </a:spcBef>
              <a:buFontTx/>
              <a:buNone/>
            </a:pPr>
            <a:r>
              <a:rPr lang="en-US" altLang="en-US" sz="1100">
                <a:solidFill>
                  <a:srgbClr val="000000"/>
                </a:solidFill>
                <a:cs typeface="Times New Roman" pitchFamily="18" charset="0"/>
              </a:rPr>
              <a:t>Unique patients - patients are counted once regardless of the number of visits / encounters </a:t>
            </a:r>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187450"/>
            <a:ext cx="8280400" cy="423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9" name="TextBox 5"/>
          <p:cNvSpPr txBox="1">
            <a:spLocks noChangeArrowheads="1"/>
          </p:cNvSpPr>
          <p:nvPr/>
        </p:nvSpPr>
        <p:spPr bwMode="auto">
          <a:xfrm>
            <a:off x="2971800" y="5943600"/>
            <a:ext cx="350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en-US" altLang="en-US" sz="1400"/>
              <a:t>17.2% increase over FY13</a:t>
            </a:r>
          </a:p>
        </p:txBody>
      </p:sp>
    </p:spTree>
    <p:extLst>
      <p:ext uri="{BB962C8B-B14F-4D97-AF65-F5344CB8AC3E}">
        <p14:creationId xmlns:p14="http://schemas.microsoft.com/office/powerpoint/2010/main" val="11513308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76200"/>
            <a:ext cx="8229600" cy="998538"/>
          </a:xfrm>
        </p:spPr>
        <p:txBody>
          <a:bodyPr/>
          <a:lstStyle/>
          <a:p>
            <a:pPr eaLnBrk="1" hangingPunct="1"/>
            <a:r>
              <a:rPr lang="en-US" altLang="en-US" smtClean="0"/>
              <a:t>Annual CMI</a:t>
            </a:r>
          </a:p>
        </p:txBody>
      </p:sp>
      <p:graphicFrame>
        <p:nvGraphicFramePr>
          <p:cNvPr id="22531" name="Chart 4"/>
          <p:cNvGraphicFramePr>
            <a:graphicFrameLocks noGrp="1"/>
          </p:cNvGraphicFramePr>
          <p:nvPr/>
        </p:nvGraphicFramePr>
        <p:xfrm>
          <a:off x="192088" y="787400"/>
          <a:ext cx="8759825" cy="5207000"/>
        </p:xfrm>
        <a:graphic>
          <a:graphicData uri="http://schemas.openxmlformats.org/presentationml/2006/ole">
            <mc:AlternateContent xmlns:mc="http://schemas.openxmlformats.org/markup-compatibility/2006">
              <mc:Choice xmlns:v="urn:schemas-microsoft-com:vml" Requires="v">
                <p:oleObj spid="_x0000_s12302" r:id="rId5" imgW="8754615" imgH="5206435" progId="Excel.Chart.8">
                  <p:embed/>
                </p:oleObj>
              </mc:Choice>
              <mc:Fallback>
                <p:oleObj r:id="rId5" imgW="8754615" imgH="5206435" progId="Excel.Char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88" y="787400"/>
                        <a:ext cx="875982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2854611"/>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52400"/>
            <a:ext cx="8229600" cy="998538"/>
          </a:xfrm>
        </p:spPr>
        <p:txBody>
          <a:bodyPr/>
          <a:lstStyle/>
          <a:p>
            <a:pPr eaLnBrk="1" hangingPunct="1"/>
            <a:r>
              <a:rPr lang="en-US" altLang="en-US" smtClean="0"/>
              <a:t>Operating Margin</a:t>
            </a:r>
          </a:p>
        </p:txBody>
      </p:sp>
      <p:graphicFrame>
        <p:nvGraphicFramePr>
          <p:cNvPr id="23555" name="Chart 3"/>
          <p:cNvGraphicFramePr>
            <a:graphicFrameLocks noGrp="1"/>
          </p:cNvGraphicFramePr>
          <p:nvPr/>
        </p:nvGraphicFramePr>
        <p:xfrm>
          <a:off x="187325" y="1016000"/>
          <a:ext cx="8769350" cy="5054600"/>
        </p:xfrm>
        <a:graphic>
          <a:graphicData uri="http://schemas.openxmlformats.org/presentationml/2006/ole">
            <mc:AlternateContent xmlns:mc="http://schemas.openxmlformats.org/markup-compatibility/2006">
              <mc:Choice xmlns:v="urn:schemas-microsoft-com:vml" Requires="v">
                <p:oleObj spid="_x0000_s13325" r:id="rId5" imgW="8766808" imgH="5054022" progId="Excel.Chart.8">
                  <p:embed/>
                </p:oleObj>
              </mc:Choice>
              <mc:Fallback>
                <p:oleObj r:id="rId5" imgW="8766808" imgH="5054022" progId="Excel.Char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25" y="1016000"/>
                        <a:ext cx="876935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15784782"/>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52400"/>
            <a:ext cx="8229600" cy="998538"/>
          </a:xfrm>
        </p:spPr>
        <p:txBody>
          <a:bodyPr/>
          <a:lstStyle/>
          <a:p>
            <a:pPr eaLnBrk="1" hangingPunct="1"/>
            <a:r>
              <a:rPr lang="en-US" altLang="en-US" dirty="0" smtClean="0"/>
              <a:t>Capitol Investment</a:t>
            </a:r>
          </a:p>
        </p:txBody>
      </p:sp>
      <p:graphicFrame>
        <p:nvGraphicFramePr>
          <p:cNvPr id="2" name="Chart 1"/>
          <p:cNvGraphicFramePr/>
          <p:nvPr>
            <p:extLst>
              <p:ext uri="{D42A27DB-BD31-4B8C-83A1-F6EECF244321}">
                <p14:modId xmlns:p14="http://schemas.microsoft.com/office/powerpoint/2010/main" val="2607277659"/>
              </p:ext>
            </p:extLst>
          </p:nvPr>
        </p:nvGraphicFramePr>
        <p:xfrm>
          <a:off x="788894" y="1397000"/>
          <a:ext cx="7691718"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783977" y="5428734"/>
            <a:ext cx="2671482" cy="369332"/>
          </a:xfrm>
          <a:prstGeom prst="rect">
            <a:avLst/>
          </a:prstGeom>
          <a:noFill/>
        </p:spPr>
        <p:txBody>
          <a:bodyPr wrap="square" rtlCol="0">
            <a:spAutoFit/>
          </a:bodyPr>
          <a:lstStyle/>
          <a:p>
            <a:r>
              <a:rPr lang="en-US" sz="1800" dirty="0" smtClean="0"/>
              <a:t>Pre-Authority: 5 years</a:t>
            </a:r>
            <a:endParaRPr lang="en-US" sz="1800" dirty="0"/>
          </a:p>
        </p:txBody>
      </p:sp>
      <p:sp>
        <p:nvSpPr>
          <p:cNvPr id="6" name="TextBox 5"/>
          <p:cNvSpPr txBox="1"/>
          <p:nvPr/>
        </p:nvSpPr>
        <p:spPr>
          <a:xfrm>
            <a:off x="4823012" y="5428734"/>
            <a:ext cx="2671482" cy="369332"/>
          </a:xfrm>
          <a:prstGeom prst="rect">
            <a:avLst/>
          </a:prstGeom>
          <a:noFill/>
        </p:spPr>
        <p:txBody>
          <a:bodyPr wrap="square" rtlCol="0">
            <a:spAutoFit/>
          </a:bodyPr>
          <a:lstStyle/>
          <a:p>
            <a:r>
              <a:rPr lang="en-US" sz="1800" dirty="0" smtClean="0"/>
              <a:t>Post-Authority: 15 years</a:t>
            </a:r>
            <a:endParaRPr lang="en-US" sz="1800" dirty="0"/>
          </a:p>
        </p:txBody>
      </p:sp>
      <p:sp>
        <p:nvSpPr>
          <p:cNvPr id="4" name="TextBox 3"/>
          <p:cNvSpPr txBox="1"/>
          <p:nvPr/>
        </p:nvSpPr>
        <p:spPr>
          <a:xfrm>
            <a:off x="3218327" y="3908611"/>
            <a:ext cx="1120589" cy="461665"/>
          </a:xfrm>
          <a:prstGeom prst="rect">
            <a:avLst/>
          </a:prstGeom>
          <a:noFill/>
        </p:spPr>
        <p:txBody>
          <a:bodyPr wrap="square" rtlCol="0">
            <a:spAutoFit/>
          </a:bodyPr>
          <a:lstStyle/>
          <a:p>
            <a:pPr algn="ctr"/>
            <a:r>
              <a:rPr lang="en-US" dirty="0" smtClean="0"/>
              <a:t>$33</a:t>
            </a:r>
            <a:endParaRPr lang="en-US" dirty="0"/>
          </a:p>
        </p:txBody>
      </p:sp>
      <p:cxnSp>
        <p:nvCxnSpPr>
          <p:cNvPr id="7" name="Straight Connector 6"/>
          <p:cNvCxnSpPr/>
          <p:nvPr/>
        </p:nvCxnSpPr>
        <p:spPr>
          <a:xfrm flipV="1">
            <a:off x="4482354" y="1963271"/>
            <a:ext cx="0" cy="31914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0607992"/>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3600" dirty="0" smtClean="0"/>
              <a:t>AMC Greater Dependency on Clinical Income</a:t>
            </a:r>
            <a:endParaRPr lang="en-US" sz="3600" i="1" dirty="0"/>
          </a:p>
        </p:txBody>
      </p:sp>
      <p:sp>
        <p:nvSpPr>
          <p:cNvPr id="3" name="Footer Placeholder 2"/>
          <p:cNvSpPr>
            <a:spLocks noGrp="1"/>
          </p:cNvSpPr>
          <p:nvPr>
            <p:ph type="ftr" sz="quarter" idx="11"/>
          </p:nvPr>
        </p:nvSpPr>
        <p:spPr/>
        <p:txBody>
          <a:bodyPr/>
          <a:lstStyle/>
          <a:p>
            <a:r>
              <a:rPr lang="en-US" sz="2400" dirty="0" smtClean="0">
                <a:solidFill>
                  <a:prstClr val="white"/>
                </a:solidFill>
              </a:rPr>
              <a:t>Source: AAMC</a:t>
            </a:r>
            <a:endParaRPr lang="en-US" sz="2400" dirty="0">
              <a:solidFill>
                <a:prstClr val="white"/>
              </a:solidFill>
            </a:endParaRPr>
          </a:p>
        </p:txBody>
      </p:sp>
      <p:graphicFrame>
        <p:nvGraphicFramePr>
          <p:cNvPr id="7" name="Chart 6"/>
          <p:cNvGraphicFramePr>
            <a:graphicFrameLocks noGrp="1"/>
          </p:cNvGraphicFramePr>
          <p:nvPr>
            <p:extLst>
              <p:ext uri="{D42A27DB-BD31-4B8C-83A1-F6EECF244321}">
                <p14:modId xmlns:p14="http://schemas.microsoft.com/office/powerpoint/2010/main" val="1506219690"/>
              </p:ext>
            </p:extLst>
          </p:nvPr>
        </p:nvGraphicFramePr>
        <p:xfrm>
          <a:off x="225286" y="1143000"/>
          <a:ext cx="8772939" cy="468846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2300844" y="1023711"/>
            <a:ext cx="4542312" cy="584775"/>
          </a:xfrm>
          <a:prstGeom prst="rect">
            <a:avLst/>
          </a:prstGeom>
          <a:noFill/>
        </p:spPr>
        <p:txBody>
          <a:bodyPr wrap="square" rtlCol="0">
            <a:spAutoFit/>
          </a:bodyPr>
          <a:lstStyle/>
          <a:p>
            <a:pPr defTabSz="914400" fontAlgn="auto">
              <a:spcBef>
                <a:spcPts val="0"/>
              </a:spcBef>
              <a:spcAft>
                <a:spcPts val="0"/>
              </a:spcAft>
            </a:pPr>
            <a:r>
              <a:rPr lang="en-US" sz="1600" b="1" u="sng" dirty="0" smtClean="0">
                <a:solidFill>
                  <a:srgbClr val="1F497D"/>
                </a:solidFill>
                <a:latin typeface="Calibri"/>
                <a:ea typeface="+mn-ea"/>
              </a:rPr>
              <a:t>Trends in Medical School Revenue </a:t>
            </a:r>
          </a:p>
          <a:p>
            <a:pPr defTabSz="914400" fontAlgn="auto">
              <a:spcBef>
                <a:spcPts val="0"/>
              </a:spcBef>
              <a:spcAft>
                <a:spcPts val="0"/>
              </a:spcAft>
            </a:pPr>
            <a:r>
              <a:rPr lang="en-US" sz="1600" b="1" i="1" dirty="0" smtClean="0">
                <a:solidFill>
                  <a:srgbClr val="1F497D"/>
                </a:solidFill>
                <a:latin typeface="Calibri"/>
                <a:ea typeface="+mn-ea"/>
              </a:rPr>
              <a:t>Revenue by Type</a:t>
            </a:r>
            <a:r>
              <a:rPr lang="en-US" sz="1600" i="1" baseline="30000" dirty="0" smtClean="0">
                <a:solidFill>
                  <a:srgbClr val="1F497D"/>
                </a:solidFill>
                <a:latin typeface="Calibri"/>
                <a:ea typeface="+mn-ea"/>
              </a:rPr>
              <a:t>1</a:t>
            </a:r>
            <a:endParaRPr lang="en-US" sz="1600" i="1" baseline="30000" dirty="0">
              <a:solidFill>
                <a:srgbClr val="1F497D"/>
              </a:solidFill>
              <a:latin typeface="Calibri"/>
              <a:ea typeface="+mn-ea"/>
            </a:endParaRPr>
          </a:p>
        </p:txBody>
      </p:sp>
    </p:spTree>
    <p:extLst>
      <p:ext uri="{BB962C8B-B14F-4D97-AF65-F5344CB8AC3E}">
        <p14:creationId xmlns:p14="http://schemas.microsoft.com/office/powerpoint/2010/main" val="346386209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Center Funds </a:t>
            </a:r>
            <a:r>
              <a:rPr lang="en-US" dirty="0"/>
              <a:t>F</a:t>
            </a:r>
            <a:r>
              <a:rPr lang="en-US" dirty="0" smtClean="0"/>
              <a:t>low</a:t>
            </a:r>
            <a:endParaRPr lang="en-US" dirty="0"/>
          </a:p>
        </p:txBody>
      </p:sp>
      <p:sp>
        <p:nvSpPr>
          <p:cNvPr id="3" name="Content Placeholder 2"/>
          <p:cNvSpPr>
            <a:spLocks noGrp="1"/>
          </p:cNvSpPr>
          <p:nvPr>
            <p:ph idx="1"/>
          </p:nvPr>
        </p:nvSpPr>
        <p:spPr/>
        <p:txBody>
          <a:bodyPr/>
          <a:lstStyle/>
          <a:p>
            <a:r>
              <a:rPr lang="en-US" dirty="0" smtClean="0">
                <a:solidFill>
                  <a:schemeClr val="tx2"/>
                </a:solidFill>
              </a:rPr>
              <a:t>UKP to KUMC (Dean’s tax)</a:t>
            </a:r>
          </a:p>
          <a:p>
            <a:r>
              <a:rPr lang="en-US" dirty="0" smtClean="0">
                <a:solidFill>
                  <a:schemeClr val="tx2"/>
                </a:solidFill>
              </a:rPr>
              <a:t>KUH to UKP (salary support, EMR)</a:t>
            </a:r>
          </a:p>
          <a:p>
            <a:r>
              <a:rPr lang="en-US" dirty="0" smtClean="0">
                <a:solidFill>
                  <a:schemeClr val="tx2"/>
                </a:solidFill>
              </a:rPr>
              <a:t>KUH to KUMC</a:t>
            </a:r>
          </a:p>
          <a:p>
            <a:pPr lvl="1"/>
            <a:r>
              <a:rPr lang="en-US" dirty="0" smtClean="0"/>
              <a:t>Cancer center</a:t>
            </a:r>
          </a:p>
          <a:p>
            <a:pPr lvl="1"/>
            <a:r>
              <a:rPr lang="en-US" dirty="0" smtClean="0"/>
              <a:t>Cardiovascular</a:t>
            </a:r>
          </a:p>
          <a:p>
            <a:pPr lvl="1"/>
            <a:r>
              <a:rPr lang="en-US" dirty="0" smtClean="0"/>
              <a:t>GME</a:t>
            </a:r>
          </a:p>
          <a:p>
            <a:pPr lvl="1"/>
            <a:r>
              <a:rPr lang="en-US" dirty="0" smtClean="0"/>
              <a:t>Services</a:t>
            </a:r>
          </a:p>
          <a:p>
            <a:pPr lvl="1"/>
            <a:r>
              <a:rPr lang="en-US" dirty="0" smtClean="0"/>
              <a:t>Unrestricted</a:t>
            </a:r>
            <a:endParaRPr lang="en-US" dirty="0"/>
          </a:p>
        </p:txBody>
      </p:sp>
    </p:spTree>
    <p:extLst>
      <p:ext uri="{BB962C8B-B14F-4D97-AF65-F5344CB8AC3E}">
        <p14:creationId xmlns:p14="http://schemas.microsoft.com/office/powerpoint/2010/main" val="4072887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 y="4241"/>
            <a:ext cx="9143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600" b="1" dirty="0" smtClean="0">
                <a:cs typeface="Arial" pitchFamily="34" charset="0"/>
              </a:rPr>
              <a:t>Education</a:t>
            </a:r>
            <a:endParaRPr lang="en-US" sz="3600" b="1" dirty="0">
              <a:cs typeface="Arial" pitchFamily="34" charset="0"/>
            </a:endParaRPr>
          </a:p>
        </p:txBody>
      </p:sp>
      <p:sp>
        <p:nvSpPr>
          <p:cNvPr id="11" name="Rectangle 10"/>
          <p:cNvSpPr/>
          <p:nvPr/>
        </p:nvSpPr>
        <p:spPr>
          <a:xfrm>
            <a:off x="565812" y="900585"/>
            <a:ext cx="6745672" cy="6001643"/>
          </a:xfrm>
          <a:prstGeom prst="rect">
            <a:avLst/>
          </a:prstGeom>
        </p:spPr>
        <p:txBody>
          <a:bodyPr wrap="square">
            <a:spAutoFit/>
          </a:bodyPr>
          <a:lstStyle/>
          <a:p>
            <a:pPr eaLnBrk="1" hangingPunct="1"/>
            <a:r>
              <a:rPr lang="en-US" b="1" dirty="0" smtClean="0">
                <a:solidFill>
                  <a:srgbClr val="FF0000"/>
                </a:solidFill>
                <a:cs typeface="Arial" pitchFamily="34" charset="0"/>
              </a:rPr>
              <a:t>KU School of Medicine: 2,059</a:t>
            </a:r>
          </a:p>
          <a:p>
            <a:pPr eaLnBrk="1" hangingPunct="1"/>
            <a:r>
              <a:rPr lang="en-US" dirty="0" smtClean="0">
                <a:cs typeface="Arial" pitchFamily="34" charset="0"/>
              </a:rPr>
              <a:t>Campuses in KC, Wichita and Salina</a:t>
            </a:r>
          </a:p>
          <a:p>
            <a:pPr lvl="1">
              <a:buFont typeface="Arial" pitchFamily="34" charset="0"/>
              <a:buChar char="•"/>
            </a:pPr>
            <a:r>
              <a:rPr lang="en-US" sz="2000" dirty="0" smtClean="0"/>
              <a:t> M.D. program: 816</a:t>
            </a:r>
          </a:p>
          <a:p>
            <a:pPr lvl="1">
              <a:buFont typeface="Arial" pitchFamily="34" charset="0"/>
              <a:buChar char="•"/>
            </a:pPr>
            <a:r>
              <a:rPr lang="en-US" sz="2000" dirty="0" smtClean="0"/>
              <a:t> M.D.-Ph.D. program: 30</a:t>
            </a:r>
          </a:p>
          <a:p>
            <a:pPr lvl="1">
              <a:buFont typeface="Arial" pitchFamily="34" charset="0"/>
              <a:buChar char="•"/>
            </a:pPr>
            <a:r>
              <a:rPr lang="en-US" sz="2000" dirty="0" smtClean="0"/>
              <a:t> Residents: 797</a:t>
            </a:r>
          </a:p>
          <a:p>
            <a:pPr lvl="1">
              <a:buFont typeface="Arial" pitchFamily="34" charset="0"/>
              <a:buChar char="•"/>
            </a:pPr>
            <a:r>
              <a:rPr lang="en-US" sz="2000" dirty="0" smtClean="0"/>
              <a:t> Graduate programs: 292</a:t>
            </a:r>
          </a:p>
          <a:p>
            <a:pPr lvl="1">
              <a:buFont typeface="Arial" pitchFamily="34" charset="0"/>
              <a:buChar char="•"/>
            </a:pPr>
            <a:r>
              <a:rPr lang="en-US" sz="2000" dirty="0" smtClean="0"/>
              <a:t> Other programs: 124</a:t>
            </a:r>
            <a:endParaRPr lang="en-US" sz="2000" b="1" dirty="0" smtClean="0">
              <a:cs typeface="Arial" pitchFamily="34" charset="0"/>
            </a:endParaRPr>
          </a:p>
          <a:p>
            <a:r>
              <a:rPr lang="en-US" b="1" dirty="0" smtClean="0">
                <a:solidFill>
                  <a:srgbClr val="FF0000"/>
                </a:solidFill>
              </a:rPr>
              <a:t>KU School of Nursing: 681</a:t>
            </a:r>
          </a:p>
          <a:p>
            <a:pPr lvl="1">
              <a:buFont typeface="Arial" pitchFamily="34" charset="0"/>
              <a:buChar char="•"/>
            </a:pPr>
            <a:r>
              <a:rPr lang="en-US" sz="2000" b="1" dirty="0" smtClean="0"/>
              <a:t> </a:t>
            </a:r>
            <a:r>
              <a:rPr lang="en-US" sz="2000" dirty="0" smtClean="0"/>
              <a:t>Undergraduate programs: 301</a:t>
            </a:r>
          </a:p>
          <a:p>
            <a:pPr lvl="1">
              <a:buFont typeface="Arial" pitchFamily="34" charset="0"/>
              <a:buChar char="•"/>
            </a:pPr>
            <a:r>
              <a:rPr lang="en-US" sz="2000" dirty="0" smtClean="0"/>
              <a:t> Graduate programs: 380</a:t>
            </a:r>
          </a:p>
          <a:p>
            <a:r>
              <a:rPr lang="en-US" b="1" dirty="0" smtClean="0">
                <a:solidFill>
                  <a:srgbClr val="FF0000"/>
                </a:solidFill>
              </a:rPr>
              <a:t>KU School of Health Professions: 601</a:t>
            </a:r>
          </a:p>
          <a:p>
            <a:pPr lvl="1">
              <a:buFont typeface="Arial" pitchFamily="34" charset="0"/>
              <a:buChar char="•"/>
            </a:pPr>
            <a:r>
              <a:rPr lang="en-US" sz="2000" dirty="0" smtClean="0"/>
              <a:t> Undergraduate programs: 153</a:t>
            </a:r>
          </a:p>
          <a:p>
            <a:pPr lvl="1">
              <a:buFont typeface="Arial" pitchFamily="34" charset="0"/>
              <a:buChar char="•"/>
            </a:pPr>
            <a:r>
              <a:rPr lang="en-US" sz="2000" dirty="0" smtClean="0"/>
              <a:t> Graduate programs: 433</a:t>
            </a:r>
          </a:p>
          <a:p>
            <a:pPr lvl="1">
              <a:buFont typeface="Arial" pitchFamily="34" charset="0"/>
              <a:buChar char="•"/>
            </a:pPr>
            <a:r>
              <a:rPr lang="en-US" sz="2000" dirty="0" smtClean="0"/>
              <a:t> Hospital-based certificate programs: 15</a:t>
            </a:r>
          </a:p>
          <a:p>
            <a:r>
              <a:rPr lang="en-US" b="1" dirty="0" smtClean="0">
                <a:solidFill>
                  <a:schemeClr val="tx2"/>
                </a:solidFill>
              </a:rPr>
              <a:t>Interdisciplinary and other programs: 30</a:t>
            </a:r>
            <a:endParaRPr lang="en-US" dirty="0" smtClean="0">
              <a:solidFill>
                <a:schemeClr val="tx2"/>
              </a:solidFill>
            </a:endParaRPr>
          </a:p>
          <a:p>
            <a:endParaRPr lang="en-US" sz="2000" dirty="0" smtClean="0"/>
          </a:p>
          <a:p>
            <a:pPr marL="457200" lvl="0" indent="-457200"/>
            <a:endParaRPr lang="en-US" sz="2000" dirty="0" smtClean="0"/>
          </a:p>
          <a:p>
            <a:pPr eaLnBrk="1" hangingPunct="1"/>
            <a:endParaRPr lang="en-US" dirty="0">
              <a:cs typeface="Arial" pitchFamily="34" charset="0"/>
            </a:endParaRPr>
          </a:p>
        </p:txBody>
      </p:sp>
      <p:pic>
        <p:nvPicPr>
          <p:cNvPr id="14" name="Picture 13" descr="IPE sim center students3.jpg"/>
          <p:cNvPicPr>
            <a:picLocks noChangeAspect="1"/>
          </p:cNvPicPr>
          <p:nvPr/>
        </p:nvPicPr>
        <p:blipFill>
          <a:blip r:embed="rId2"/>
          <a:stretch>
            <a:fillRect/>
          </a:stretch>
        </p:blipFill>
        <p:spPr>
          <a:xfrm>
            <a:off x="4966530" y="1669362"/>
            <a:ext cx="3728532" cy="2417897"/>
          </a:xfrm>
          <a:prstGeom prst="rect">
            <a:avLst/>
          </a:prstGeom>
        </p:spPr>
      </p:pic>
    </p:spTree>
    <p:extLst>
      <p:ext uri="{BB962C8B-B14F-4D97-AF65-F5344CB8AC3E}">
        <p14:creationId xmlns:p14="http://schemas.microsoft.com/office/powerpoint/2010/main" val="32680150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Clinical Revenue </a:t>
            </a:r>
            <a:r>
              <a:rPr lang="en-US" dirty="0"/>
              <a:t>S</a:t>
            </a:r>
            <a:r>
              <a:rPr lang="en-US" dirty="0" smtClean="0"/>
              <a:t>upport of AMC Challenged</a:t>
            </a:r>
            <a:endParaRPr lang="en-US" dirty="0"/>
          </a:p>
        </p:txBody>
      </p:sp>
      <p:sp>
        <p:nvSpPr>
          <p:cNvPr id="3" name="Content Placeholder 2"/>
          <p:cNvSpPr>
            <a:spLocks noGrp="1"/>
          </p:cNvSpPr>
          <p:nvPr>
            <p:ph idx="1"/>
          </p:nvPr>
        </p:nvSpPr>
        <p:spPr/>
        <p:txBody>
          <a:bodyPr/>
          <a:lstStyle/>
          <a:p>
            <a:r>
              <a:rPr lang="en-US" dirty="0" smtClean="0">
                <a:solidFill>
                  <a:schemeClr val="tx2"/>
                </a:solidFill>
              </a:rPr>
              <a:t>Changing Healthcare environment</a:t>
            </a:r>
          </a:p>
          <a:p>
            <a:pPr lvl="1"/>
            <a:r>
              <a:rPr lang="en-US" dirty="0" smtClean="0"/>
              <a:t>Reduced reimbursement</a:t>
            </a:r>
          </a:p>
          <a:p>
            <a:pPr lvl="1"/>
            <a:r>
              <a:rPr lang="en-US" dirty="0" smtClean="0"/>
              <a:t>Loss of federal support</a:t>
            </a:r>
          </a:p>
          <a:p>
            <a:r>
              <a:rPr lang="en-US" dirty="0" smtClean="0">
                <a:solidFill>
                  <a:schemeClr val="tx2"/>
                </a:solidFill>
              </a:rPr>
              <a:t>Increased cost</a:t>
            </a:r>
          </a:p>
          <a:p>
            <a:pPr lvl="1"/>
            <a:r>
              <a:rPr lang="en-US" dirty="0" smtClean="0"/>
              <a:t>Increased reporting</a:t>
            </a:r>
          </a:p>
          <a:p>
            <a:pPr lvl="1"/>
            <a:r>
              <a:rPr lang="en-US" dirty="0" smtClean="0"/>
              <a:t>EHR</a:t>
            </a:r>
          </a:p>
          <a:p>
            <a:pPr lvl="1"/>
            <a:r>
              <a:rPr lang="en-US" dirty="0" smtClean="0"/>
              <a:t>Labor</a:t>
            </a:r>
          </a:p>
          <a:p>
            <a:r>
              <a:rPr lang="en-US" dirty="0" smtClean="0">
                <a:solidFill>
                  <a:schemeClr val="tx2"/>
                </a:solidFill>
              </a:rPr>
              <a:t>Complex infrastructure to manage</a:t>
            </a:r>
            <a:endParaRPr lang="en-US" dirty="0">
              <a:solidFill>
                <a:schemeClr val="tx2"/>
              </a:solidFill>
            </a:endParaRPr>
          </a:p>
        </p:txBody>
      </p:sp>
    </p:spTree>
    <p:extLst>
      <p:ext uri="{BB962C8B-B14F-4D97-AF65-F5344CB8AC3E}">
        <p14:creationId xmlns:p14="http://schemas.microsoft.com/office/powerpoint/2010/main" val="26774303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2862"/>
            <a:ext cx="8229600" cy="998538"/>
          </a:xfrm>
        </p:spPr>
        <p:txBody>
          <a:bodyPr/>
          <a:lstStyle/>
          <a:p>
            <a:r>
              <a:rPr lang="en-US" b="1" dirty="0" smtClean="0"/>
              <a:t>The Healthcare Landscape</a:t>
            </a:r>
            <a:endParaRPr lang="en-US" b="1"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599" y="3850606"/>
            <a:ext cx="2919221" cy="1791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930" y="3868846"/>
            <a:ext cx="2667707" cy="177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81000"/>
            <a:ext cx="4352734"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564" y="337990"/>
            <a:ext cx="2951529" cy="194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8286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200" dirty="0" smtClean="0">
                <a:solidFill>
                  <a:srgbClr val="61738D"/>
                </a:solidFill>
              </a:rPr>
              <a:t>Healthcare Cost Trends</a:t>
            </a:r>
            <a:endParaRPr lang="en-US" sz="3200" dirty="0">
              <a:solidFill>
                <a:srgbClr val="61738D"/>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57942"/>
            <a:ext cx="7562535" cy="470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0538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a:xfrm>
            <a:off x="304800" y="152400"/>
            <a:ext cx="8482013" cy="685800"/>
          </a:xfrm>
        </p:spPr>
        <p:txBody>
          <a:bodyPr/>
          <a:lstStyle/>
          <a:p>
            <a:pPr marL="228600" eaLnBrk="1" hangingPunct="1">
              <a:defRPr/>
            </a:pPr>
            <a:r>
              <a:rPr lang="en-US" sz="2800" dirty="0" smtClean="0"/>
              <a:t>Long Term Shift from IP/OP Has Accelerated </a:t>
            </a:r>
            <a:endParaRPr lang="en-US" sz="2800" dirty="0" smtClean="0">
              <a:latin typeface="+mn-lt"/>
            </a:endParaRPr>
          </a:p>
        </p:txBody>
      </p:sp>
      <p:sp>
        <p:nvSpPr>
          <p:cNvPr id="135171" name="TextBox 4"/>
          <p:cNvSpPr txBox="1">
            <a:spLocks noChangeArrowheads="1"/>
          </p:cNvSpPr>
          <p:nvPr/>
        </p:nvSpPr>
        <p:spPr bwMode="auto">
          <a:xfrm>
            <a:off x="455900" y="5676901"/>
            <a:ext cx="2852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dirty="0">
                <a:solidFill>
                  <a:srgbClr val="000000"/>
                </a:solidFill>
                <a:latin typeface="Arial Narrow" pitchFamily="34" charset="0"/>
              </a:rPr>
              <a:t>Source:  AHA </a:t>
            </a:r>
            <a:r>
              <a:rPr lang="en-US" sz="1000" dirty="0" err="1">
                <a:solidFill>
                  <a:srgbClr val="000000"/>
                </a:solidFill>
                <a:latin typeface="Arial Narrow" pitchFamily="34" charset="0"/>
              </a:rPr>
              <a:t>Trendwatch</a:t>
            </a:r>
            <a:r>
              <a:rPr lang="en-US" sz="1000" dirty="0">
                <a:solidFill>
                  <a:srgbClr val="000000"/>
                </a:solidFill>
                <a:latin typeface="Arial Narrow" pitchFamily="34" charset="0"/>
              </a:rPr>
              <a:t> </a:t>
            </a:r>
            <a:r>
              <a:rPr lang="en-US" sz="1000" dirty="0" err="1">
                <a:solidFill>
                  <a:srgbClr val="000000"/>
                </a:solidFill>
                <a:latin typeface="Arial Narrow" pitchFamily="34" charset="0"/>
              </a:rPr>
              <a:t>Chartbook</a:t>
            </a:r>
            <a:r>
              <a:rPr lang="en-US" sz="1000" dirty="0">
                <a:solidFill>
                  <a:srgbClr val="000000"/>
                </a:solidFill>
                <a:latin typeface="Arial Narrow" pitchFamily="34" charset="0"/>
              </a:rPr>
              <a:t>, </a:t>
            </a:r>
            <a:r>
              <a:rPr lang="en-US" sz="1000" dirty="0" smtClean="0">
                <a:solidFill>
                  <a:srgbClr val="000000"/>
                </a:solidFill>
                <a:latin typeface="Arial Narrow" pitchFamily="34" charset="0"/>
              </a:rPr>
              <a:t>2013.</a:t>
            </a:r>
            <a:endParaRPr lang="en-US" sz="1000" dirty="0">
              <a:solidFill>
                <a:srgbClr val="000000"/>
              </a:solidFill>
              <a:latin typeface="Arial Narrow" pitchFamily="34" charset="0"/>
            </a:endParaRPr>
          </a:p>
        </p:txBody>
      </p:sp>
      <p:graphicFrame>
        <p:nvGraphicFramePr>
          <p:cNvPr id="135173" name="Object 221"/>
          <p:cNvGraphicFramePr>
            <a:graphicFrameLocks/>
          </p:cNvGraphicFramePr>
          <p:nvPr>
            <p:extLst>
              <p:ext uri="{D42A27DB-BD31-4B8C-83A1-F6EECF244321}">
                <p14:modId xmlns:p14="http://schemas.microsoft.com/office/powerpoint/2010/main" val="2744834097"/>
              </p:ext>
            </p:extLst>
          </p:nvPr>
        </p:nvGraphicFramePr>
        <p:xfrm>
          <a:off x="-50513" y="1601787"/>
          <a:ext cx="9144000" cy="4341813"/>
        </p:xfrm>
        <a:graphic>
          <a:graphicData uri="http://schemas.openxmlformats.org/presentationml/2006/ole">
            <mc:AlternateContent xmlns:mc="http://schemas.openxmlformats.org/markup-compatibility/2006">
              <mc:Choice xmlns:v="urn:schemas-microsoft-com:vml" Requires="v">
                <p:oleObj spid="_x0000_s6202" name="Worksheet" r:id="rId5" imgW="15163800" imgH="7607300" progId="Excel.Sheet.8">
                  <p:embed/>
                </p:oleObj>
              </mc:Choice>
              <mc:Fallback>
                <p:oleObj name="Worksheet" r:id="rId5" imgW="15163800" imgH="7607300"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13" y="1601787"/>
                        <a:ext cx="9144000" cy="4341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5174" name="TextBox 8"/>
          <p:cNvSpPr txBox="1">
            <a:spLocks noChangeArrowheads="1"/>
          </p:cNvSpPr>
          <p:nvPr/>
        </p:nvSpPr>
        <p:spPr bwMode="auto">
          <a:xfrm>
            <a:off x="6497638" y="1692275"/>
            <a:ext cx="2289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1600" b="1">
                <a:solidFill>
                  <a:srgbClr val="000000"/>
                </a:solidFill>
                <a:latin typeface="Arial Narrow" pitchFamily="34" charset="0"/>
              </a:rPr>
              <a:t>Outpatient Visits</a:t>
            </a:r>
          </a:p>
        </p:txBody>
      </p:sp>
      <p:sp>
        <p:nvSpPr>
          <p:cNvPr id="135175" name="Text Box 5"/>
          <p:cNvSpPr txBox="1">
            <a:spLocks noChangeArrowheads="1"/>
          </p:cNvSpPr>
          <p:nvPr/>
        </p:nvSpPr>
        <p:spPr bwMode="gray">
          <a:xfrm>
            <a:off x="2806700" y="2030413"/>
            <a:ext cx="38306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1600" b="1" dirty="0">
                <a:solidFill>
                  <a:srgbClr val="000000"/>
                </a:solidFill>
                <a:latin typeface="Arial Narrow" pitchFamily="34" charset="0"/>
              </a:rPr>
              <a:t> OP Visits % Change (</a:t>
            </a:r>
            <a:r>
              <a:rPr lang="en-US" sz="1600" b="1" dirty="0" smtClean="0">
                <a:solidFill>
                  <a:srgbClr val="000000"/>
                </a:solidFill>
                <a:latin typeface="Arial Narrow" pitchFamily="34" charset="0"/>
              </a:rPr>
              <a:t>’90-’12)</a:t>
            </a:r>
            <a:endParaRPr lang="en-US" sz="1600" b="1" dirty="0">
              <a:solidFill>
                <a:srgbClr val="000000"/>
              </a:solidFill>
              <a:latin typeface="Arial Narrow" pitchFamily="34" charset="0"/>
            </a:endParaRPr>
          </a:p>
        </p:txBody>
      </p:sp>
      <p:sp>
        <p:nvSpPr>
          <p:cNvPr id="135176" name="Oval 10"/>
          <p:cNvSpPr>
            <a:spLocks noChangeArrowheads="1"/>
          </p:cNvSpPr>
          <p:nvPr/>
        </p:nvSpPr>
        <p:spPr bwMode="gray">
          <a:xfrm>
            <a:off x="6572250" y="1967003"/>
            <a:ext cx="1155700" cy="476071"/>
          </a:xfrm>
          <a:prstGeom prst="ellipse">
            <a:avLst/>
          </a:prstGeom>
          <a:noFill/>
          <a:ln w="2857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r>
              <a:rPr lang="en-US" sz="1600" b="1" dirty="0">
                <a:solidFill>
                  <a:srgbClr val="000000"/>
                </a:solidFill>
                <a:latin typeface="Arial Narrow" pitchFamily="34" charset="0"/>
              </a:rPr>
              <a:t>+</a:t>
            </a:r>
            <a:r>
              <a:rPr lang="en-US" sz="1600" b="1" dirty="0" smtClean="0">
                <a:solidFill>
                  <a:srgbClr val="000000"/>
                </a:solidFill>
                <a:latin typeface="Arial Narrow" pitchFamily="34" charset="0"/>
              </a:rPr>
              <a:t>125%</a:t>
            </a:r>
            <a:endParaRPr lang="en-US" sz="1600" b="1" dirty="0">
              <a:solidFill>
                <a:srgbClr val="000000"/>
              </a:solidFill>
              <a:latin typeface="Arial Narrow" pitchFamily="34" charset="0"/>
            </a:endParaRPr>
          </a:p>
        </p:txBody>
      </p:sp>
      <p:sp>
        <p:nvSpPr>
          <p:cNvPr id="135177" name="TextBox 11"/>
          <p:cNvSpPr txBox="1">
            <a:spLocks noChangeArrowheads="1"/>
          </p:cNvSpPr>
          <p:nvPr/>
        </p:nvSpPr>
        <p:spPr bwMode="gray">
          <a:xfrm>
            <a:off x="452438" y="1773238"/>
            <a:ext cx="1949450"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a:solidFill>
                  <a:srgbClr val="000000"/>
                </a:solidFill>
                <a:latin typeface="Arial Narrow" pitchFamily="34" charset="0"/>
                <a:cs typeface="Arial" pitchFamily="34" charset="0"/>
              </a:rPr>
              <a:t>Inpatient Days</a:t>
            </a:r>
          </a:p>
        </p:txBody>
      </p:sp>
      <p:sp>
        <p:nvSpPr>
          <p:cNvPr id="135178" name="TextBox 21"/>
          <p:cNvSpPr txBox="1">
            <a:spLocks noChangeArrowheads="1"/>
          </p:cNvSpPr>
          <p:nvPr/>
        </p:nvSpPr>
        <p:spPr bwMode="gray">
          <a:xfrm>
            <a:off x="4222750" y="4478338"/>
            <a:ext cx="23249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dirty="0">
                <a:solidFill>
                  <a:srgbClr val="000000"/>
                </a:solidFill>
                <a:latin typeface="Arial Narrow" pitchFamily="34" charset="0"/>
              </a:rPr>
              <a:t>IP Days % Change (</a:t>
            </a:r>
            <a:r>
              <a:rPr lang="en-US" sz="1600" b="1" dirty="0" smtClean="0">
                <a:solidFill>
                  <a:srgbClr val="000000"/>
                </a:solidFill>
                <a:latin typeface="Arial Narrow" pitchFamily="34" charset="0"/>
              </a:rPr>
              <a:t>’90-’12)</a:t>
            </a:r>
            <a:endParaRPr lang="en-US" sz="1600" b="1" dirty="0">
              <a:solidFill>
                <a:srgbClr val="000000"/>
              </a:solidFill>
              <a:latin typeface="Arial Narrow" pitchFamily="34" charset="0"/>
            </a:endParaRPr>
          </a:p>
        </p:txBody>
      </p:sp>
      <p:sp>
        <p:nvSpPr>
          <p:cNvPr id="135179" name="Oval 13"/>
          <p:cNvSpPr>
            <a:spLocks noChangeArrowheads="1"/>
          </p:cNvSpPr>
          <p:nvPr/>
        </p:nvSpPr>
        <p:spPr bwMode="gray">
          <a:xfrm>
            <a:off x="6915981" y="4416514"/>
            <a:ext cx="868289" cy="476071"/>
          </a:xfrm>
          <a:prstGeom prst="ellipse">
            <a:avLst/>
          </a:prstGeom>
          <a:noFill/>
          <a:ln w="28575">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r>
              <a:rPr lang="en-US" sz="1600" b="1" dirty="0">
                <a:solidFill>
                  <a:srgbClr val="FF0000"/>
                </a:solidFill>
                <a:latin typeface="Arial Narrow" pitchFamily="34" charset="0"/>
              </a:rPr>
              <a:t>−</a:t>
            </a:r>
            <a:r>
              <a:rPr lang="en-US" sz="1600" b="1" dirty="0" smtClean="0">
                <a:solidFill>
                  <a:srgbClr val="FF0000"/>
                </a:solidFill>
                <a:latin typeface="Arial Narrow" pitchFamily="34" charset="0"/>
              </a:rPr>
              <a:t>18%</a:t>
            </a:r>
            <a:endParaRPr lang="en-US" sz="1600" b="1" dirty="0">
              <a:solidFill>
                <a:srgbClr val="FF0000"/>
              </a:solidFill>
              <a:latin typeface="Arial Narrow" pitchFamily="34" charset="0"/>
            </a:endParaRPr>
          </a:p>
        </p:txBody>
      </p:sp>
      <p:sp>
        <p:nvSpPr>
          <p:cNvPr id="135180" name="TextBox 14"/>
          <p:cNvSpPr txBox="1">
            <a:spLocks noChangeArrowheads="1"/>
          </p:cNvSpPr>
          <p:nvPr/>
        </p:nvSpPr>
        <p:spPr bwMode="auto">
          <a:xfrm>
            <a:off x="455900" y="932805"/>
            <a:ext cx="8131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dirty="0">
                <a:solidFill>
                  <a:srgbClr val="000000"/>
                </a:solidFill>
                <a:latin typeface="Arial Narrow" pitchFamily="34" charset="0"/>
              </a:rPr>
              <a:t>National Inpatient Days and Outpatient Visits, </a:t>
            </a:r>
            <a:r>
              <a:rPr lang="en-US" sz="2400" b="1" dirty="0" smtClean="0">
                <a:solidFill>
                  <a:srgbClr val="000000"/>
                </a:solidFill>
                <a:latin typeface="Arial Narrow" pitchFamily="34" charset="0"/>
              </a:rPr>
              <a:t>1990-2012</a:t>
            </a:r>
            <a:endParaRPr lang="en-US" sz="2400" b="1" dirty="0">
              <a:solidFill>
                <a:srgbClr val="000000"/>
              </a:solidFill>
              <a:latin typeface="Arial Narrow" pitchFamily="34" charset="0"/>
            </a:endParaRPr>
          </a:p>
        </p:txBody>
      </p:sp>
    </p:spTree>
    <p:extLst>
      <p:ext uri="{BB962C8B-B14F-4D97-AF65-F5344CB8AC3E}">
        <p14:creationId xmlns:p14="http://schemas.microsoft.com/office/powerpoint/2010/main" val="2204000015"/>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AutoShape 13"/>
          <p:cNvSpPr>
            <a:spLocks noChangeArrowheads="1"/>
          </p:cNvSpPr>
          <p:nvPr/>
        </p:nvSpPr>
        <p:spPr bwMode="auto">
          <a:xfrm>
            <a:off x="188913" y="1631950"/>
            <a:ext cx="8694737" cy="1209675"/>
          </a:xfrm>
          <a:prstGeom prst="rightArrow">
            <a:avLst>
              <a:gd name="adj1" fmla="val 63250"/>
              <a:gd name="adj2" fmla="val 56703"/>
            </a:avLst>
          </a:prstGeom>
          <a:gradFill>
            <a:gsLst>
              <a:gs pos="0">
                <a:schemeClr val="accent1"/>
              </a:gs>
              <a:gs pos="100000">
                <a:schemeClr val="bg2"/>
              </a:gs>
            </a:gsLst>
            <a:lin ang="10800000" scaled="0"/>
          </a:gradFill>
          <a:ln w="12700" algn="ctr">
            <a:solidFill>
              <a:schemeClr val="tx1"/>
            </a:solidFill>
            <a:miter lim="800000"/>
            <a:headEnd/>
            <a:tailEnd/>
          </a:ln>
          <a:effectLst/>
          <a:extLst/>
        </p:spPr>
        <p:txBody>
          <a:bodyPr wrap="none" anchor="ctr">
            <a:spAutoFit/>
          </a:bodyPr>
          <a:lstStyle/>
          <a:p>
            <a:endParaRPr lang="en-US" dirty="0"/>
          </a:p>
        </p:txBody>
      </p:sp>
      <p:sp>
        <p:nvSpPr>
          <p:cNvPr id="310276" name="Text Box 4"/>
          <p:cNvSpPr txBox="1">
            <a:spLocks noChangeArrowheads="1"/>
          </p:cNvSpPr>
          <p:nvPr/>
        </p:nvSpPr>
        <p:spPr bwMode="auto">
          <a:xfrm>
            <a:off x="476250" y="1997075"/>
            <a:ext cx="1912938"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D5E3E1"/>
                  </a:outerShdw>
                </a:effectLst>
              </a14:hiddenEffects>
            </a:ext>
          </a:extLst>
        </p:spPr>
        <p:txBody>
          <a:bodyPr>
            <a:spAutoFit/>
          </a:bodyPr>
          <a:lstStyle/>
          <a:p>
            <a:pPr algn="l">
              <a:spcBef>
                <a:spcPct val="50000"/>
              </a:spcBef>
              <a:defRPr/>
            </a:pPr>
            <a:r>
              <a:rPr lang="en-US" sz="2400" b="1" dirty="0"/>
              <a:t>2010</a:t>
            </a:r>
          </a:p>
        </p:txBody>
      </p:sp>
      <p:sp>
        <p:nvSpPr>
          <p:cNvPr id="310277" name="Text Box 5"/>
          <p:cNvSpPr txBox="1">
            <a:spLocks noChangeArrowheads="1"/>
          </p:cNvSpPr>
          <p:nvPr/>
        </p:nvSpPr>
        <p:spPr bwMode="auto">
          <a:xfrm>
            <a:off x="6654800" y="1997075"/>
            <a:ext cx="1912938"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D5E3E1"/>
                  </a:outerShdw>
                </a:effectLst>
              </a14:hiddenEffects>
            </a:ext>
          </a:extLst>
        </p:spPr>
        <p:txBody>
          <a:bodyPr>
            <a:spAutoFit/>
          </a:bodyPr>
          <a:lstStyle/>
          <a:p>
            <a:pPr algn="r">
              <a:spcBef>
                <a:spcPct val="50000"/>
              </a:spcBef>
              <a:defRPr/>
            </a:pPr>
            <a:r>
              <a:rPr lang="en-US" sz="2400" b="1" dirty="0">
                <a:solidFill>
                  <a:schemeClr val="bg1"/>
                </a:solidFill>
              </a:rPr>
              <a:t>2015</a:t>
            </a:r>
          </a:p>
        </p:txBody>
      </p:sp>
      <p:sp>
        <p:nvSpPr>
          <p:cNvPr id="20488" name="AutoShape 6"/>
          <p:cNvSpPr>
            <a:spLocks/>
          </p:cNvSpPr>
          <p:nvPr/>
        </p:nvSpPr>
        <p:spPr bwMode="auto">
          <a:xfrm>
            <a:off x="1662113" y="1051560"/>
            <a:ext cx="5818187" cy="708279"/>
          </a:xfrm>
          <a:prstGeom prst="roundRect">
            <a:avLst>
              <a:gd name="adj" fmla="val 16667"/>
            </a:avLst>
          </a:prstGeom>
          <a:solidFill>
            <a:schemeClr val="bg2"/>
          </a:solidFill>
          <a:ln w="12700" algn="ctr">
            <a:solidFill>
              <a:schemeClr val="accent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lIns="0" tIns="73152" rIns="0" bIns="73152">
            <a:spAutoFit/>
          </a:bodyPr>
          <a:lstStyle/>
          <a:p>
            <a:pPr eaLnBrk="0" hangingPunct="0"/>
            <a:r>
              <a:rPr lang="en-US" sz="1600" b="1" i="1" dirty="0" smtClean="0">
                <a:cs typeface="Arial" pitchFamily="34" charset="0"/>
                <a:sym typeface="Arial Bold Italic" pitchFamily="1" charset="0"/>
              </a:rPr>
              <a:t>However, as health </a:t>
            </a:r>
            <a:r>
              <a:rPr lang="en-US" sz="1600" b="1" i="1" dirty="0">
                <a:cs typeface="Arial" pitchFamily="34" charset="0"/>
                <a:sym typeface="Arial Bold Italic" pitchFamily="1" charset="0"/>
              </a:rPr>
              <a:t>reform unfolds, an increased focus on integration, quality, and data transparency is coming.</a:t>
            </a:r>
          </a:p>
        </p:txBody>
      </p:sp>
      <p:sp>
        <p:nvSpPr>
          <p:cNvPr id="20489" name="Text Box 7"/>
          <p:cNvSpPr txBox="1">
            <a:spLocks noChangeArrowheads="1"/>
          </p:cNvSpPr>
          <p:nvPr/>
        </p:nvSpPr>
        <p:spPr bwMode="auto">
          <a:xfrm>
            <a:off x="731160" y="2630488"/>
            <a:ext cx="2438400" cy="3781425"/>
          </a:xfrm>
          <a:prstGeom prst="rect">
            <a:avLst/>
          </a:prstGeom>
          <a:noFill/>
          <a:ln>
            <a:noFill/>
          </a:ln>
          <a:effectLst/>
          <a:extLst>
            <a:ext uri="{909E8E84-426E-40DD-AFC4-6F175D3DCCD1}">
              <a14:hiddenFill xmlns:a14="http://schemas.microsoft.com/office/drawing/2010/main">
                <a:solidFill>
                  <a:srgbClr val="50709C"/>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D5E3E1"/>
                  </a:outerShdw>
                </a:effectLst>
              </a14:hiddenEffects>
            </a:ext>
          </a:extLst>
        </p:spPr>
        <p:txBody>
          <a:bodyPr>
            <a:spAutoFit/>
          </a:bodyPr>
          <a:lstStyle>
            <a:lvl1pPr marL="228600" indent="-228600" eaLnBrk="0" hangingPunct="0">
              <a:defRPr sz="1400">
                <a:solidFill>
                  <a:schemeClr val="tx1"/>
                </a:solidFill>
                <a:latin typeface="Arial" pitchFamily="34" charset="0"/>
                <a:ea typeface="ヒラギノ明朝 ProN W3" pitchFamily="1" charset="-128"/>
                <a:sym typeface="Times New Roman" pitchFamily="18" charset="0"/>
              </a:defRPr>
            </a:lvl1pPr>
            <a:lvl2pPr marL="574675" indent="-231775" eaLnBrk="0" hangingPunct="0">
              <a:defRPr sz="1400">
                <a:solidFill>
                  <a:schemeClr val="tx1"/>
                </a:solidFill>
                <a:latin typeface="Arial" pitchFamily="34" charset="0"/>
                <a:ea typeface="ヒラギノ明朝 ProN W3" pitchFamily="1" charset="-128"/>
                <a:sym typeface="Times New Roman" pitchFamily="18" charset="0"/>
              </a:defRPr>
            </a:lvl2pPr>
            <a:lvl3pPr marL="1143000" indent="-228600" eaLnBrk="0" hangingPunct="0">
              <a:defRPr sz="1400">
                <a:solidFill>
                  <a:schemeClr val="tx1"/>
                </a:solidFill>
                <a:latin typeface="Arial" pitchFamily="34" charset="0"/>
                <a:ea typeface="ヒラギノ明朝 ProN W3" pitchFamily="1" charset="-128"/>
                <a:sym typeface="Times New Roman" pitchFamily="18" charset="0"/>
              </a:defRPr>
            </a:lvl3pPr>
            <a:lvl4pPr marL="1600200" indent="-228600" eaLnBrk="0" hangingPunct="0">
              <a:defRPr sz="1400">
                <a:solidFill>
                  <a:schemeClr val="tx1"/>
                </a:solidFill>
                <a:latin typeface="Arial" pitchFamily="34" charset="0"/>
                <a:ea typeface="ヒラギノ明朝 ProN W3" pitchFamily="1" charset="-128"/>
                <a:sym typeface="Times New Roman" pitchFamily="18" charset="0"/>
              </a:defRPr>
            </a:lvl4pPr>
            <a:lvl5pPr marL="2057400" indent="-228600" eaLnBrk="0" hangingPunct="0">
              <a:defRPr sz="1400">
                <a:solidFill>
                  <a:schemeClr val="tx1"/>
                </a:solidFill>
                <a:latin typeface="Arial" pitchFamily="34" charset="0"/>
                <a:ea typeface="ヒラギノ明朝 ProN W3" pitchFamily="1" charset="-128"/>
                <a:sym typeface="Times New Roman" pitchFamily="18" charset="0"/>
              </a:defRPr>
            </a:lvl5pPr>
            <a:lvl6pPr marL="2514600" indent="-228600" algn="ctr" eaLnBrk="0" fontAlgn="base" hangingPunct="0">
              <a:spcBef>
                <a:spcPct val="0"/>
              </a:spcBef>
              <a:spcAft>
                <a:spcPct val="0"/>
              </a:spcAft>
              <a:defRPr sz="1400">
                <a:solidFill>
                  <a:schemeClr val="tx1"/>
                </a:solidFill>
                <a:latin typeface="Arial" pitchFamily="34" charset="0"/>
                <a:ea typeface="ヒラギノ明朝 ProN W3" pitchFamily="1" charset="-128"/>
                <a:sym typeface="Times New Roman" pitchFamily="18" charset="0"/>
              </a:defRPr>
            </a:lvl6pPr>
            <a:lvl7pPr marL="2971800" indent="-228600" algn="ctr" eaLnBrk="0" fontAlgn="base" hangingPunct="0">
              <a:spcBef>
                <a:spcPct val="0"/>
              </a:spcBef>
              <a:spcAft>
                <a:spcPct val="0"/>
              </a:spcAft>
              <a:defRPr sz="1400">
                <a:solidFill>
                  <a:schemeClr val="tx1"/>
                </a:solidFill>
                <a:latin typeface="Arial" pitchFamily="34" charset="0"/>
                <a:ea typeface="ヒラギノ明朝 ProN W3" pitchFamily="1" charset="-128"/>
                <a:sym typeface="Times New Roman" pitchFamily="18" charset="0"/>
              </a:defRPr>
            </a:lvl7pPr>
            <a:lvl8pPr marL="3429000" indent="-228600" algn="ctr" eaLnBrk="0" fontAlgn="base" hangingPunct="0">
              <a:spcBef>
                <a:spcPct val="0"/>
              </a:spcBef>
              <a:spcAft>
                <a:spcPct val="0"/>
              </a:spcAft>
              <a:defRPr sz="1400">
                <a:solidFill>
                  <a:schemeClr val="tx1"/>
                </a:solidFill>
                <a:latin typeface="Arial" pitchFamily="34" charset="0"/>
                <a:ea typeface="ヒラギノ明朝 ProN W3" pitchFamily="1" charset="-128"/>
                <a:sym typeface="Times New Roman" pitchFamily="18" charset="0"/>
              </a:defRPr>
            </a:lvl8pPr>
            <a:lvl9pPr marL="3886200" indent="-228600" algn="ctr" eaLnBrk="0" fontAlgn="base" hangingPunct="0">
              <a:spcBef>
                <a:spcPct val="0"/>
              </a:spcBef>
              <a:spcAft>
                <a:spcPct val="0"/>
              </a:spcAft>
              <a:defRPr sz="1400">
                <a:solidFill>
                  <a:schemeClr val="tx1"/>
                </a:solidFill>
                <a:latin typeface="Arial" pitchFamily="34" charset="0"/>
                <a:ea typeface="ヒラギノ明朝 ProN W3" pitchFamily="1" charset="-128"/>
                <a:sym typeface="Times New Roman" pitchFamily="18" charset="0"/>
              </a:defRPr>
            </a:lvl9pPr>
          </a:lstStyle>
          <a:p>
            <a:pPr algn="l" eaLnBrk="1" hangingPunct="1">
              <a:spcBef>
                <a:spcPct val="30000"/>
              </a:spcBef>
              <a:buClr>
                <a:schemeClr val="tx2"/>
              </a:buClr>
              <a:buSzPct val="110000"/>
              <a:buFont typeface="Arial" pitchFamily="34" charset="0"/>
              <a:buChar char="•"/>
            </a:pPr>
            <a:r>
              <a:rPr lang="en-US" sz="1600" dirty="0"/>
              <a:t>Focus on IT/EMR implementation.</a:t>
            </a:r>
          </a:p>
          <a:p>
            <a:pPr algn="l" eaLnBrk="1" hangingPunct="1">
              <a:spcBef>
                <a:spcPct val="30000"/>
              </a:spcBef>
              <a:buClr>
                <a:schemeClr val="tx2"/>
              </a:buClr>
              <a:buSzPct val="110000"/>
              <a:buFont typeface="Arial" pitchFamily="34" charset="0"/>
              <a:buChar char="•"/>
            </a:pPr>
            <a:r>
              <a:rPr lang="en-US" sz="1600" dirty="0"/>
              <a:t>Invest in quality measurement.</a:t>
            </a:r>
          </a:p>
          <a:p>
            <a:pPr algn="l" eaLnBrk="1" hangingPunct="1">
              <a:spcBef>
                <a:spcPct val="30000"/>
              </a:spcBef>
              <a:buClr>
                <a:schemeClr val="tx2"/>
              </a:buClr>
              <a:buSzPct val="110000"/>
              <a:buFont typeface="Arial" pitchFamily="34" charset="0"/>
              <a:buChar char="•"/>
            </a:pPr>
            <a:r>
              <a:rPr lang="en-US" sz="1600" dirty="0"/>
              <a:t>Build relationships across the care continuum.</a:t>
            </a:r>
          </a:p>
          <a:p>
            <a:pPr lvl="1" algn="l" eaLnBrk="1" hangingPunct="1">
              <a:spcBef>
                <a:spcPct val="30000"/>
              </a:spcBef>
              <a:buClr>
                <a:schemeClr val="tx2"/>
              </a:buClr>
              <a:buSzPct val="120000"/>
              <a:buFont typeface="Arial" pitchFamily="34" charset="0"/>
              <a:buChar char="–"/>
            </a:pPr>
            <a:r>
              <a:rPr lang="en-US" sz="1600" dirty="0"/>
              <a:t>Hospitals.</a:t>
            </a:r>
          </a:p>
          <a:p>
            <a:pPr lvl="1" algn="l" eaLnBrk="1" hangingPunct="1">
              <a:spcBef>
                <a:spcPct val="30000"/>
              </a:spcBef>
              <a:buClr>
                <a:schemeClr val="tx2"/>
              </a:buClr>
              <a:buSzPct val="120000"/>
              <a:buFont typeface="Arial" pitchFamily="34" charset="0"/>
              <a:buChar char="–"/>
            </a:pPr>
            <a:r>
              <a:rPr lang="en-US" sz="1600" dirty="0"/>
              <a:t>Physicians.</a:t>
            </a:r>
          </a:p>
          <a:p>
            <a:pPr lvl="1" algn="l" eaLnBrk="1" hangingPunct="1">
              <a:spcBef>
                <a:spcPct val="30000"/>
              </a:spcBef>
              <a:buClr>
                <a:schemeClr val="tx2"/>
              </a:buClr>
              <a:buSzPct val="120000"/>
              <a:buFont typeface="Arial" pitchFamily="34" charset="0"/>
              <a:buChar char="–"/>
            </a:pPr>
            <a:r>
              <a:rPr lang="en-US" sz="1600" dirty="0"/>
              <a:t>Community providers.</a:t>
            </a:r>
          </a:p>
          <a:p>
            <a:pPr lvl="1" algn="l" eaLnBrk="1" hangingPunct="1">
              <a:spcBef>
                <a:spcPct val="30000"/>
              </a:spcBef>
              <a:buClr>
                <a:schemeClr val="tx2"/>
              </a:buClr>
              <a:buSzPct val="120000"/>
              <a:buFont typeface="Arial" pitchFamily="34" charset="0"/>
              <a:buChar char="–"/>
            </a:pPr>
            <a:r>
              <a:rPr lang="en-US" sz="1600" dirty="0"/>
              <a:t>Post-acute care.</a:t>
            </a:r>
          </a:p>
          <a:p>
            <a:pPr lvl="1" algn="l" eaLnBrk="1" hangingPunct="1">
              <a:spcBef>
                <a:spcPct val="30000"/>
              </a:spcBef>
              <a:buClr>
                <a:schemeClr val="tx2"/>
              </a:buClr>
              <a:buSzPct val="120000"/>
              <a:buFont typeface="Arial" pitchFamily="34" charset="0"/>
              <a:buChar char="–"/>
            </a:pPr>
            <a:r>
              <a:rPr lang="en-US" sz="1600" dirty="0"/>
              <a:t>Payors.</a:t>
            </a:r>
          </a:p>
        </p:txBody>
      </p:sp>
      <p:sp>
        <p:nvSpPr>
          <p:cNvPr id="20490" name="Text Box 8"/>
          <p:cNvSpPr txBox="1">
            <a:spLocks noChangeArrowheads="1"/>
          </p:cNvSpPr>
          <p:nvPr/>
        </p:nvSpPr>
        <p:spPr bwMode="auto">
          <a:xfrm>
            <a:off x="3343275" y="2630488"/>
            <a:ext cx="2768600" cy="3317875"/>
          </a:xfrm>
          <a:prstGeom prst="rect">
            <a:avLst/>
          </a:prstGeom>
          <a:noFill/>
          <a:ln>
            <a:noFill/>
          </a:ln>
          <a:effectLst/>
          <a:extLst>
            <a:ext uri="{909E8E84-426E-40DD-AFC4-6F175D3DCCD1}">
              <a14:hiddenFill xmlns:a14="http://schemas.microsoft.com/office/drawing/2010/main">
                <a:solidFill>
                  <a:srgbClr val="50709C"/>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D5E3E1"/>
                  </a:outerShdw>
                </a:effectLst>
              </a14:hiddenEffects>
            </a:ext>
          </a:extLst>
        </p:spPr>
        <p:txBody>
          <a:bodyPr>
            <a:spAutoFit/>
          </a:bodyPr>
          <a:lstStyle>
            <a:lvl1pPr marL="228600" indent="-228600" eaLnBrk="0" hangingPunct="0">
              <a:defRPr sz="1400">
                <a:solidFill>
                  <a:schemeClr val="tx1"/>
                </a:solidFill>
                <a:latin typeface="Arial" pitchFamily="34" charset="0"/>
                <a:ea typeface="ヒラギノ明朝 ProN W3" pitchFamily="1" charset="-128"/>
                <a:sym typeface="Times New Roman" pitchFamily="18" charset="0"/>
              </a:defRPr>
            </a:lvl1pPr>
            <a:lvl2pPr marL="742950" indent="-285750" eaLnBrk="0" hangingPunct="0">
              <a:defRPr sz="1400">
                <a:solidFill>
                  <a:schemeClr val="tx1"/>
                </a:solidFill>
                <a:latin typeface="Arial" pitchFamily="34" charset="0"/>
                <a:ea typeface="ヒラギノ明朝 ProN W3" pitchFamily="1" charset="-128"/>
                <a:sym typeface="Times New Roman" pitchFamily="18" charset="0"/>
              </a:defRPr>
            </a:lvl2pPr>
            <a:lvl3pPr marL="1143000" indent="-228600" eaLnBrk="0" hangingPunct="0">
              <a:defRPr sz="1400">
                <a:solidFill>
                  <a:schemeClr val="tx1"/>
                </a:solidFill>
                <a:latin typeface="Arial" pitchFamily="34" charset="0"/>
                <a:ea typeface="ヒラギノ明朝 ProN W3" pitchFamily="1" charset="-128"/>
                <a:sym typeface="Times New Roman" pitchFamily="18" charset="0"/>
              </a:defRPr>
            </a:lvl3pPr>
            <a:lvl4pPr marL="1600200" indent="-228600" eaLnBrk="0" hangingPunct="0">
              <a:defRPr sz="1400">
                <a:solidFill>
                  <a:schemeClr val="tx1"/>
                </a:solidFill>
                <a:latin typeface="Arial" pitchFamily="34" charset="0"/>
                <a:ea typeface="ヒラギノ明朝 ProN W3" pitchFamily="1" charset="-128"/>
                <a:sym typeface="Times New Roman" pitchFamily="18" charset="0"/>
              </a:defRPr>
            </a:lvl4pPr>
            <a:lvl5pPr marL="2057400" indent="-228600" eaLnBrk="0" hangingPunct="0">
              <a:defRPr sz="1400">
                <a:solidFill>
                  <a:schemeClr val="tx1"/>
                </a:solidFill>
                <a:latin typeface="Arial" pitchFamily="34" charset="0"/>
                <a:ea typeface="ヒラギノ明朝 ProN W3" pitchFamily="1" charset="-128"/>
                <a:sym typeface="Times New Roman" pitchFamily="18" charset="0"/>
              </a:defRPr>
            </a:lvl5pPr>
            <a:lvl6pPr marL="2514600" indent="-228600" algn="ctr" eaLnBrk="0" fontAlgn="base" hangingPunct="0">
              <a:spcBef>
                <a:spcPct val="0"/>
              </a:spcBef>
              <a:spcAft>
                <a:spcPct val="0"/>
              </a:spcAft>
              <a:defRPr sz="1400">
                <a:solidFill>
                  <a:schemeClr val="tx1"/>
                </a:solidFill>
                <a:latin typeface="Arial" pitchFamily="34" charset="0"/>
                <a:ea typeface="ヒラギノ明朝 ProN W3" pitchFamily="1" charset="-128"/>
                <a:sym typeface="Times New Roman" pitchFamily="18" charset="0"/>
              </a:defRPr>
            </a:lvl6pPr>
            <a:lvl7pPr marL="2971800" indent="-228600" algn="ctr" eaLnBrk="0" fontAlgn="base" hangingPunct="0">
              <a:spcBef>
                <a:spcPct val="0"/>
              </a:spcBef>
              <a:spcAft>
                <a:spcPct val="0"/>
              </a:spcAft>
              <a:defRPr sz="1400">
                <a:solidFill>
                  <a:schemeClr val="tx1"/>
                </a:solidFill>
                <a:latin typeface="Arial" pitchFamily="34" charset="0"/>
                <a:ea typeface="ヒラギノ明朝 ProN W3" pitchFamily="1" charset="-128"/>
                <a:sym typeface="Times New Roman" pitchFamily="18" charset="0"/>
              </a:defRPr>
            </a:lvl7pPr>
            <a:lvl8pPr marL="3429000" indent="-228600" algn="ctr" eaLnBrk="0" fontAlgn="base" hangingPunct="0">
              <a:spcBef>
                <a:spcPct val="0"/>
              </a:spcBef>
              <a:spcAft>
                <a:spcPct val="0"/>
              </a:spcAft>
              <a:defRPr sz="1400">
                <a:solidFill>
                  <a:schemeClr val="tx1"/>
                </a:solidFill>
                <a:latin typeface="Arial" pitchFamily="34" charset="0"/>
                <a:ea typeface="ヒラギノ明朝 ProN W3" pitchFamily="1" charset="-128"/>
                <a:sym typeface="Times New Roman" pitchFamily="18" charset="0"/>
              </a:defRPr>
            </a:lvl8pPr>
            <a:lvl9pPr marL="3886200" indent="-228600" algn="ctr" eaLnBrk="0" fontAlgn="base" hangingPunct="0">
              <a:spcBef>
                <a:spcPct val="0"/>
              </a:spcBef>
              <a:spcAft>
                <a:spcPct val="0"/>
              </a:spcAft>
              <a:defRPr sz="1400">
                <a:solidFill>
                  <a:schemeClr val="tx1"/>
                </a:solidFill>
                <a:latin typeface="Arial" pitchFamily="34" charset="0"/>
                <a:ea typeface="ヒラギノ明朝 ProN W3" pitchFamily="1" charset="-128"/>
                <a:sym typeface="Times New Roman" pitchFamily="18" charset="0"/>
              </a:defRPr>
            </a:lvl9pPr>
          </a:lstStyle>
          <a:p>
            <a:pPr algn="l" eaLnBrk="1" hangingPunct="1">
              <a:spcBef>
                <a:spcPct val="30000"/>
              </a:spcBef>
              <a:buClr>
                <a:schemeClr val="tx2"/>
              </a:buClr>
              <a:buSzPct val="110000"/>
              <a:buFont typeface="Arial" pitchFamily="34" charset="0"/>
              <a:buChar char="•"/>
            </a:pPr>
            <a:r>
              <a:rPr lang="en-US" sz="1600" dirty="0"/>
              <a:t>Manage cost under changing incentives.</a:t>
            </a:r>
          </a:p>
          <a:p>
            <a:pPr algn="l" eaLnBrk="1" hangingPunct="1">
              <a:spcBef>
                <a:spcPct val="30000"/>
              </a:spcBef>
              <a:buClr>
                <a:schemeClr val="tx2"/>
              </a:buClr>
              <a:buSzPct val="110000"/>
              <a:buFont typeface="Arial" pitchFamily="34" charset="0"/>
              <a:buChar char="•"/>
            </a:pPr>
            <a:r>
              <a:rPr lang="en-US" sz="1600" dirty="0"/>
              <a:t>Ensure data transparency.</a:t>
            </a:r>
          </a:p>
          <a:p>
            <a:pPr algn="l" eaLnBrk="1" hangingPunct="1">
              <a:spcBef>
                <a:spcPct val="30000"/>
              </a:spcBef>
              <a:buClr>
                <a:schemeClr val="tx2"/>
              </a:buClr>
              <a:buSzPct val="110000"/>
              <a:buFont typeface="Arial" pitchFamily="34" charset="0"/>
              <a:buChar char="•"/>
            </a:pPr>
            <a:r>
              <a:rPr lang="en-US" sz="1600" dirty="0"/>
              <a:t>Establish bidirectional flow of clinical data (e.g., between physician and</a:t>
            </a:r>
            <a:r>
              <a:rPr lang="en-US" sz="1600" dirty="0">
                <a:cs typeface="Arial" pitchFamily="34" charset="0"/>
              </a:rPr>
              <a:t> hospital).</a:t>
            </a:r>
          </a:p>
          <a:p>
            <a:pPr algn="l" eaLnBrk="1" hangingPunct="1">
              <a:spcBef>
                <a:spcPct val="30000"/>
              </a:spcBef>
              <a:buClr>
                <a:schemeClr val="tx2"/>
              </a:buClr>
              <a:buSzPct val="110000"/>
              <a:buFont typeface="Arial" pitchFamily="34" charset="0"/>
              <a:buChar char="•"/>
            </a:pPr>
            <a:r>
              <a:rPr lang="en-US" sz="1600" dirty="0"/>
              <a:t>Develop value proposition for care.</a:t>
            </a:r>
          </a:p>
          <a:p>
            <a:pPr algn="l" eaLnBrk="1" hangingPunct="1">
              <a:spcBef>
                <a:spcPct val="30000"/>
              </a:spcBef>
              <a:buClr>
                <a:schemeClr val="tx2"/>
              </a:buClr>
              <a:buSzPct val="110000"/>
              <a:buFont typeface="Arial" pitchFamily="34" charset="0"/>
              <a:buChar char="•"/>
            </a:pPr>
            <a:r>
              <a:rPr lang="en-US" sz="1600" dirty="0"/>
              <a:t>Implement new clinical and business models.</a:t>
            </a:r>
          </a:p>
        </p:txBody>
      </p:sp>
      <p:sp>
        <p:nvSpPr>
          <p:cNvPr id="20491" name="Text Box 9"/>
          <p:cNvSpPr txBox="1">
            <a:spLocks noChangeArrowheads="1"/>
          </p:cNvSpPr>
          <p:nvPr/>
        </p:nvSpPr>
        <p:spPr bwMode="auto">
          <a:xfrm>
            <a:off x="6203950" y="2619375"/>
            <a:ext cx="2552700" cy="3536950"/>
          </a:xfrm>
          <a:prstGeom prst="rect">
            <a:avLst/>
          </a:prstGeom>
          <a:noFill/>
          <a:ln>
            <a:noFill/>
          </a:ln>
          <a:effectLst/>
          <a:extLst>
            <a:ext uri="{909E8E84-426E-40DD-AFC4-6F175D3DCCD1}">
              <a14:hiddenFill xmlns:a14="http://schemas.microsoft.com/office/drawing/2010/main">
                <a:solidFill>
                  <a:srgbClr val="50709C"/>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D5E3E1"/>
                  </a:outerShdw>
                </a:effectLst>
              </a14:hiddenEffects>
            </a:ext>
          </a:extLst>
        </p:spPr>
        <p:txBody>
          <a:bodyPr>
            <a:spAutoFit/>
          </a:bodyPr>
          <a:lstStyle>
            <a:lvl1pPr marL="228600" indent="-228600" eaLnBrk="0" hangingPunct="0">
              <a:defRPr sz="1400">
                <a:solidFill>
                  <a:schemeClr val="tx1"/>
                </a:solidFill>
                <a:latin typeface="Arial" pitchFamily="34" charset="0"/>
                <a:ea typeface="ヒラギノ明朝 ProN W3" pitchFamily="1" charset="-128"/>
                <a:sym typeface="Times New Roman" pitchFamily="18" charset="0"/>
              </a:defRPr>
            </a:lvl1pPr>
            <a:lvl2pPr marL="742950" indent="-285750" eaLnBrk="0" hangingPunct="0">
              <a:defRPr sz="1400">
                <a:solidFill>
                  <a:schemeClr val="tx1"/>
                </a:solidFill>
                <a:latin typeface="Arial" pitchFamily="34" charset="0"/>
                <a:ea typeface="ヒラギノ明朝 ProN W3" pitchFamily="1" charset="-128"/>
                <a:sym typeface="Times New Roman" pitchFamily="18" charset="0"/>
              </a:defRPr>
            </a:lvl2pPr>
            <a:lvl3pPr marL="1143000" indent="-228600" eaLnBrk="0" hangingPunct="0">
              <a:defRPr sz="1400">
                <a:solidFill>
                  <a:schemeClr val="tx1"/>
                </a:solidFill>
                <a:latin typeface="Arial" pitchFamily="34" charset="0"/>
                <a:ea typeface="ヒラギノ明朝 ProN W3" pitchFamily="1" charset="-128"/>
                <a:sym typeface="Times New Roman" pitchFamily="18" charset="0"/>
              </a:defRPr>
            </a:lvl3pPr>
            <a:lvl4pPr marL="1600200" indent="-228600" eaLnBrk="0" hangingPunct="0">
              <a:defRPr sz="1400">
                <a:solidFill>
                  <a:schemeClr val="tx1"/>
                </a:solidFill>
                <a:latin typeface="Arial" pitchFamily="34" charset="0"/>
                <a:ea typeface="ヒラギノ明朝 ProN W3" pitchFamily="1" charset="-128"/>
                <a:sym typeface="Times New Roman" pitchFamily="18" charset="0"/>
              </a:defRPr>
            </a:lvl4pPr>
            <a:lvl5pPr marL="2057400" indent="-228600" eaLnBrk="0" hangingPunct="0">
              <a:defRPr sz="1400">
                <a:solidFill>
                  <a:schemeClr val="tx1"/>
                </a:solidFill>
                <a:latin typeface="Arial" pitchFamily="34" charset="0"/>
                <a:ea typeface="ヒラギノ明朝 ProN W3" pitchFamily="1" charset="-128"/>
                <a:sym typeface="Times New Roman" pitchFamily="18" charset="0"/>
              </a:defRPr>
            </a:lvl5pPr>
            <a:lvl6pPr marL="2514600" indent="-228600" algn="ctr" eaLnBrk="0" fontAlgn="base" hangingPunct="0">
              <a:spcBef>
                <a:spcPct val="0"/>
              </a:spcBef>
              <a:spcAft>
                <a:spcPct val="0"/>
              </a:spcAft>
              <a:defRPr sz="1400">
                <a:solidFill>
                  <a:schemeClr val="tx1"/>
                </a:solidFill>
                <a:latin typeface="Arial" pitchFamily="34" charset="0"/>
                <a:ea typeface="ヒラギノ明朝 ProN W3" pitchFamily="1" charset="-128"/>
                <a:sym typeface="Times New Roman" pitchFamily="18" charset="0"/>
              </a:defRPr>
            </a:lvl6pPr>
            <a:lvl7pPr marL="2971800" indent="-228600" algn="ctr" eaLnBrk="0" fontAlgn="base" hangingPunct="0">
              <a:spcBef>
                <a:spcPct val="0"/>
              </a:spcBef>
              <a:spcAft>
                <a:spcPct val="0"/>
              </a:spcAft>
              <a:defRPr sz="1400">
                <a:solidFill>
                  <a:schemeClr val="tx1"/>
                </a:solidFill>
                <a:latin typeface="Arial" pitchFamily="34" charset="0"/>
                <a:ea typeface="ヒラギノ明朝 ProN W3" pitchFamily="1" charset="-128"/>
                <a:sym typeface="Times New Roman" pitchFamily="18" charset="0"/>
              </a:defRPr>
            </a:lvl7pPr>
            <a:lvl8pPr marL="3429000" indent="-228600" algn="ctr" eaLnBrk="0" fontAlgn="base" hangingPunct="0">
              <a:spcBef>
                <a:spcPct val="0"/>
              </a:spcBef>
              <a:spcAft>
                <a:spcPct val="0"/>
              </a:spcAft>
              <a:defRPr sz="1400">
                <a:solidFill>
                  <a:schemeClr val="tx1"/>
                </a:solidFill>
                <a:latin typeface="Arial" pitchFamily="34" charset="0"/>
                <a:ea typeface="ヒラギノ明朝 ProN W3" pitchFamily="1" charset="-128"/>
                <a:sym typeface="Times New Roman" pitchFamily="18" charset="0"/>
              </a:defRPr>
            </a:lvl8pPr>
            <a:lvl9pPr marL="3886200" indent="-228600" algn="ctr" eaLnBrk="0" fontAlgn="base" hangingPunct="0">
              <a:spcBef>
                <a:spcPct val="0"/>
              </a:spcBef>
              <a:spcAft>
                <a:spcPct val="0"/>
              </a:spcAft>
              <a:defRPr sz="1400">
                <a:solidFill>
                  <a:schemeClr val="tx1"/>
                </a:solidFill>
                <a:latin typeface="Arial" pitchFamily="34" charset="0"/>
                <a:ea typeface="ヒラギノ明朝 ProN W3" pitchFamily="1" charset="-128"/>
                <a:sym typeface="Times New Roman" pitchFamily="18" charset="0"/>
              </a:defRPr>
            </a:lvl9pPr>
          </a:lstStyle>
          <a:p>
            <a:pPr algn="l" eaLnBrk="1" hangingPunct="1">
              <a:spcBef>
                <a:spcPct val="30000"/>
              </a:spcBef>
              <a:buClr>
                <a:schemeClr val="tx2"/>
              </a:buClr>
              <a:buSzPct val="110000"/>
              <a:buFont typeface="Arial" pitchFamily="34" charset="0"/>
              <a:buChar char="•"/>
            </a:pPr>
            <a:r>
              <a:rPr lang="en-US" sz="1600" dirty="0"/>
              <a:t>Streamline care processes.</a:t>
            </a:r>
          </a:p>
          <a:p>
            <a:pPr algn="l" eaLnBrk="1" hangingPunct="1">
              <a:spcBef>
                <a:spcPct val="30000"/>
              </a:spcBef>
              <a:buClr>
                <a:schemeClr val="tx2"/>
              </a:buClr>
              <a:buSzPct val="110000"/>
              <a:buFont typeface="Arial" pitchFamily="34" charset="0"/>
              <a:buChar char="•"/>
            </a:pPr>
            <a:r>
              <a:rPr lang="en-US" sz="1600" dirty="0"/>
              <a:t>Ensure value proposition.</a:t>
            </a:r>
          </a:p>
          <a:p>
            <a:pPr algn="l" eaLnBrk="1" hangingPunct="1">
              <a:spcBef>
                <a:spcPct val="30000"/>
              </a:spcBef>
              <a:buClr>
                <a:schemeClr val="tx2"/>
              </a:buClr>
              <a:buSzPct val="110000"/>
              <a:buFont typeface="Arial" pitchFamily="34" charset="0"/>
              <a:buChar char="•"/>
            </a:pPr>
            <a:r>
              <a:rPr lang="en-US" sz="1600" dirty="0"/>
              <a:t>Move toward a single, comprehensive patient medical record.</a:t>
            </a:r>
          </a:p>
          <a:p>
            <a:pPr algn="l" eaLnBrk="1" hangingPunct="1">
              <a:spcBef>
                <a:spcPct val="30000"/>
              </a:spcBef>
              <a:buClr>
                <a:schemeClr val="tx2"/>
              </a:buClr>
              <a:buSzPct val="110000"/>
              <a:buFont typeface="Arial" pitchFamily="34" charset="0"/>
              <a:buChar char="•"/>
            </a:pPr>
            <a:endParaRPr lang="en-US" sz="1600" dirty="0"/>
          </a:p>
          <a:p>
            <a:pPr algn="l" eaLnBrk="1" hangingPunct="1">
              <a:spcBef>
                <a:spcPct val="30000"/>
              </a:spcBef>
              <a:buClr>
                <a:schemeClr val="tx2"/>
              </a:buClr>
              <a:buSzPct val="110000"/>
              <a:buFont typeface="Arial" pitchFamily="34" charset="0"/>
              <a:buChar char="•"/>
            </a:pPr>
            <a:endParaRPr lang="en-US" sz="1600" dirty="0"/>
          </a:p>
          <a:p>
            <a:pPr algn="l" eaLnBrk="1" hangingPunct="1">
              <a:spcBef>
                <a:spcPct val="30000"/>
              </a:spcBef>
              <a:buClr>
                <a:schemeClr val="tx2"/>
              </a:buClr>
              <a:buSzPct val="110000"/>
              <a:buFont typeface="Arial" pitchFamily="34" charset="0"/>
              <a:buChar char="•"/>
            </a:pPr>
            <a:endParaRPr lang="en-US" sz="1600" dirty="0"/>
          </a:p>
          <a:p>
            <a:pPr algn="l" eaLnBrk="1" hangingPunct="1">
              <a:spcBef>
                <a:spcPct val="30000"/>
              </a:spcBef>
              <a:buClr>
                <a:schemeClr val="tx2"/>
              </a:buClr>
              <a:buSzPct val="110000"/>
              <a:buFont typeface="Arial" pitchFamily="34" charset="0"/>
              <a:buChar char="•"/>
            </a:pPr>
            <a:endParaRPr lang="en-US" sz="1600" dirty="0"/>
          </a:p>
          <a:p>
            <a:pPr algn="l" eaLnBrk="1" hangingPunct="1">
              <a:spcBef>
                <a:spcPct val="30000"/>
              </a:spcBef>
              <a:buClr>
                <a:schemeClr val="tx2"/>
              </a:buClr>
              <a:buSzPct val="110000"/>
              <a:buFont typeface="Arial" pitchFamily="34" charset="0"/>
              <a:buChar char="•"/>
            </a:pPr>
            <a:endParaRPr lang="en-US" sz="1600" dirty="0"/>
          </a:p>
        </p:txBody>
      </p:sp>
      <p:sp>
        <p:nvSpPr>
          <p:cNvPr id="20492" name="Rectangle 10"/>
          <p:cNvSpPr>
            <a:spLocks noChangeArrowheads="1"/>
          </p:cNvSpPr>
          <p:nvPr/>
        </p:nvSpPr>
        <p:spPr bwMode="auto">
          <a:xfrm>
            <a:off x="765177" y="3781425"/>
            <a:ext cx="2236788" cy="2598738"/>
          </a:xfrm>
          <a:prstGeom prst="rect">
            <a:avLst/>
          </a:prstGeom>
          <a:noFill/>
          <a:ln w="28575" algn="ctr">
            <a:solidFill>
              <a:srgbClr val="DC1E1E"/>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txBody>
          <a:bodyPr wrap="none" anchor="ctr"/>
          <a:lstStyle/>
          <a:p>
            <a:endParaRPr lang="en-US" dirty="0"/>
          </a:p>
        </p:txBody>
      </p:sp>
      <p:sp>
        <p:nvSpPr>
          <p:cNvPr id="20493" name="Line 11"/>
          <p:cNvSpPr>
            <a:spLocks noChangeShapeType="1"/>
          </p:cNvSpPr>
          <p:nvPr/>
        </p:nvSpPr>
        <p:spPr bwMode="auto">
          <a:xfrm>
            <a:off x="6111875" y="2598738"/>
            <a:ext cx="0" cy="3702050"/>
          </a:xfrm>
          <a:prstGeom prst="line">
            <a:avLst/>
          </a:prstGeom>
          <a:noFill/>
          <a:ln w="12700">
            <a:solidFill>
              <a:srgbClr val="CDCDCD"/>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D5E3E1"/>
                  </a:outerShdw>
                </a:effectLst>
              </a14:hiddenEffects>
            </a:ext>
          </a:extLst>
        </p:spPr>
        <p:txBody>
          <a:bodyPr wrap="none" anchor="ctr"/>
          <a:lstStyle/>
          <a:p>
            <a:endParaRPr lang="en-US" dirty="0"/>
          </a:p>
        </p:txBody>
      </p:sp>
      <p:sp>
        <p:nvSpPr>
          <p:cNvPr id="20494" name="Line 12"/>
          <p:cNvSpPr>
            <a:spLocks noChangeShapeType="1"/>
          </p:cNvSpPr>
          <p:nvPr/>
        </p:nvSpPr>
        <p:spPr bwMode="auto">
          <a:xfrm>
            <a:off x="3238500" y="2600325"/>
            <a:ext cx="0" cy="3702050"/>
          </a:xfrm>
          <a:prstGeom prst="line">
            <a:avLst/>
          </a:prstGeom>
          <a:noFill/>
          <a:ln w="12700">
            <a:solidFill>
              <a:srgbClr val="CDCDCD"/>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D5E3E1"/>
                  </a:outerShdw>
                </a:effectLst>
              </a14:hiddenEffects>
            </a:ext>
          </a:extLst>
        </p:spPr>
        <p:txBody>
          <a:bodyPr wrap="none" anchor="ctr"/>
          <a:lstStyle/>
          <a:p>
            <a:endParaRPr lang="en-US" dirty="0"/>
          </a:p>
        </p:txBody>
      </p:sp>
      <p:sp>
        <p:nvSpPr>
          <p:cNvPr id="17" name="Rectangle 2"/>
          <p:cNvSpPr>
            <a:spLocks noGrp="1" noChangeArrowheads="1"/>
          </p:cNvSpPr>
          <p:nvPr>
            <p:ph type="title"/>
          </p:nvPr>
        </p:nvSpPr>
        <p:spPr>
          <a:xfrm>
            <a:off x="292100" y="0"/>
            <a:ext cx="8851900" cy="914400"/>
          </a:xfrm>
        </p:spPr>
        <p:txBody>
          <a:bodyPr/>
          <a:lstStyle/>
          <a:p>
            <a:r>
              <a:rPr lang="en-US" dirty="0" smtClean="0"/>
              <a:t>Progressive Shift to Value-Based Care</a:t>
            </a:r>
            <a:endParaRPr lang="en-US" dirty="0"/>
          </a:p>
        </p:txBody>
      </p:sp>
    </p:spTree>
    <p:extLst>
      <p:ext uri="{BB962C8B-B14F-4D97-AF65-F5344CB8AC3E}">
        <p14:creationId xmlns:p14="http://schemas.microsoft.com/office/powerpoint/2010/main" val="35053301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85800"/>
            <a:ext cx="91440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31" name="Picture 11" descr="sentara_TOC_slide4d"/>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descr="sentara_TOC_slide4b"/>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sentara_TOC_slide4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2"/>
          <p:cNvSpPr>
            <a:spLocks noGrp="1" noChangeArrowheads="1"/>
          </p:cNvSpPr>
          <p:nvPr>
            <p:ph type="title"/>
          </p:nvPr>
        </p:nvSpPr>
        <p:spPr>
          <a:xfrm>
            <a:off x="0" y="152400"/>
            <a:ext cx="9144000" cy="685800"/>
          </a:xfrm>
        </p:spPr>
        <p:txBody>
          <a:bodyPr/>
          <a:lstStyle/>
          <a:p>
            <a:r>
              <a:rPr lang="en-US" sz="3200" dirty="0" smtClean="0">
                <a:solidFill>
                  <a:srgbClr val="61738D"/>
                </a:solidFill>
              </a:rPr>
              <a:t>THE CURVE</a:t>
            </a:r>
          </a:p>
        </p:txBody>
      </p:sp>
      <p:sp>
        <p:nvSpPr>
          <p:cNvPr id="5" name="TextBox 4"/>
          <p:cNvSpPr txBox="1"/>
          <p:nvPr/>
        </p:nvSpPr>
        <p:spPr>
          <a:xfrm>
            <a:off x="4648200" y="1447800"/>
            <a:ext cx="3733800" cy="2308324"/>
          </a:xfrm>
          <a:prstGeom prst="rect">
            <a:avLst/>
          </a:prstGeom>
          <a:noFill/>
        </p:spPr>
        <p:txBody>
          <a:bodyPr wrap="square" rtlCol="0">
            <a:spAutoFit/>
          </a:bodyPr>
          <a:lstStyle/>
          <a:p>
            <a:pPr algn="r"/>
            <a:r>
              <a:rPr lang="en-US" sz="2400" b="1" dirty="0" smtClean="0"/>
              <a:t>Second Curve</a:t>
            </a:r>
          </a:p>
          <a:p>
            <a:pPr algn="r"/>
            <a:r>
              <a:rPr lang="en-US" sz="2000" dirty="0" smtClean="0"/>
              <a:t>Value Payment</a:t>
            </a:r>
          </a:p>
          <a:p>
            <a:pPr algn="r"/>
            <a:r>
              <a:rPr lang="en-US" sz="2000" dirty="0" smtClean="0"/>
              <a:t>Continuity of Care Required</a:t>
            </a:r>
          </a:p>
          <a:p>
            <a:pPr algn="r"/>
            <a:r>
              <a:rPr lang="en-US" sz="2000" dirty="0" smtClean="0"/>
              <a:t>Systems of Care</a:t>
            </a:r>
          </a:p>
          <a:p>
            <a:pPr algn="r"/>
            <a:r>
              <a:rPr lang="en-US" sz="2000" dirty="0" smtClean="0"/>
              <a:t>Providers for Payment</a:t>
            </a:r>
          </a:p>
          <a:p>
            <a:pPr algn="r"/>
            <a:r>
              <a:rPr lang="en-US" sz="2000" dirty="0" smtClean="0"/>
              <a:t>IT Centric</a:t>
            </a:r>
          </a:p>
          <a:p>
            <a:pPr algn="r"/>
            <a:r>
              <a:rPr lang="en-US" sz="2000" dirty="0" smtClean="0"/>
              <a:t>Physician Alignment</a:t>
            </a:r>
            <a:endParaRPr lang="en-US" sz="2000" dirty="0"/>
          </a:p>
        </p:txBody>
      </p:sp>
      <p:sp>
        <p:nvSpPr>
          <p:cNvPr id="13" name="TextBox 12"/>
          <p:cNvSpPr txBox="1"/>
          <p:nvPr/>
        </p:nvSpPr>
        <p:spPr>
          <a:xfrm>
            <a:off x="914400" y="1447800"/>
            <a:ext cx="3733800" cy="2308324"/>
          </a:xfrm>
          <a:prstGeom prst="rect">
            <a:avLst/>
          </a:prstGeom>
          <a:noFill/>
        </p:spPr>
        <p:txBody>
          <a:bodyPr wrap="square" rtlCol="0">
            <a:spAutoFit/>
          </a:bodyPr>
          <a:lstStyle/>
          <a:p>
            <a:r>
              <a:rPr lang="en-US" sz="2400" b="1" dirty="0" smtClean="0"/>
              <a:t>First Curve</a:t>
            </a:r>
          </a:p>
          <a:p>
            <a:r>
              <a:rPr lang="en-US" sz="2000" dirty="0" smtClean="0"/>
              <a:t>Fee-for-Service</a:t>
            </a:r>
          </a:p>
          <a:p>
            <a:r>
              <a:rPr lang="en-US" sz="2000" dirty="0" smtClean="0"/>
              <a:t>Quality Not Rewarded</a:t>
            </a:r>
          </a:p>
          <a:p>
            <a:r>
              <a:rPr lang="en-US" sz="2000" dirty="0" smtClean="0"/>
              <a:t>Pay for Volume</a:t>
            </a:r>
          </a:p>
          <a:p>
            <a:r>
              <a:rPr lang="en-US" sz="2000" dirty="0" smtClean="0"/>
              <a:t>Fragmented Care</a:t>
            </a:r>
          </a:p>
          <a:p>
            <a:r>
              <a:rPr lang="en-US" sz="2000" dirty="0" smtClean="0"/>
              <a:t>Acute Hospital Focus</a:t>
            </a:r>
          </a:p>
          <a:p>
            <a:r>
              <a:rPr lang="en-US" sz="2000" dirty="0" smtClean="0"/>
              <a:t>Stand Alone Providers Thrive</a:t>
            </a:r>
            <a:endParaRPr lang="en-US" sz="2000" dirty="0"/>
          </a:p>
        </p:txBody>
      </p:sp>
      <p:cxnSp>
        <p:nvCxnSpPr>
          <p:cNvPr id="7" name="Straight Arrow Connector 6"/>
          <p:cNvCxnSpPr>
            <a:stCxn id="8" idx="2"/>
          </p:cNvCxnSpPr>
          <p:nvPr/>
        </p:nvCxnSpPr>
        <p:spPr>
          <a:xfrm rot="16200000" flipH="1">
            <a:off x="4007987" y="2549410"/>
            <a:ext cx="1280160" cy="270"/>
          </a:xfrm>
          <a:prstGeom prst="straightConnector1">
            <a:avLst/>
          </a:prstGeom>
          <a:ln w="571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55161" y="1447800"/>
            <a:ext cx="1785541" cy="461665"/>
          </a:xfrm>
          <a:prstGeom prst="rect">
            <a:avLst/>
          </a:prstGeom>
          <a:noFill/>
        </p:spPr>
        <p:txBody>
          <a:bodyPr wrap="square" rtlCol="0">
            <a:spAutoFit/>
          </a:bodyPr>
          <a:lstStyle/>
          <a:p>
            <a:pPr algn="ctr"/>
            <a:r>
              <a:rPr lang="en-US" sz="2400" b="1" dirty="0" smtClean="0"/>
              <a:t>Straddle</a:t>
            </a:r>
            <a:endParaRPr lang="en-US" sz="2400" b="1" dirty="0"/>
          </a:p>
        </p:txBody>
      </p:sp>
      <p:sp>
        <p:nvSpPr>
          <p:cNvPr id="21" name="TextBox 20"/>
          <p:cNvSpPr txBox="1"/>
          <p:nvPr/>
        </p:nvSpPr>
        <p:spPr>
          <a:xfrm>
            <a:off x="914400" y="3962400"/>
            <a:ext cx="7467600" cy="861774"/>
          </a:xfrm>
          <a:prstGeom prst="rect">
            <a:avLst/>
          </a:prstGeom>
          <a:noFill/>
        </p:spPr>
        <p:txBody>
          <a:bodyPr wrap="square" rtlCol="0">
            <a:spAutoFit/>
          </a:bodyPr>
          <a:lstStyle/>
          <a:p>
            <a:pPr algn="ctr"/>
            <a:r>
              <a:rPr lang="en-US" sz="1600" b="1" dirty="0" smtClean="0"/>
              <a:t>REVENUE DROPS</a:t>
            </a:r>
          </a:p>
          <a:p>
            <a:pPr algn="ctr"/>
            <a:r>
              <a:rPr lang="en-US" sz="1600" b="1" dirty="0" smtClean="0"/>
              <a:t>MINIMAL REWARD FOR QUALITY</a:t>
            </a:r>
          </a:p>
          <a:p>
            <a:pPr algn="ctr"/>
            <a:r>
              <a:rPr lang="en-US" sz="1600" b="1" dirty="0" smtClean="0"/>
              <a:t>VOLUME DECREASES</a:t>
            </a:r>
            <a:endParaRPr lang="en-US" sz="1400" b="1" dirty="0"/>
          </a:p>
        </p:txBody>
      </p:sp>
      <p:sp>
        <p:nvSpPr>
          <p:cNvPr id="22" name="TextBox 21"/>
          <p:cNvSpPr txBox="1"/>
          <p:nvPr/>
        </p:nvSpPr>
        <p:spPr>
          <a:xfrm>
            <a:off x="914400" y="4800600"/>
            <a:ext cx="3733800" cy="584775"/>
          </a:xfrm>
          <a:prstGeom prst="rect">
            <a:avLst/>
          </a:prstGeom>
          <a:noFill/>
        </p:spPr>
        <p:txBody>
          <a:bodyPr wrap="square" rtlCol="0">
            <a:spAutoFit/>
          </a:bodyPr>
          <a:lstStyle/>
          <a:p>
            <a:pPr algn="r"/>
            <a:r>
              <a:rPr lang="en-US" sz="1600" b="1" dirty="0" smtClean="0"/>
              <a:t>NO DECISIVE PAYMENT CHANGE</a:t>
            </a:r>
          </a:p>
          <a:p>
            <a:pPr algn="r"/>
            <a:r>
              <a:rPr lang="en-US" sz="1600" b="1" dirty="0" smtClean="0"/>
              <a:t>PAY FOR VOLUME CONTINUES</a:t>
            </a:r>
            <a:endParaRPr lang="en-US" sz="1600" dirty="0"/>
          </a:p>
        </p:txBody>
      </p:sp>
      <p:sp>
        <p:nvSpPr>
          <p:cNvPr id="23" name="TextBox 22"/>
          <p:cNvSpPr txBox="1"/>
          <p:nvPr/>
        </p:nvSpPr>
        <p:spPr>
          <a:xfrm>
            <a:off x="4648200" y="4800600"/>
            <a:ext cx="3733800" cy="584775"/>
          </a:xfrm>
          <a:prstGeom prst="rect">
            <a:avLst/>
          </a:prstGeom>
          <a:noFill/>
        </p:spPr>
        <p:txBody>
          <a:bodyPr wrap="square" rtlCol="0">
            <a:spAutoFit/>
          </a:bodyPr>
          <a:lstStyle/>
          <a:p>
            <a:r>
              <a:rPr lang="en-US" sz="1600" b="1" dirty="0" smtClean="0"/>
              <a:t>HIGH COST IT INFRASTRUCTURE</a:t>
            </a:r>
          </a:p>
          <a:p>
            <a:r>
              <a:rPr lang="en-US" sz="1600" b="1" dirty="0" smtClean="0"/>
              <a:t>PHYSICIANS IN DISARRAY</a:t>
            </a:r>
            <a:endParaRPr lang="en-US" sz="1600" dirty="0"/>
          </a:p>
        </p:txBody>
      </p:sp>
    </p:spTree>
    <p:extLst>
      <p:ext uri="{BB962C8B-B14F-4D97-AF65-F5344CB8AC3E}">
        <p14:creationId xmlns:p14="http://schemas.microsoft.com/office/powerpoint/2010/main" val="213750154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199" y="457200"/>
            <a:ext cx="8229600" cy="998538"/>
          </a:xfrm>
          <a:solidFill>
            <a:schemeClr val="bg1"/>
          </a:solidFill>
        </p:spPr>
        <p:txBody>
          <a:bodyPr>
            <a:normAutofit fontScale="90000"/>
          </a:bodyPr>
          <a:lstStyle/>
          <a:p>
            <a:pPr eaLnBrk="1" hangingPunct="1"/>
            <a:r>
              <a:rPr lang="en-US" sz="3200" dirty="0" smtClean="0"/>
              <a:t>“Health Reform” </a:t>
            </a:r>
            <a:r>
              <a:rPr lang="en-US" sz="3200" dirty="0"/>
              <a:t>has </a:t>
            </a:r>
            <a:r>
              <a:rPr lang="en-US" sz="3200" dirty="0" smtClean="0"/>
              <a:t>already had </a:t>
            </a:r>
            <a:r>
              <a:rPr lang="en-US" sz="3200" dirty="0"/>
              <a:t>an enormous impact on </a:t>
            </a:r>
            <a:r>
              <a:rPr lang="en-US" sz="3200" dirty="0" smtClean="0"/>
              <a:t>the healthcare industry</a:t>
            </a:r>
            <a:endParaRPr lang="en-US" sz="3200" dirty="0"/>
          </a:p>
        </p:txBody>
      </p:sp>
      <p:sp>
        <p:nvSpPr>
          <p:cNvPr id="6147" name="Content Placeholder 2"/>
          <p:cNvSpPr>
            <a:spLocks noGrp="1"/>
          </p:cNvSpPr>
          <p:nvPr>
            <p:ph idx="1"/>
          </p:nvPr>
        </p:nvSpPr>
        <p:spPr>
          <a:xfrm>
            <a:off x="457200" y="1628775"/>
            <a:ext cx="8229600" cy="4268788"/>
          </a:xfrm>
        </p:spPr>
        <p:txBody>
          <a:bodyPr/>
          <a:lstStyle/>
          <a:p>
            <a:pPr eaLnBrk="1" hangingPunct="1"/>
            <a:r>
              <a:rPr lang="en-US" sz="2400" b="1" dirty="0" smtClean="0"/>
              <a:t>Total healthcare jobs lost in 2013 over 41,000!!</a:t>
            </a:r>
          </a:p>
          <a:p>
            <a:pPr eaLnBrk="1" hangingPunct="1"/>
            <a:r>
              <a:rPr lang="en-US" sz="2400" dirty="0" smtClean="0"/>
              <a:t>Recent layoff announcements</a:t>
            </a:r>
          </a:p>
          <a:p>
            <a:pPr lvl="1" eaLnBrk="1" hangingPunct="1"/>
            <a:r>
              <a:rPr lang="en-US" sz="2000" dirty="0" smtClean="0"/>
              <a:t>Indiana University Health –900</a:t>
            </a:r>
          </a:p>
          <a:p>
            <a:pPr lvl="1" eaLnBrk="1" hangingPunct="1"/>
            <a:r>
              <a:rPr lang="en-US" sz="2000" dirty="0" smtClean="0"/>
              <a:t>SSM Healthcare—556</a:t>
            </a:r>
          </a:p>
          <a:p>
            <a:pPr lvl="1" eaLnBrk="1" hangingPunct="1"/>
            <a:r>
              <a:rPr lang="en-US" sz="2000" dirty="0" smtClean="0"/>
              <a:t>Vanderbilt—1,000</a:t>
            </a:r>
          </a:p>
          <a:p>
            <a:pPr lvl="1" eaLnBrk="1" hangingPunct="1"/>
            <a:r>
              <a:rPr lang="en-US" sz="2000" dirty="0" smtClean="0"/>
              <a:t>Cleveland Clinic—unspecified, but trimming $300M from its 2014 budget</a:t>
            </a:r>
          </a:p>
          <a:p>
            <a:pPr lvl="1" eaLnBrk="1" hangingPunct="1"/>
            <a:r>
              <a:rPr lang="en-US" sz="2000" dirty="0" smtClean="0"/>
              <a:t>University of Pittsburgh</a:t>
            </a:r>
          </a:p>
          <a:p>
            <a:pPr lvl="1" eaLnBrk="1" hangingPunct="1"/>
            <a:r>
              <a:rPr lang="en-US" sz="2000" dirty="0" smtClean="0"/>
              <a:t>Many other hospitals and systems across the state and country</a:t>
            </a:r>
          </a:p>
        </p:txBody>
      </p:sp>
    </p:spTree>
    <p:extLst>
      <p:ext uri="{BB962C8B-B14F-4D97-AF65-F5344CB8AC3E}">
        <p14:creationId xmlns:p14="http://schemas.microsoft.com/office/powerpoint/2010/main" val="30887293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2266"/>
            <a:ext cx="9143999" cy="1323439"/>
          </a:xfrm>
          <a:prstGeom prst="rect">
            <a:avLst/>
          </a:prstGeom>
          <a:noFill/>
        </p:spPr>
        <p:txBody>
          <a:bodyPr wrap="square" rtlCol="0" anchor="ctr">
            <a:spAutoFit/>
          </a:bodyPr>
          <a:lstStyle/>
          <a:p>
            <a:pPr algn="ctr"/>
            <a:r>
              <a:rPr lang="en-US" sz="4000" b="1" dirty="0" smtClean="0">
                <a:latin typeface="Arial" pitchFamily="34" charset="0"/>
                <a:cs typeface="Arial" pitchFamily="34" charset="0"/>
              </a:rPr>
              <a:t>Hospital Trend:  Health System Revenue Growth Continues to Slow</a:t>
            </a:r>
            <a:endParaRPr lang="en-US" sz="4000" b="1" dirty="0">
              <a:latin typeface="Arial" pitchFamily="34" charset="0"/>
              <a:cs typeface="Arial" pitchFamily="34" charset="0"/>
            </a:endParaRPr>
          </a:p>
        </p:txBody>
      </p:sp>
      <p:pic>
        <p:nvPicPr>
          <p:cNvPr id="3" name="Picture 2"/>
          <p:cNvPicPr>
            <a:picLocks noChangeAspect="1"/>
          </p:cNvPicPr>
          <p:nvPr/>
        </p:nvPicPr>
        <p:blipFill>
          <a:blip r:embed="rId3"/>
          <a:stretch>
            <a:fillRect/>
          </a:stretch>
        </p:blipFill>
        <p:spPr>
          <a:xfrm>
            <a:off x="560045" y="1371600"/>
            <a:ext cx="8030319" cy="3613043"/>
          </a:xfrm>
          <a:prstGeom prst="rect">
            <a:avLst/>
          </a:prstGeom>
        </p:spPr>
      </p:pic>
      <p:sp>
        <p:nvSpPr>
          <p:cNvPr id="2" name="Rectangle 1"/>
          <p:cNvSpPr/>
          <p:nvPr/>
        </p:nvSpPr>
        <p:spPr>
          <a:xfrm>
            <a:off x="404856" y="4984643"/>
            <a:ext cx="8340695" cy="563231"/>
          </a:xfrm>
          <a:prstGeom prst="rect">
            <a:avLst/>
          </a:prstGeom>
        </p:spPr>
        <p:txBody>
          <a:bodyPr wrap="square">
            <a:spAutoFit/>
          </a:bodyPr>
          <a:lstStyle/>
          <a:p>
            <a:pPr marL="57150" algn="ctr">
              <a:lnSpc>
                <a:spcPct val="85000"/>
              </a:lnSpc>
              <a:spcBef>
                <a:spcPts val="1200"/>
              </a:spcBef>
              <a:buClr>
                <a:srgbClr val="800000"/>
              </a:buClr>
            </a:pPr>
            <a:r>
              <a:rPr lang="en-US" sz="1200" b="1" dirty="0">
                <a:solidFill>
                  <a:schemeClr val="tx2"/>
                </a:solidFill>
                <a:latin typeface="Arial" pitchFamily="34" charset="0"/>
                <a:cs typeface="Arial" pitchFamily="34" charset="0"/>
              </a:rPr>
              <a:t>Moody’s expects revenue growth to remain under pressure citing (1) lower commercial rate increases (2) lower Medicare rate increases (3) increase in bad debt and lower demand for healthcare due to increase in high deductible plans (4) continued shift of inpatient admissions to outpatient settings and observation stays.</a:t>
            </a:r>
          </a:p>
        </p:txBody>
      </p:sp>
      <p:sp>
        <p:nvSpPr>
          <p:cNvPr id="5" name="TextBox 4"/>
          <p:cNvSpPr txBox="1">
            <a:spLocks noChangeArrowheads="1"/>
          </p:cNvSpPr>
          <p:nvPr/>
        </p:nvSpPr>
        <p:spPr bwMode="auto">
          <a:xfrm>
            <a:off x="152400" y="5680283"/>
            <a:ext cx="51054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sz="900" dirty="0">
                <a:solidFill>
                  <a:srgbClr val="000000"/>
                </a:solidFill>
              </a:rPr>
              <a:t>Source: Moody’s </a:t>
            </a:r>
            <a:r>
              <a:rPr lang="en-US" sz="900" dirty="0" smtClean="0">
                <a:solidFill>
                  <a:srgbClr val="000000"/>
                </a:solidFill>
              </a:rPr>
              <a:t>2014 Median Report</a:t>
            </a:r>
            <a:endParaRPr lang="en-US" sz="900" dirty="0">
              <a:solidFill>
                <a:srgbClr val="000000"/>
              </a:solidFill>
            </a:endParaRPr>
          </a:p>
        </p:txBody>
      </p:sp>
    </p:spTree>
    <p:extLst>
      <p:ext uri="{BB962C8B-B14F-4D97-AF65-F5344CB8AC3E}">
        <p14:creationId xmlns:p14="http://schemas.microsoft.com/office/powerpoint/2010/main" val="5702194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ChangeArrowheads="1"/>
          </p:cNvSpPr>
          <p:nvPr/>
        </p:nvSpPr>
        <p:spPr bwMode="auto">
          <a:xfrm rot="-7701081">
            <a:off x="4320382" y="3329781"/>
            <a:ext cx="458788" cy="92075"/>
          </a:xfrm>
          <a:prstGeom prst="rect">
            <a:avLst/>
          </a:prstGeom>
          <a:noFill/>
          <a:ln w="9525" algn="ctr">
            <a:noFill/>
            <a:miter lim="800000"/>
            <a:headEnd/>
            <a:tailEnd/>
          </a:ln>
        </p:spPr>
        <p:txBody>
          <a:bodyPr vert="eaVert" wrap="none">
            <a:spAutoFit/>
          </a:bodyPr>
          <a:lstStyle/>
          <a:p>
            <a:pPr algn="ctr" defTabSz="914400"/>
            <a:endParaRPr lang="en-US" sz="1800" b="1">
              <a:solidFill>
                <a:srgbClr val="000000"/>
              </a:solidFill>
              <a:latin typeface="Arial" charset="0"/>
              <a:ea typeface="+mn-ea"/>
            </a:endParaRPr>
          </a:p>
        </p:txBody>
      </p:sp>
      <p:sp>
        <p:nvSpPr>
          <p:cNvPr id="1030" name="Text Box 3"/>
          <p:cNvSpPr txBox="1">
            <a:spLocks noChangeArrowheads="1"/>
          </p:cNvSpPr>
          <p:nvPr/>
        </p:nvSpPr>
        <p:spPr bwMode="auto">
          <a:xfrm>
            <a:off x="304800" y="6248400"/>
            <a:ext cx="4648200" cy="366713"/>
          </a:xfrm>
          <a:prstGeom prst="rect">
            <a:avLst/>
          </a:prstGeom>
          <a:noFill/>
          <a:ln w="9525">
            <a:noFill/>
            <a:miter lim="800000"/>
            <a:headEnd/>
            <a:tailEnd/>
          </a:ln>
        </p:spPr>
        <p:txBody>
          <a:bodyPr>
            <a:spAutoFit/>
          </a:bodyPr>
          <a:lstStyle/>
          <a:p>
            <a:pPr defTabSz="914400">
              <a:spcBef>
                <a:spcPct val="50000"/>
              </a:spcBef>
            </a:pPr>
            <a:endParaRPr lang="en-US" sz="1800">
              <a:solidFill>
                <a:srgbClr val="000000"/>
              </a:solidFill>
              <a:latin typeface="Arial" charset="0"/>
              <a:ea typeface="+mn-ea"/>
            </a:endParaRPr>
          </a:p>
        </p:txBody>
      </p:sp>
      <p:graphicFrame>
        <p:nvGraphicFramePr>
          <p:cNvPr id="8" name="Chart 7"/>
          <p:cNvGraphicFramePr/>
          <p:nvPr>
            <p:extLst>
              <p:ext uri="{D42A27DB-BD31-4B8C-83A1-F6EECF244321}">
                <p14:modId xmlns:p14="http://schemas.microsoft.com/office/powerpoint/2010/main" val="3284620157"/>
              </p:ext>
            </p:extLst>
          </p:nvPr>
        </p:nvGraphicFramePr>
        <p:xfrm>
          <a:off x="396876" y="309857"/>
          <a:ext cx="83058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93324" y="2094807"/>
            <a:ext cx="4073236" cy="707886"/>
          </a:xfrm>
          <a:prstGeom prst="rect">
            <a:avLst/>
          </a:prstGeom>
          <a:noFill/>
        </p:spPr>
        <p:txBody>
          <a:bodyPr wrap="square" rtlCol="0">
            <a:spAutoFit/>
          </a:bodyPr>
          <a:lstStyle/>
          <a:p>
            <a:r>
              <a:rPr lang="en-US" sz="4000" dirty="0" smtClean="0">
                <a:solidFill>
                  <a:srgbClr val="FF0000"/>
                </a:solidFill>
              </a:rPr>
              <a:t>3 fold Increase</a:t>
            </a:r>
            <a:endParaRPr lang="en-US" sz="4000" dirty="0">
              <a:solidFill>
                <a:srgbClr val="FF0000"/>
              </a:solidFill>
            </a:endParaRPr>
          </a:p>
        </p:txBody>
      </p:sp>
    </p:spTree>
    <p:extLst>
      <p:ext uri="{BB962C8B-B14F-4D97-AF65-F5344CB8AC3E}">
        <p14:creationId xmlns:p14="http://schemas.microsoft.com/office/powerpoint/2010/main" val="21122333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5261"/>
            <a:ext cx="8229600" cy="998538"/>
          </a:xfrm>
        </p:spPr>
        <p:txBody>
          <a:bodyPr>
            <a:normAutofit fontScale="90000"/>
          </a:bodyPr>
          <a:lstStyle/>
          <a:p>
            <a:r>
              <a:rPr lang="en-US" sz="3200" dirty="0" smtClean="0"/>
              <a:t>KU Hospital Uncompensated </a:t>
            </a:r>
            <a:r>
              <a:rPr lang="en-US" sz="3200" dirty="0"/>
              <a:t>Care*</a:t>
            </a:r>
            <a:br>
              <a:rPr lang="en-US" sz="3200" dirty="0"/>
            </a:br>
            <a:r>
              <a:rPr lang="en-US" sz="3200" dirty="0"/>
              <a:t>(costs in millions of dollars)</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37" y="1182867"/>
            <a:ext cx="8096250"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
          <p:cNvSpPr>
            <a:spLocks noChangeArrowheads="1"/>
          </p:cNvSpPr>
          <p:nvPr/>
        </p:nvSpPr>
        <p:spPr bwMode="auto">
          <a:xfrm>
            <a:off x="76200" y="5520041"/>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auto">
              <a:spcBef>
                <a:spcPts val="0"/>
              </a:spcBef>
              <a:spcAft>
                <a:spcPts val="0"/>
              </a:spcAft>
            </a:pPr>
            <a:r>
              <a:rPr lang="en-US" sz="1200" dirty="0">
                <a:solidFill>
                  <a:prstClr val="black"/>
                </a:solidFill>
                <a:latin typeface="Calibri"/>
                <a:ea typeface="+mn-ea"/>
                <a:cs typeface="Times New Roman" pitchFamily="18" charset="0"/>
              </a:rPr>
              <a:t>* Uncompensated care is an overall measure of hospital care provided for which no payment was received from the </a:t>
            </a:r>
            <a:r>
              <a:rPr lang="en-US" sz="1200" dirty="0" smtClean="0">
                <a:solidFill>
                  <a:prstClr val="black"/>
                </a:solidFill>
                <a:latin typeface="Calibri"/>
                <a:ea typeface="+mn-ea"/>
                <a:cs typeface="Times New Roman" pitchFamily="18" charset="0"/>
              </a:rPr>
              <a:t> patient </a:t>
            </a:r>
            <a:r>
              <a:rPr lang="en-US" sz="1200" dirty="0">
                <a:solidFill>
                  <a:prstClr val="black"/>
                </a:solidFill>
                <a:latin typeface="Calibri"/>
                <a:ea typeface="+mn-ea"/>
                <a:cs typeface="Times New Roman" pitchFamily="18" charset="0"/>
              </a:rPr>
              <a:t>or insurer. It is the sum of a hospital's "bad debt" and the charity care it </a:t>
            </a:r>
            <a:r>
              <a:rPr lang="en-US" sz="1200" dirty="0" smtClean="0">
                <a:solidFill>
                  <a:prstClr val="black"/>
                </a:solidFill>
                <a:latin typeface="Calibri"/>
                <a:ea typeface="+mn-ea"/>
                <a:cs typeface="Times New Roman" pitchFamily="18" charset="0"/>
              </a:rPr>
              <a:t>provides.  </a:t>
            </a:r>
            <a:endParaRPr lang="en-US" sz="1200" dirty="0">
              <a:solidFill>
                <a:prstClr val="black"/>
              </a:solidFill>
              <a:latin typeface="Calibri"/>
              <a:ea typeface="+mn-ea"/>
              <a:cs typeface="Times New Roman" pitchFamily="18" charset="0"/>
            </a:endParaRPr>
          </a:p>
        </p:txBody>
      </p:sp>
      <p:sp>
        <p:nvSpPr>
          <p:cNvPr id="6" name="TextBox 5"/>
          <p:cNvSpPr txBox="1"/>
          <p:nvPr/>
        </p:nvSpPr>
        <p:spPr>
          <a:xfrm>
            <a:off x="1762595" y="1740864"/>
            <a:ext cx="4073236" cy="707886"/>
          </a:xfrm>
          <a:prstGeom prst="rect">
            <a:avLst/>
          </a:prstGeom>
          <a:noFill/>
        </p:spPr>
        <p:txBody>
          <a:bodyPr wrap="square" rtlCol="0">
            <a:spAutoFit/>
          </a:bodyPr>
          <a:lstStyle/>
          <a:p>
            <a:r>
              <a:rPr lang="en-US" sz="4000" dirty="0" smtClean="0">
                <a:solidFill>
                  <a:srgbClr val="FF0000"/>
                </a:solidFill>
              </a:rPr>
              <a:t>16 fold Increase</a:t>
            </a:r>
            <a:endParaRPr lang="en-US" sz="4000" dirty="0">
              <a:solidFill>
                <a:srgbClr val="FF0000"/>
              </a:solidFill>
            </a:endParaRPr>
          </a:p>
        </p:txBody>
      </p:sp>
    </p:spTree>
    <p:extLst>
      <p:ext uri="{BB962C8B-B14F-4D97-AF65-F5344CB8AC3E}">
        <p14:creationId xmlns:p14="http://schemas.microsoft.com/office/powerpoint/2010/main" val="1014541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Physician Shortage Worsening</a:t>
            </a:r>
            <a:br>
              <a:rPr lang="en-US" dirty="0" smtClean="0"/>
            </a:br>
            <a:r>
              <a:rPr lang="en-US" dirty="0" smtClean="0"/>
              <a:t>(Thousands)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281871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1"/>
          </p:nvPr>
        </p:nvSpPr>
        <p:spPr>
          <a:xfrm>
            <a:off x="6781800" y="5148036"/>
            <a:ext cx="2895600" cy="365125"/>
          </a:xfrm>
        </p:spPr>
        <p:txBody>
          <a:bodyPr/>
          <a:lstStyle/>
          <a:p>
            <a:pPr defTabSz="914400" fontAlgn="auto">
              <a:spcBef>
                <a:spcPts val="0"/>
              </a:spcBef>
              <a:spcAft>
                <a:spcPts val="0"/>
              </a:spcAft>
            </a:pPr>
            <a:r>
              <a:rPr lang="en-US" sz="1800" dirty="0" smtClean="0">
                <a:solidFill>
                  <a:prstClr val="black"/>
                </a:solidFill>
                <a:latin typeface="Calibri"/>
                <a:ea typeface="+mn-ea"/>
              </a:rPr>
              <a:t>Source: AAMC</a:t>
            </a:r>
            <a:endParaRPr lang="en-US" sz="1800" dirty="0">
              <a:solidFill>
                <a:prstClr val="black"/>
              </a:solidFill>
              <a:latin typeface="Calibri"/>
              <a:ea typeface="+mn-ea"/>
            </a:endParaRPr>
          </a:p>
        </p:txBody>
      </p:sp>
    </p:spTree>
    <p:extLst>
      <p:ext uri="{BB962C8B-B14F-4D97-AF65-F5344CB8AC3E}">
        <p14:creationId xmlns:p14="http://schemas.microsoft.com/office/powerpoint/2010/main" val="27905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0"/>
            <a:ext cx="7772400" cy="1470025"/>
          </a:xfrm>
        </p:spPr>
        <p:txBody>
          <a:bodyPr>
            <a:normAutofit/>
          </a:bodyPr>
          <a:lstStyle/>
          <a:p>
            <a:pPr algn="l"/>
            <a:r>
              <a:rPr lang="en-US" sz="2800" dirty="0"/>
              <a:t>The Value Imperative:</a:t>
            </a:r>
            <a:br>
              <a:rPr lang="en-US" sz="2800" dirty="0"/>
            </a:br>
            <a:r>
              <a:rPr lang="en-US" sz="2800" dirty="0"/>
              <a:t>Landscape Reflects Acceleration in Transformation</a:t>
            </a:r>
          </a:p>
        </p:txBody>
      </p:sp>
      <p:sp>
        <p:nvSpPr>
          <p:cNvPr id="3" name="Content Placeholder 2"/>
          <p:cNvSpPr>
            <a:spLocks noGrp="1"/>
          </p:cNvSpPr>
          <p:nvPr>
            <p:ph type="subTitle" idx="1"/>
          </p:nvPr>
        </p:nvSpPr>
        <p:spPr>
          <a:xfrm>
            <a:off x="304800" y="2362200"/>
            <a:ext cx="8382000" cy="762000"/>
          </a:xfrm>
        </p:spPr>
        <p:txBody>
          <a:bodyPr>
            <a:normAutofit/>
          </a:bodyPr>
          <a:lstStyle/>
          <a:p>
            <a:r>
              <a:rPr lang="en-US" sz="2000" dirty="0" smtClean="0">
                <a:solidFill>
                  <a:schemeClr val="tx2"/>
                </a:solidFill>
              </a:rPr>
              <a:t>Citigroup Global Markets Inc. | Not-for-Profit Health Care Investment Banking</a:t>
            </a:r>
          </a:p>
          <a:p>
            <a:r>
              <a:rPr lang="en-US" sz="2000" dirty="0">
                <a:solidFill>
                  <a:schemeClr val="tx2"/>
                </a:solidFill>
              </a:rPr>
              <a:t>ACHE of Massachusetts Fall Conference | November 5, 2013</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733800"/>
            <a:ext cx="2881312"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9427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255"/>
          <a:stretch/>
        </p:blipFill>
        <p:spPr bwMode="auto">
          <a:xfrm>
            <a:off x="533400" y="61536"/>
            <a:ext cx="8229600" cy="5613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81372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415"/>
          <a:stretch/>
        </p:blipFill>
        <p:spPr bwMode="auto">
          <a:xfrm>
            <a:off x="781050" y="490538"/>
            <a:ext cx="7581900" cy="526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457200" y="1371600"/>
            <a:ext cx="7620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57200" y="2286000"/>
            <a:ext cx="7620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57200" y="3200400"/>
            <a:ext cx="7620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3944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113538288"/>
              </p:ext>
            </p:extLst>
          </p:nvPr>
        </p:nvGraphicFramePr>
        <p:xfrm>
          <a:off x="207488" y="1066800"/>
          <a:ext cx="8799512"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21506" name="Title 1"/>
          <p:cNvSpPr>
            <a:spLocks noGrp="1"/>
          </p:cNvSpPr>
          <p:nvPr>
            <p:ph type="title"/>
          </p:nvPr>
        </p:nvSpPr>
        <p:spPr>
          <a:xfrm>
            <a:off x="31749" y="152400"/>
            <a:ext cx="9091613" cy="685800"/>
          </a:xfrm>
        </p:spPr>
        <p:txBody>
          <a:bodyPr/>
          <a:lstStyle/>
          <a:p>
            <a:r>
              <a:rPr lang="en-US" sz="2800" cap="none" dirty="0" smtClean="0"/>
              <a:t>Physician Practice Ownership Has Flipped</a:t>
            </a:r>
          </a:p>
        </p:txBody>
      </p:sp>
      <p:sp>
        <p:nvSpPr>
          <p:cNvPr id="9" name="TextBox 8"/>
          <p:cNvSpPr txBox="1"/>
          <p:nvPr/>
        </p:nvSpPr>
        <p:spPr>
          <a:xfrm>
            <a:off x="131288" y="4648200"/>
            <a:ext cx="8951912" cy="907941"/>
          </a:xfrm>
          <a:prstGeom prst="rect">
            <a:avLst/>
          </a:prstGeom>
          <a:noFill/>
        </p:spPr>
        <p:txBody>
          <a:bodyPr>
            <a:spAutoFit/>
          </a:bodyPr>
          <a:lstStyle/>
          <a:p>
            <a:pPr marL="182880" indent="-182880">
              <a:spcBef>
                <a:spcPts val="600"/>
              </a:spcBef>
              <a:buFont typeface="Arial" pitchFamily="34" charset="0"/>
              <a:buChar char="•"/>
              <a:defRPr/>
            </a:pPr>
            <a:r>
              <a:rPr lang="en-US" sz="1600" dirty="0" smtClean="0">
                <a:solidFill>
                  <a:srgbClr val="000000"/>
                </a:solidFill>
                <a:latin typeface="Arial Narrow" pitchFamily="34" charset="0"/>
              </a:rPr>
              <a:t>MGMA found that by 2008, the share </a:t>
            </a:r>
            <a:r>
              <a:rPr lang="en-US" sz="1600" dirty="0">
                <a:solidFill>
                  <a:srgbClr val="000000"/>
                </a:solidFill>
                <a:latin typeface="Arial Narrow" pitchFamily="34" charset="0"/>
              </a:rPr>
              <a:t>of hospital-owned practices </a:t>
            </a:r>
            <a:r>
              <a:rPr lang="en-US" sz="1600" dirty="0" smtClean="0">
                <a:solidFill>
                  <a:srgbClr val="000000"/>
                </a:solidFill>
                <a:latin typeface="Arial Narrow" pitchFamily="34" charset="0"/>
              </a:rPr>
              <a:t>exceeded 50%</a:t>
            </a:r>
            <a:endParaRPr lang="en-US" sz="1600" dirty="0">
              <a:solidFill>
                <a:srgbClr val="000000"/>
              </a:solidFill>
              <a:latin typeface="Arial Narrow" pitchFamily="34" charset="0"/>
            </a:endParaRPr>
          </a:p>
          <a:p>
            <a:pPr marL="182880" indent="-182880">
              <a:spcBef>
                <a:spcPts val="600"/>
              </a:spcBef>
              <a:buFont typeface="Arial" pitchFamily="34" charset="0"/>
              <a:buChar char="•"/>
              <a:defRPr/>
            </a:pPr>
            <a:r>
              <a:rPr lang="en-US" sz="1600" dirty="0" smtClean="0">
                <a:solidFill>
                  <a:srgbClr val="000000"/>
                </a:solidFill>
                <a:latin typeface="Arial Narrow" pitchFamily="34" charset="0"/>
              </a:rPr>
              <a:t>Physicians are increasingly seeking </a:t>
            </a:r>
            <a:r>
              <a:rPr lang="en-US" sz="1600" dirty="0">
                <a:solidFill>
                  <a:srgbClr val="000000"/>
                </a:solidFill>
                <a:latin typeface="Arial Narrow" pitchFamily="34" charset="0"/>
              </a:rPr>
              <a:t>employment in order to “lock-in </a:t>
            </a:r>
            <a:r>
              <a:rPr lang="en-US" sz="1600" dirty="0" smtClean="0">
                <a:solidFill>
                  <a:srgbClr val="000000"/>
                </a:solidFill>
                <a:latin typeface="Arial Narrow" pitchFamily="34" charset="0"/>
              </a:rPr>
              <a:t>incomes” </a:t>
            </a:r>
            <a:r>
              <a:rPr lang="en-US" sz="1600" dirty="0">
                <a:solidFill>
                  <a:srgbClr val="000000"/>
                </a:solidFill>
                <a:latin typeface="Arial Narrow" pitchFamily="34" charset="0"/>
              </a:rPr>
              <a:t>in a declining reimbursement </a:t>
            </a:r>
            <a:r>
              <a:rPr lang="en-US" sz="1600" dirty="0" smtClean="0">
                <a:solidFill>
                  <a:srgbClr val="000000"/>
                </a:solidFill>
                <a:latin typeface="Arial Narrow" pitchFamily="34" charset="0"/>
              </a:rPr>
              <a:t>environment, shifting this risk from their practices to the hospital</a:t>
            </a:r>
            <a:endParaRPr lang="en-US" sz="1600" dirty="0">
              <a:solidFill>
                <a:srgbClr val="000000"/>
              </a:solidFill>
              <a:latin typeface="Arial Narrow" pitchFamily="34" charset="0"/>
            </a:endParaRPr>
          </a:p>
        </p:txBody>
      </p:sp>
      <p:sp>
        <p:nvSpPr>
          <p:cNvPr id="21511" name="TextBox 6"/>
          <p:cNvSpPr txBox="1">
            <a:spLocks noChangeArrowheads="1"/>
          </p:cNvSpPr>
          <p:nvPr/>
        </p:nvSpPr>
        <p:spPr bwMode="auto">
          <a:xfrm>
            <a:off x="61438" y="5638800"/>
            <a:ext cx="9091613" cy="246221"/>
          </a:xfrm>
          <a:prstGeom prst="rect">
            <a:avLst/>
          </a:prstGeom>
          <a:noFill/>
          <a:ln w="9525">
            <a:noFill/>
            <a:miter lim="800000"/>
            <a:headEnd/>
            <a:tailEnd/>
          </a:ln>
        </p:spPr>
        <p:txBody>
          <a:bodyPr>
            <a:spAutoFit/>
          </a:bodyPr>
          <a:lstStyle/>
          <a:p>
            <a:r>
              <a:rPr lang="en-US" sz="1000" dirty="0">
                <a:latin typeface="Arial Narrow" pitchFamily="34" charset="0"/>
              </a:rPr>
              <a:t>Source: MGMA Physician Compensation and Production Survey Report; Wall Street Journal, “Shingle Fades as More Doctors Go To Work for Hospitals,” November 8, 2010 </a:t>
            </a:r>
          </a:p>
        </p:txBody>
      </p:sp>
      <p:sp>
        <p:nvSpPr>
          <p:cNvPr id="3" name="Oval 2"/>
          <p:cNvSpPr/>
          <p:nvPr/>
        </p:nvSpPr>
        <p:spPr>
          <a:xfrm>
            <a:off x="5732930" y="2398055"/>
            <a:ext cx="914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itchFamily="34" charset="0"/>
            </a:endParaRPr>
          </a:p>
        </p:txBody>
      </p:sp>
    </p:spTree>
    <p:extLst>
      <p:ext uri="{BB962C8B-B14F-4D97-AF65-F5344CB8AC3E}">
        <p14:creationId xmlns:p14="http://schemas.microsoft.com/office/powerpoint/2010/main" val="304643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217"/>
            <a:ext cx="8229600" cy="1143000"/>
          </a:xfrm>
        </p:spPr>
        <p:txBody>
          <a:bodyPr/>
          <a:lstStyle/>
          <a:p>
            <a:r>
              <a:rPr lang="en-US" dirty="0" smtClean="0"/>
              <a:t>AMC Challenges</a:t>
            </a:r>
            <a:endParaRPr lang="en-US" dirty="0"/>
          </a:p>
        </p:txBody>
      </p:sp>
      <p:grpSp>
        <p:nvGrpSpPr>
          <p:cNvPr id="5" name="Group 4"/>
          <p:cNvGrpSpPr/>
          <p:nvPr/>
        </p:nvGrpSpPr>
        <p:grpSpPr>
          <a:xfrm>
            <a:off x="690816" y="703725"/>
            <a:ext cx="7830975" cy="5237533"/>
            <a:chOff x="690816" y="974783"/>
            <a:chExt cx="7830975" cy="5237533"/>
          </a:xfrm>
        </p:grpSpPr>
        <p:sp>
          <p:nvSpPr>
            <p:cNvPr id="6" name="TextBox 5"/>
            <p:cNvSpPr txBox="1"/>
            <p:nvPr/>
          </p:nvSpPr>
          <p:spPr>
            <a:xfrm>
              <a:off x="690816" y="1048787"/>
              <a:ext cx="3043462" cy="461665"/>
            </a:xfrm>
            <a:prstGeom prst="rect">
              <a:avLst/>
            </a:prstGeom>
            <a:noFill/>
          </p:spPr>
          <p:txBody>
            <a:bodyPr wrap="none" rtlCol="0">
              <a:spAutoFit/>
            </a:bodyPr>
            <a:lstStyle/>
            <a:p>
              <a:r>
                <a:rPr lang="en-US" sz="2400" dirty="0" smtClean="0"/>
                <a:t>State Appropriations:</a:t>
              </a:r>
              <a:endParaRPr lang="en-US" sz="2400" dirty="0"/>
            </a:p>
          </p:txBody>
        </p:sp>
        <p:sp>
          <p:nvSpPr>
            <p:cNvPr id="7" name="TextBox 6"/>
            <p:cNvSpPr txBox="1"/>
            <p:nvPr/>
          </p:nvSpPr>
          <p:spPr>
            <a:xfrm>
              <a:off x="738804" y="1614058"/>
              <a:ext cx="6872394" cy="461665"/>
            </a:xfrm>
            <a:prstGeom prst="rect">
              <a:avLst/>
            </a:prstGeom>
            <a:noFill/>
          </p:spPr>
          <p:txBody>
            <a:bodyPr wrap="none" rtlCol="0">
              <a:spAutoFit/>
            </a:bodyPr>
            <a:lstStyle/>
            <a:p>
              <a:pPr algn="l"/>
              <a:r>
                <a:rPr lang="en-US" sz="2400" dirty="0" smtClean="0"/>
                <a:t>Faculty Group Practice (FGP) Professional Fees:</a:t>
              </a:r>
              <a:endParaRPr lang="en-US" sz="2400" dirty="0"/>
            </a:p>
          </p:txBody>
        </p:sp>
        <p:sp>
          <p:nvSpPr>
            <p:cNvPr id="8" name="TextBox 7"/>
            <p:cNvSpPr txBox="1"/>
            <p:nvPr/>
          </p:nvSpPr>
          <p:spPr>
            <a:xfrm>
              <a:off x="726929" y="2799596"/>
              <a:ext cx="2701381" cy="461665"/>
            </a:xfrm>
            <a:prstGeom prst="rect">
              <a:avLst/>
            </a:prstGeom>
            <a:noFill/>
          </p:spPr>
          <p:txBody>
            <a:bodyPr wrap="none" rtlCol="0">
              <a:spAutoFit/>
            </a:bodyPr>
            <a:lstStyle/>
            <a:p>
              <a:pPr algn="l"/>
              <a:r>
                <a:rPr lang="en-US" sz="2400" dirty="0" smtClean="0"/>
                <a:t>Reserves/Capital:</a:t>
              </a:r>
              <a:endParaRPr lang="en-US" sz="2400" dirty="0"/>
            </a:p>
          </p:txBody>
        </p:sp>
        <p:sp>
          <p:nvSpPr>
            <p:cNvPr id="9" name="TextBox 8"/>
            <p:cNvSpPr txBox="1"/>
            <p:nvPr/>
          </p:nvSpPr>
          <p:spPr>
            <a:xfrm>
              <a:off x="727537" y="3438911"/>
              <a:ext cx="5114542" cy="461665"/>
            </a:xfrm>
            <a:prstGeom prst="rect">
              <a:avLst/>
            </a:prstGeom>
            <a:noFill/>
          </p:spPr>
          <p:txBody>
            <a:bodyPr wrap="none" rtlCol="0">
              <a:spAutoFit/>
            </a:bodyPr>
            <a:lstStyle/>
            <a:p>
              <a:pPr algn="l"/>
              <a:r>
                <a:rPr lang="en-US" sz="2400" dirty="0" smtClean="0"/>
                <a:t>Discretionary Funding Within AMCs:</a:t>
              </a:r>
              <a:endParaRPr lang="en-US" sz="2400" dirty="0"/>
            </a:p>
          </p:txBody>
        </p:sp>
        <p:sp>
          <p:nvSpPr>
            <p:cNvPr id="10" name="TextBox 9"/>
            <p:cNvSpPr txBox="1"/>
            <p:nvPr/>
          </p:nvSpPr>
          <p:spPr>
            <a:xfrm>
              <a:off x="713687" y="4042561"/>
              <a:ext cx="4363695" cy="461665"/>
            </a:xfrm>
            <a:prstGeom prst="rect">
              <a:avLst/>
            </a:prstGeom>
            <a:noFill/>
          </p:spPr>
          <p:txBody>
            <a:bodyPr wrap="none" rtlCol="0">
              <a:spAutoFit/>
            </a:bodyPr>
            <a:lstStyle/>
            <a:p>
              <a:pPr algn="l"/>
              <a:r>
                <a:rPr lang="en-US" sz="2400" dirty="0" smtClean="0"/>
                <a:t>Sponsored Research Funding:</a:t>
              </a:r>
              <a:endParaRPr lang="en-US" sz="2400" dirty="0"/>
            </a:p>
          </p:txBody>
        </p:sp>
        <p:sp>
          <p:nvSpPr>
            <p:cNvPr id="11" name="TextBox 10"/>
            <p:cNvSpPr txBox="1"/>
            <p:nvPr/>
          </p:nvSpPr>
          <p:spPr>
            <a:xfrm>
              <a:off x="723587" y="4610586"/>
              <a:ext cx="3727302" cy="461665"/>
            </a:xfrm>
            <a:prstGeom prst="rect">
              <a:avLst/>
            </a:prstGeom>
            <a:noFill/>
          </p:spPr>
          <p:txBody>
            <a:bodyPr wrap="none" rtlCol="0">
              <a:spAutoFit/>
            </a:bodyPr>
            <a:lstStyle/>
            <a:p>
              <a:pPr algn="l"/>
              <a:r>
                <a:rPr lang="en-US" sz="2400" dirty="0" smtClean="0"/>
                <a:t>Market for Compensation:</a:t>
              </a:r>
              <a:endParaRPr lang="en-US" sz="2400" dirty="0"/>
            </a:p>
          </p:txBody>
        </p:sp>
        <p:sp>
          <p:nvSpPr>
            <p:cNvPr id="13" name="TextBox 12"/>
            <p:cNvSpPr txBox="1"/>
            <p:nvPr/>
          </p:nvSpPr>
          <p:spPr>
            <a:xfrm>
              <a:off x="724954" y="2217708"/>
              <a:ext cx="5561779" cy="461665"/>
            </a:xfrm>
            <a:prstGeom prst="rect">
              <a:avLst/>
            </a:prstGeom>
            <a:noFill/>
          </p:spPr>
          <p:txBody>
            <a:bodyPr wrap="none" rtlCol="0">
              <a:spAutoFit/>
            </a:bodyPr>
            <a:lstStyle/>
            <a:p>
              <a:pPr algn="l"/>
              <a:r>
                <a:rPr lang="en-US" sz="2400" dirty="0" smtClean="0"/>
                <a:t>Freestanding Ancillary Reimbursement:</a:t>
              </a:r>
              <a:endParaRPr lang="en-US" sz="2400" dirty="0"/>
            </a:p>
          </p:txBody>
        </p:sp>
        <p:sp>
          <p:nvSpPr>
            <p:cNvPr id="14" name="Down Arrow 13"/>
            <p:cNvSpPr/>
            <p:nvPr/>
          </p:nvSpPr>
          <p:spPr bwMode="auto">
            <a:xfrm>
              <a:off x="7748525" y="974783"/>
              <a:ext cx="771896" cy="461665"/>
            </a:xfrm>
            <a:prstGeom prst="downArrow">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2"/>
                </a:solidFill>
                <a:effectLst/>
                <a:latin typeface="Arial" charset="0"/>
                <a:ea typeface="ヒラギノ明朝 ProN W3" pitchFamily="1" charset="-128"/>
                <a:sym typeface="Times New Roman" pitchFamily="18" charset="0"/>
              </a:endParaRPr>
            </a:p>
          </p:txBody>
        </p:sp>
        <p:sp>
          <p:nvSpPr>
            <p:cNvPr id="15" name="Down Arrow 14"/>
            <p:cNvSpPr/>
            <p:nvPr/>
          </p:nvSpPr>
          <p:spPr bwMode="auto">
            <a:xfrm>
              <a:off x="7746550" y="1530933"/>
              <a:ext cx="771896" cy="461665"/>
            </a:xfrm>
            <a:prstGeom prst="downArrow">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2"/>
                </a:solidFill>
                <a:effectLst/>
                <a:latin typeface="Arial" charset="0"/>
                <a:ea typeface="ヒラギノ明朝 ProN W3" pitchFamily="1" charset="-128"/>
                <a:sym typeface="Times New Roman" pitchFamily="18" charset="0"/>
              </a:endParaRPr>
            </a:p>
          </p:txBody>
        </p:sp>
        <p:sp>
          <p:nvSpPr>
            <p:cNvPr id="16" name="Down Arrow 15"/>
            <p:cNvSpPr/>
            <p:nvPr/>
          </p:nvSpPr>
          <p:spPr bwMode="auto">
            <a:xfrm>
              <a:off x="7746550" y="2154407"/>
              <a:ext cx="771896" cy="461665"/>
            </a:xfrm>
            <a:prstGeom prst="downArrow">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2"/>
                </a:solidFill>
                <a:effectLst/>
                <a:latin typeface="Arial" charset="0"/>
                <a:ea typeface="ヒラギノ明朝 ProN W3" pitchFamily="1" charset="-128"/>
                <a:sym typeface="Times New Roman" pitchFamily="18" charset="0"/>
              </a:endParaRPr>
            </a:p>
          </p:txBody>
        </p:sp>
        <p:sp>
          <p:nvSpPr>
            <p:cNvPr id="17" name="Down Arrow 16"/>
            <p:cNvSpPr/>
            <p:nvPr/>
          </p:nvSpPr>
          <p:spPr bwMode="auto">
            <a:xfrm>
              <a:off x="7748533" y="2766200"/>
              <a:ext cx="771896" cy="461665"/>
            </a:xfrm>
            <a:prstGeom prst="downArrow">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2"/>
                </a:solidFill>
                <a:effectLst/>
                <a:latin typeface="Arial" charset="0"/>
                <a:ea typeface="ヒラギノ明朝 ProN W3" pitchFamily="1" charset="-128"/>
                <a:sym typeface="Times New Roman" pitchFamily="18" charset="0"/>
              </a:endParaRPr>
            </a:p>
          </p:txBody>
        </p:sp>
        <p:sp>
          <p:nvSpPr>
            <p:cNvPr id="18" name="Down Arrow 17"/>
            <p:cNvSpPr/>
            <p:nvPr/>
          </p:nvSpPr>
          <p:spPr bwMode="auto">
            <a:xfrm>
              <a:off x="7748533" y="3405515"/>
              <a:ext cx="771896" cy="461665"/>
            </a:xfrm>
            <a:prstGeom prst="downArrow">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2"/>
                </a:solidFill>
                <a:effectLst/>
                <a:latin typeface="Arial" charset="0"/>
                <a:ea typeface="ヒラギノ明朝 ProN W3" pitchFamily="1" charset="-128"/>
                <a:sym typeface="Times New Roman" pitchFamily="18" charset="0"/>
              </a:endParaRPr>
            </a:p>
          </p:txBody>
        </p:sp>
        <p:sp>
          <p:nvSpPr>
            <p:cNvPr id="19" name="Down Arrow 18"/>
            <p:cNvSpPr/>
            <p:nvPr/>
          </p:nvSpPr>
          <p:spPr bwMode="auto">
            <a:xfrm>
              <a:off x="7746550" y="4032916"/>
              <a:ext cx="771896" cy="461665"/>
            </a:xfrm>
            <a:prstGeom prst="downArrow">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2"/>
                </a:solidFill>
                <a:effectLst/>
                <a:latin typeface="Arial" charset="0"/>
                <a:ea typeface="ヒラギノ明朝 ProN W3" pitchFamily="1" charset="-128"/>
                <a:sym typeface="Times New Roman" pitchFamily="18" charset="0"/>
              </a:endParaRPr>
            </a:p>
          </p:txBody>
        </p:sp>
        <p:sp>
          <p:nvSpPr>
            <p:cNvPr id="21" name="TextBox 20"/>
            <p:cNvSpPr txBox="1"/>
            <p:nvPr/>
          </p:nvSpPr>
          <p:spPr>
            <a:xfrm>
              <a:off x="733486" y="5129151"/>
              <a:ext cx="4532010" cy="461665"/>
            </a:xfrm>
            <a:prstGeom prst="rect">
              <a:avLst/>
            </a:prstGeom>
            <a:noFill/>
          </p:spPr>
          <p:txBody>
            <a:bodyPr wrap="none" rtlCol="0">
              <a:spAutoFit/>
            </a:bodyPr>
            <a:lstStyle/>
            <a:p>
              <a:pPr algn="l"/>
              <a:r>
                <a:rPr lang="en-US" sz="2400" dirty="0" smtClean="0"/>
                <a:t>Expectations of Clinical Faculty:</a:t>
              </a:r>
              <a:endParaRPr lang="en-US" sz="2400" dirty="0"/>
            </a:p>
          </p:txBody>
        </p:sp>
        <p:sp>
          <p:nvSpPr>
            <p:cNvPr id="22" name="Down Arrow 21"/>
            <p:cNvSpPr/>
            <p:nvPr/>
          </p:nvSpPr>
          <p:spPr bwMode="auto">
            <a:xfrm rot="10800000">
              <a:off x="7744577" y="5141026"/>
              <a:ext cx="771896" cy="461665"/>
            </a:xfrm>
            <a:prstGeom prst="downArrow">
              <a:avLst/>
            </a:prstGeom>
            <a:solidFill>
              <a:srgbClr val="00B050"/>
            </a:solidFill>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2"/>
                </a:solidFill>
                <a:effectLst/>
                <a:latin typeface="Arial" charset="0"/>
                <a:ea typeface="ヒラギノ明朝 ProN W3" pitchFamily="1" charset="-128"/>
                <a:sym typeface="Times New Roman" pitchFamily="18" charset="0"/>
              </a:endParaRPr>
            </a:p>
          </p:txBody>
        </p:sp>
        <p:sp>
          <p:nvSpPr>
            <p:cNvPr id="23" name="TextBox 22"/>
            <p:cNvSpPr txBox="1"/>
            <p:nvPr/>
          </p:nvSpPr>
          <p:spPr>
            <a:xfrm>
              <a:off x="738804" y="5738776"/>
              <a:ext cx="3951531" cy="461665"/>
            </a:xfrm>
            <a:prstGeom prst="rect">
              <a:avLst/>
            </a:prstGeom>
            <a:noFill/>
          </p:spPr>
          <p:txBody>
            <a:bodyPr wrap="none" rtlCol="0">
              <a:spAutoFit/>
            </a:bodyPr>
            <a:lstStyle/>
            <a:p>
              <a:pPr algn="l"/>
              <a:r>
                <a:rPr lang="en-US" sz="2400" dirty="0" smtClean="0"/>
                <a:t>Competition From Non-AMCs:</a:t>
              </a:r>
              <a:endParaRPr lang="en-US" sz="2400" dirty="0"/>
            </a:p>
          </p:txBody>
        </p:sp>
        <p:sp>
          <p:nvSpPr>
            <p:cNvPr id="24" name="Down Arrow 23"/>
            <p:cNvSpPr/>
            <p:nvPr/>
          </p:nvSpPr>
          <p:spPr bwMode="auto">
            <a:xfrm rot="10800000">
              <a:off x="7749895" y="5750651"/>
              <a:ext cx="771896" cy="461665"/>
            </a:xfrm>
            <a:prstGeom prst="downArrow">
              <a:avLst/>
            </a:prstGeom>
            <a:solidFill>
              <a:srgbClr val="00B050"/>
            </a:solidFill>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2"/>
                </a:solidFill>
                <a:effectLst/>
                <a:latin typeface="Arial" charset="0"/>
                <a:ea typeface="ヒラギノ明朝 ProN W3" pitchFamily="1" charset="-128"/>
                <a:sym typeface="Times New Roman" pitchFamily="18" charset="0"/>
              </a:endParaRPr>
            </a:p>
          </p:txBody>
        </p:sp>
        <p:sp>
          <p:nvSpPr>
            <p:cNvPr id="25" name="Down Arrow 24"/>
            <p:cNvSpPr/>
            <p:nvPr/>
          </p:nvSpPr>
          <p:spPr bwMode="auto">
            <a:xfrm rot="10800000">
              <a:off x="7749895" y="4610586"/>
              <a:ext cx="771896" cy="461665"/>
            </a:xfrm>
            <a:prstGeom prst="downArrow">
              <a:avLst/>
            </a:prstGeom>
            <a:solidFill>
              <a:srgbClr val="00B050"/>
            </a:solidFill>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2"/>
                </a:solidFill>
                <a:effectLst/>
                <a:latin typeface="Arial" charset="0"/>
                <a:ea typeface="ヒラギノ明朝 ProN W3" pitchFamily="1" charset="-128"/>
                <a:sym typeface="Times New Roman" pitchFamily="18" charset="0"/>
              </a:endParaRPr>
            </a:p>
          </p:txBody>
        </p:sp>
      </p:grpSp>
    </p:spTree>
    <p:extLst>
      <p:ext uri="{BB962C8B-B14F-4D97-AF65-F5344CB8AC3E}">
        <p14:creationId xmlns:p14="http://schemas.microsoft.com/office/powerpoint/2010/main" val="220595756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Integration: Goals</a:t>
            </a:r>
            <a:endParaRPr lang="en-US" dirty="0"/>
          </a:p>
        </p:txBody>
      </p:sp>
      <p:sp>
        <p:nvSpPr>
          <p:cNvPr id="3" name="Content Placeholder 2"/>
          <p:cNvSpPr>
            <a:spLocks noGrp="1"/>
          </p:cNvSpPr>
          <p:nvPr>
            <p:ph idx="1"/>
          </p:nvPr>
        </p:nvSpPr>
        <p:spPr>
          <a:xfrm>
            <a:off x="457200" y="1453239"/>
            <a:ext cx="8229600" cy="4525963"/>
          </a:xfrm>
        </p:spPr>
        <p:txBody>
          <a:bodyPr>
            <a:normAutofit/>
          </a:bodyPr>
          <a:lstStyle/>
          <a:p>
            <a:r>
              <a:rPr lang="en-US" sz="3200" dirty="0" smtClean="0"/>
              <a:t>Improve/redesign patient care</a:t>
            </a:r>
          </a:p>
          <a:p>
            <a:r>
              <a:rPr lang="en-US" sz="3200" dirty="0" smtClean="0"/>
              <a:t>Allow strategic planning and growth</a:t>
            </a:r>
          </a:p>
          <a:p>
            <a:r>
              <a:rPr lang="en-US" sz="3200" dirty="0" smtClean="0"/>
              <a:t>Stabilize and grow the Academic missions</a:t>
            </a:r>
          </a:p>
          <a:p>
            <a:r>
              <a:rPr lang="en-US" sz="3200" dirty="0" smtClean="0"/>
              <a:t>Align incentives across the system</a:t>
            </a:r>
          </a:p>
          <a:p>
            <a:r>
              <a:rPr lang="en-US" sz="3200" dirty="0" smtClean="0"/>
              <a:t>Streamline funds flow and operations</a:t>
            </a:r>
          </a:p>
          <a:p>
            <a:r>
              <a:rPr lang="en-US" sz="3200" dirty="0" smtClean="0"/>
              <a:t>Reduce redundant systems</a:t>
            </a:r>
          </a:p>
          <a:p>
            <a:r>
              <a:rPr lang="en-US" sz="3200" dirty="0" smtClean="0"/>
              <a:t>Maximize core competencies</a:t>
            </a:r>
          </a:p>
          <a:p>
            <a:endParaRPr lang="en-US" dirty="0"/>
          </a:p>
        </p:txBody>
      </p:sp>
    </p:spTree>
    <p:extLst>
      <p:ext uri="{BB962C8B-B14F-4D97-AF65-F5344CB8AC3E}">
        <p14:creationId xmlns:p14="http://schemas.microsoft.com/office/powerpoint/2010/main" val="121807580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itle 1"/>
          <p:cNvSpPr>
            <a:spLocks noGrp="1"/>
          </p:cNvSpPr>
          <p:nvPr>
            <p:ph type="title"/>
          </p:nvPr>
        </p:nvSpPr>
        <p:spPr/>
        <p:txBody>
          <a:bodyPr/>
          <a:lstStyle/>
          <a:p>
            <a:r>
              <a:rPr lang="en-US" dirty="0" smtClean="0"/>
              <a:t>Organizational Structure Today</a:t>
            </a:r>
            <a:endParaRPr lang="en-US" sz="1800" b="0" i="1" dirty="0"/>
          </a:p>
        </p:txBody>
      </p:sp>
      <p:cxnSp>
        <p:nvCxnSpPr>
          <p:cNvPr id="163" name="Elbow Connector 162"/>
          <p:cNvCxnSpPr/>
          <p:nvPr/>
        </p:nvCxnSpPr>
        <p:spPr bwMode="auto">
          <a:xfrm rot="16200000" flipH="1">
            <a:off x="596827" y="4477349"/>
            <a:ext cx="2333451" cy="352425"/>
          </a:xfrm>
          <a:prstGeom prst="bentConnector3">
            <a:avLst>
              <a:gd name="adj1" fmla="val 100208"/>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64" name="Elbow Connector 163"/>
          <p:cNvCxnSpPr>
            <a:endCxn id="223" idx="1"/>
          </p:cNvCxnSpPr>
          <p:nvPr/>
        </p:nvCxnSpPr>
        <p:spPr bwMode="auto">
          <a:xfrm rot="16200000" flipH="1">
            <a:off x="1048769" y="4187115"/>
            <a:ext cx="1424112" cy="175955"/>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65" name="Elbow Connector 164"/>
          <p:cNvCxnSpPr>
            <a:endCxn id="220" idx="1"/>
          </p:cNvCxnSpPr>
          <p:nvPr/>
        </p:nvCxnSpPr>
        <p:spPr bwMode="auto">
          <a:xfrm rot="16200000" flipH="1">
            <a:off x="2628355" y="4316996"/>
            <a:ext cx="1164094" cy="176212"/>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66" name="Elbow Connector 165"/>
          <p:cNvCxnSpPr>
            <a:endCxn id="196" idx="1"/>
          </p:cNvCxnSpPr>
          <p:nvPr/>
        </p:nvCxnSpPr>
        <p:spPr bwMode="auto">
          <a:xfrm rot="16200000" flipH="1">
            <a:off x="2111159" y="4642761"/>
            <a:ext cx="2105147" cy="269552"/>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67" name="Elbow Connector 166"/>
          <p:cNvCxnSpPr>
            <a:endCxn id="244" idx="1"/>
          </p:cNvCxnSpPr>
          <p:nvPr/>
        </p:nvCxnSpPr>
        <p:spPr bwMode="auto">
          <a:xfrm rot="16200000" flipH="1">
            <a:off x="3091033" y="3936711"/>
            <a:ext cx="321130" cy="93820"/>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68" name="Elbow Connector 167"/>
          <p:cNvCxnSpPr>
            <a:endCxn id="217" idx="1"/>
          </p:cNvCxnSpPr>
          <p:nvPr/>
        </p:nvCxnSpPr>
        <p:spPr bwMode="auto">
          <a:xfrm rot="16200000" flipH="1">
            <a:off x="4073147" y="4312083"/>
            <a:ext cx="1173918" cy="176214"/>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69" name="Elbow Connector 168"/>
          <p:cNvCxnSpPr>
            <a:endCxn id="193" idx="1"/>
          </p:cNvCxnSpPr>
          <p:nvPr/>
        </p:nvCxnSpPr>
        <p:spPr bwMode="auto">
          <a:xfrm rot="16200000" flipH="1">
            <a:off x="3608954" y="4690852"/>
            <a:ext cx="2007056" cy="271462"/>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70" name="Elbow Connector 169"/>
          <p:cNvCxnSpPr>
            <a:endCxn id="241" idx="1"/>
          </p:cNvCxnSpPr>
          <p:nvPr/>
        </p:nvCxnSpPr>
        <p:spPr bwMode="auto">
          <a:xfrm rot="16200000" flipH="1">
            <a:off x="4487887" y="3883860"/>
            <a:ext cx="419222" cy="101429"/>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71" name="Elbow Connector 170"/>
          <p:cNvCxnSpPr>
            <a:stCxn id="190" idx="1"/>
          </p:cNvCxnSpPr>
          <p:nvPr/>
        </p:nvCxnSpPr>
        <p:spPr bwMode="auto">
          <a:xfrm rot="10800000">
            <a:off x="5913302" y="3678639"/>
            <a:ext cx="284617" cy="2151473"/>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72" name="Elbow Connector 171"/>
          <p:cNvCxnSpPr>
            <a:endCxn id="238" idx="1"/>
          </p:cNvCxnSpPr>
          <p:nvPr/>
        </p:nvCxnSpPr>
        <p:spPr bwMode="auto">
          <a:xfrm rot="16200000" flipH="1">
            <a:off x="5891391" y="3837659"/>
            <a:ext cx="476372" cy="136682"/>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73" name="Elbow Connector 172"/>
          <p:cNvCxnSpPr>
            <a:endCxn id="214" idx="1"/>
          </p:cNvCxnSpPr>
          <p:nvPr/>
        </p:nvCxnSpPr>
        <p:spPr bwMode="auto">
          <a:xfrm rot="16200000" flipH="1">
            <a:off x="5413551" y="4202781"/>
            <a:ext cx="1362043" cy="206692"/>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74" name="Elbow Connector 173"/>
          <p:cNvCxnSpPr>
            <a:endCxn id="235" idx="1"/>
          </p:cNvCxnSpPr>
          <p:nvPr/>
        </p:nvCxnSpPr>
        <p:spPr bwMode="auto">
          <a:xfrm rot="16200000" flipH="1">
            <a:off x="7233910" y="3730472"/>
            <a:ext cx="740847" cy="86580"/>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75" name="Elbow Connector 174"/>
          <p:cNvCxnSpPr>
            <a:stCxn id="187" idx="1"/>
          </p:cNvCxnSpPr>
          <p:nvPr/>
        </p:nvCxnSpPr>
        <p:spPr bwMode="auto">
          <a:xfrm rot="10800000">
            <a:off x="7372351" y="3531921"/>
            <a:ext cx="275273" cy="2298190"/>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76" name="Elbow Connector 175"/>
          <p:cNvCxnSpPr>
            <a:stCxn id="211" idx="1"/>
          </p:cNvCxnSpPr>
          <p:nvPr/>
        </p:nvCxnSpPr>
        <p:spPr bwMode="auto">
          <a:xfrm rot="10800000">
            <a:off x="7474459" y="3486837"/>
            <a:ext cx="173165" cy="1500313"/>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grpSp>
        <p:nvGrpSpPr>
          <p:cNvPr id="177" name="Group 176"/>
          <p:cNvGrpSpPr/>
          <p:nvPr/>
        </p:nvGrpSpPr>
        <p:grpSpPr>
          <a:xfrm>
            <a:off x="399098" y="4029886"/>
            <a:ext cx="8345805" cy="2347939"/>
            <a:chOff x="342515" y="3829861"/>
            <a:chExt cx="8345805" cy="2347939"/>
          </a:xfrm>
        </p:grpSpPr>
        <p:grpSp>
          <p:nvGrpSpPr>
            <p:cNvPr id="178" name="Group 177"/>
            <p:cNvGrpSpPr/>
            <p:nvPr/>
          </p:nvGrpSpPr>
          <p:grpSpPr>
            <a:xfrm>
              <a:off x="342515" y="3829861"/>
              <a:ext cx="8345805" cy="662014"/>
              <a:chOff x="313940" y="4410886"/>
              <a:chExt cx="8345805" cy="662014"/>
            </a:xfrm>
          </p:grpSpPr>
          <p:grpSp>
            <p:nvGrpSpPr>
              <p:cNvPr id="229" name="Group 228"/>
              <p:cNvGrpSpPr/>
              <p:nvPr/>
            </p:nvGrpSpPr>
            <p:grpSpPr>
              <a:xfrm>
                <a:off x="313940" y="4410886"/>
                <a:ext cx="1097280" cy="662014"/>
                <a:chOff x="313940" y="4106086"/>
                <a:chExt cx="1097280" cy="662014"/>
              </a:xfrm>
            </p:grpSpPr>
            <p:sp>
              <p:nvSpPr>
                <p:cNvPr id="250" name="Rectangle 249"/>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51" name="Straight Connector 250"/>
                <p:cNvCxnSpPr>
                  <a:stCxn id="250" idx="2"/>
                  <a:endCxn id="252"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52" name="Oval 251"/>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230" name="Group 229"/>
              <p:cNvGrpSpPr/>
              <p:nvPr/>
            </p:nvGrpSpPr>
            <p:grpSpPr>
              <a:xfrm>
                <a:off x="1763645" y="4410886"/>
                <a:ext cx="1097280" cy="662014"/>
                <a:chOff x="313940" y="4106086"/>
                <a:chExt cx="1097280" cy="662014"/>
              </a:xfrm>
            </p:grpSpPr>
            <p:sp>
              <p:nvSpPr>
                <p:cNvPr id="247" name="Rectangle 246"/>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48" name="Straight Connector 247"/>
                <p:cNvCxnSpPr>
                  <a:stCxn id="247" idx="2"/>
                  <a:endCxn id="249"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49" name="Oval 248"/>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231" name="Group 230"/>
              <p:cNvGrpSpPr/>
              <p:nvPr/>
            </p:nvGrpSpPr>
            <p:grpSpPr>
              <a:xfrm>
                <a:off x="3213350" y="4410886"/>
                <a:ext cx="1097280" cy="662014"/>
                <a:chOff x="313940" y="4106086"/>
                <a:chExt cx="1097280" cy="662014"/>
              </a:xfrm>
            </p:grpSpPr>
            <p:sp>
              <p:nvSpPr>
                <p:cNvPr id="244" name="Rectangle 243"/>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45" name="Straight Connector 244"/>
                <p:cNvCxnSpPr>
                  <a:stCxn id="244" idx="2"/>
                  <a:endCxn id="246"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46" name="Oval 245"/>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232" name="Group 231"/>
              <p:cNvGrpSpPr/>
              <p:nvPr/>
            </p:nvGrpSpPr>
            <p:grpSpPr>
              <a:xfrm>
                <a:off x="4663055" y="4410886"/>
                <a:ext cx="1097280" cy="662014"/>
                <a:chOff x="313940" y="4106086"/>
                <a:chExt cx="1097280" cy="662014"/>
              </a:xfrm>
            </p:grpSpPr>
            <p:sp>
              <p:nvSpPr>
                <p:cNvPr id="241" name="Rectangle 240"/>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42" name="Straight Connector 241"/>
                <p:cNvCxnSpPr>
                  <a:stCxn id="241" idx="2"/>
                  <a:endCxn id="243"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43" name="Oval 242"/>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233" name="Group 232"/>
              <p:cNvGrpSpPr/>
              <p:nvPr/>
            </p:nvGrpSpPr>
            <p:grpSpPr>
              <a:xfrm>
                <a:off x="6112760" y="4410886"/>
                <a:ext cx="1097280" cy="662014"/>
                <a:chOff x="313940" y="4106086"/>
                <a:chExt cx="1097280" cy="662014"/>
              </a:xfrm>
            </p:grpSpPr>
            <p:sp>
              <p:nvSpPr>
                <p:cNvPr id="238" name="Rectangle 237"/>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39" name="Straight Connector 238"/>
                <p:cNvCxnSpPr>
                  <a:stCxn id="238" idx="2"/>
                  <a:endCxn id="240"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40" name="Oval 239"/>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234" name="Group 233"/>
              <p:cNvGrpSpPr/>
              <p:nvPr/>
            </p:nvGrpSpPr>
            <p:grpSpPr>
              <a:xfrm>
                <a:off x="7562465" y="4410886"/>
                <a:ext cx="1097280" cy="662014"/>
                <a:chOff x="313940" y="4106086"/>
                <a:chExt cx="1097280" cy="662014"/>
              </a:xfrm>
            </p:grpSpPr>
            <p:sp>
              <p:nvSpPr>
                <p:cNvPr id="235" name="Rectangle 234"/>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36" name="Straight Connector 235"/>
                <p:cNvCxnSpPr>
                  <a:stCxn id="235" idx="2"/>
                  <a:endCxn id="237"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37" name="Oval 236"/>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grpSp>
          <p:nvGrpSpPr>
            <p:cNvPr id="179" name="Group 178"/>
            <p:cNvGrpSpPr/>
            <p:nvPr/>
          </p:nvGrpSpPr>
          <p:grpSpPr>
            <a:xfrm>
              <a:off x="342515" y="4672824"/>
              <a:ext cx="8345805" cy="662014"/>
              <a:chOff x="313940" y="4410886"/>
              <a:chExt cx="8345805" cy="662014"/>
            </a:xfrm>
          </p:grpSpPr>
          <p:grpSp>
            <p:nvGrpSpPr>
              <p:cNvPr id="205" name="Group 204"/>
              <p:cNvGrpSpPr/>
              <p:nvPr/>
            </p:nvGrpSpPr>
            <p:grpSpPr>
              <a:xfrm>
                <a:off x="313940" y="4410886"/>
                <a:ext cx="1097280" cy="662014"/>
                <a:chOff x="313940" y="4106086"/>
                <a:chExt cx="1097280" cy="662014"/>
              </a:xfrm>
            </p:grpSpPr>
            <p:sp>
              <p:nvSpPr>
                <p:cNvPr id="226" name="Rectangle 225"/>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27" name="Straight Connector 226"/>
                <p:cNvCxnSpPr>
                  <a:stCxn id="226" idx="2"/>
                  <a:endCxn id="228"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28" name="Oval 227"/>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206" name="Group 205"/>
              <p:cNvGrpSpPr/>
              <p:nvPr/>
            </p:nvGrpSpPr>
            <p:grpSpPr>
              <a:xfrm>
                <a:off x="1763645" y="4410886"/>
                <a:ext cx="1097280" cy="662014"/>
                <a:chOff x="313940" y="4106086"/>
                <a:chExt cx="1097280" cy="662014"/>
              </a:xfrm>
            </p:grpSpPr>
            <p:sp>
              <p:nvSpPr>
                <p:cNvPr id="223" name="Rectangle 222"/>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24" name="Straight Connector 223"/>
                <p:cNvCxnSpPr>
                  <a:stCxn id="223" idx="2"/>
                  <a:endCxn id="225"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25" name="Oval 224"/>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207" name="Group 206"/>
              <p:cNvGrpSpPr/>
              <p:nvPr/>
            </p:nvGrpSpPr>
            <p:grpSpPr>
              <a:xfrm>
                <a:off x="3213350" y="4410886"/>
                <a:ext cx="1097280" cy="662014"/>
                <a:chOff x="313940" y="4106086"/>
                <a:chExt cx="1097280" cy="662014"/>
              </a:xfrm>
            </p:grpSpPr>
            <p:sp>
              <p:nvSpPr>
                <p:cNvPr id="220" name="Rectangle 219"/>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21" name="Straight Connector 220"/>
                <p:cNvCxnSpPr>
                  <a:stCxn id="220" idx="2"/>
                  <a:endCxn id="222"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22" name="Oval 221"/>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208" name="Group 207"/>
              <p:cNvGrpSpPr/>
              <p:nvPr/>
            </p:nvGrpSpPr>
            <p:grpSpPr>
              <a:xfrm>
                <a:off x="4663055" y="4410886"/>
                <a:ext cx="1097280" cy="662014"/>
                <a:chOff x="313940" y="4106086"/>
                <a:chExt cx="1097280" cy="662014"/>
              </a:xfrm>
            </p:grpSpPr>
            <p:sp>
              <p:nvSpPr>
                <p:cNvPr id="217" name="Rectangle 216"/>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18" name="Straight Connector 217"/>
                <p:cNvCxnSpPr>
                  <a:stCxn id="217" idx="2"/>
                  <a:endCxn id="219"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19" name="Oval 218"/>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209" name="Group 208"/>
              <p:cNvGrpSpPr/>
              <p:nvPr/>
            </p:nvGrpSpPr>
            <p:grpSpPr>
              <a:xfrm>
                <a:off x="6112760" y="4410886"/>
                <a:ext cx="1097280" cy="662014"/>
                <a:chOff x="313940" y="4106086"/>
                <a:chExt cx="1097280" cy="662014"/>
              </a:xfrm>
            </p:grpSpPr>
            <p:sp>
              <p:nvSpPr>
                <p:cNvPr id="214" name="Rectangle 213"/>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15" name="Straight Connector 214"/>
                <p:cNvCxnSpPr>
                  <a:stCxn id="214" idx="2"/>
                  <a:endCxn id="216"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16" name="Oval 215"/>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210" name="Group 209"/>
              <p:cNvGrpSpPr/>
              <p:nvPr/>
            </p:nvGrpSpPr>
            <p:grpSpPr>
              <a:xfrm>
                <a:off x="7562465" y="4410886"/>
                <a:ext cx="1097280" cy="662014"/>
                <a:chOff x="313940" y="4106086"/>
                <a:chExt cx="1097280" cy="662014"/>
              </a:xfrm>
            </p:grpSpPr>
            <p:sp>
              <p:nvSpPr>
                <p:cNvPr id="211" name="Rectangle 210"/>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12" name="Straight Connector 211"/>
                <p:cNvCxnSpPr>
                  <a:stCxn id="211" idx="2"/>
                  <a:endCxn id="213"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13" name="Oval 212"/>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grpSp>
          <p:nvGrpSpPr>
            <p:cNvPr id="180" name="Group 179"/>
            <p:cNvGrpSpPr/>
            <p:nvPr/>
          </p:nvGrpSpPr>
          <p:grpSpPr>
            <a:xfrm>
              <a:off x="342515" y="5515786"/>
              <a:ext cx="8345805" cy="662014"/>
              <a:chOff x="313940" y="4410886"/>
              <a:chExt cx="8345805" cy="662014"/>
            </a:xfrm>
          </p:grpSpPr>
          <p:grpSp>
            <p:nvGrpSpPr>
              <p:cNvPr id="181" name="Group 180"/>
              <p:cNvGrpSpPr/>
              <p:nvPr/>
            </p:nvGrpSpPr>
            <p:grpSpPr>
              <a:xfrm>
                <a:off x="313940" y="4410886"/>
                <a:ext cx="1097280" cy="662014"/>
                <a:chOff x="313940" y="4106086"/>
                <a:chExt cx="1097280" cy="662014"/>
              </a:xfrm>
            </p:grpSpPr>
            <p:sp>
              <p:nvSpPr>
                <p:cNvPr id="202" name="Rectangle 201"/>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03" name="Straight Connector 202"/>
                <p:cNvCxnSpPr>
                  <a:stCxn id="202" idx="2"/>
                  <a:endCxn id="204"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04" name="Oval 203"/>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182" name="Group 181"/>
              <p:cNvGrpSpPr/>
              <p:nvPr/>
            </p:nvGrpSpPr>
            <p:grpSpPr>
              <a:xfrm>
                <a:off x="1763645" y="4410886"/>
                <a:ext cx="1097280" cy="662014"/>
                <a:chOff x="313940" y="4106086"/>
                <a:chExt cx="1097280" cy="662014"/>
              </a:xfrm>
            </p:grpSpPr>
            <p:sp>
              <p:nvSpPr>
                <p:cNvPr id="199" name="Rectangle 198"/>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00" name="Straight Connector 199"/>
                <p:cNvCxnSpPr>
                  <a:stCxn id="199" idx="2"/>
                  <a:endCxn id="201"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201" name="Oval 200"/>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183" name="Group 182"/>
              <p:cNvGrpSpPr/>
              <p:nvPr/>
            </p:nvGrpSpPr>
            <p:grpSpPr>
              <a:xfrm>
                <a:off x="3213350" y="4410886"/>
                <a:ext cx="1097280" cy="662014"/>
                <a:chOff x="313940" y="4106086"/>
                <a:chExt cx="1097280" cy="662014"/>
              </a:xfrm>
            </p:grpSpPr>
            <p:sp>
              <p:nvSpPr>
                <p:cNvPr id="196" name="Rectangle 195"/>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197" name="Straight Connector 196"/>
                <p:cNvCxnSpPr>
                  <a:stCxn id="196" idx="2"/>
                  <a:endCxn id="198"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198" name="Oval 197"/>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184" name="Group 183"/>
              <p:cNvGrpSpPr/>
              <p:nvPr/>
            </p:nvGrpSpPr>
            <p:grpSpPr>
              <a:xfrm>
                <a:off x="4663055" y="4410886"/>
                <a:ext cx="1097280" cy="662014"/>
                <a:chOff x="313940" y="4106086"/>
                <a:chExt cx="1097280" cy="662014"/>
              </a:xfrm>
            </p:grpSpPr>
            <p:sp>
              <p:nvSpPr>
                <p:cNvPr id="193" name="Rectangle 192"/>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194" name="Straight Connector 193"/>
                <p:cNvCxnSpPr>
                  <a:stCxn id="193" idx="2"/>
                  <a:endCxn id="195"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195" name="Oval 194"/>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185" name="Group 184"/>
              <p:cNvGrpSpPr/>
              <p:nvPr/>
            </p:nvGrpSpPr>
            <p:grpSpPr>
              <a:xfrm>
                <a:off x="6112760" y="4410886"/>
                <a:ext cx="1097280" cy="662014"/>
                <a:chOff x="313940" y="4106086"/>
                <a:chExt cx="1097280" cy="662014"/>
              </a:xfrm>
            </p:grpSpPr>
            <p:sp>
              <p:nvSpPr>
                <p:cNvPr id="190" name="Rectangle 189"/>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191" name="Straight Connector 190"/>
                <p:cNvCxnSpPr>
                  <a:stCxn id="190" idx="2"/>
                  <a:endCxn id="192"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192" name="Oval 191"/>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nvGrpSpPr>
              <p:cNvPr id="186" name="Group 185"/>
              <p:cNvGrpSpPr/>
              <p:nvPr/>
            </p:nvGrpSpPr>
            <p:grpSpPr>
              <a:xfrm>
                <a:off x="7562465" y="4410886"/>
                <a:ext cx="1097280" cy="662014"/>
                <a:chOff x="313940" y="4106086"/>
                <a:chExt cx="1097280" cy="662014"/>
              </a:xfrm>
            </p:grpSpPr>
            <p:sp>
              <p:nvSpPr>
                <p:cNvPr id="187" name="Rectangle 186"/>
                <p:cNvSpPr/>
                <p:nvPr/>
              </p:nvSpPr>
              <p:spPr bwMode="auto">
                <a:xfrm>
                  <a:off x="313940" y="4106086"/>
                  <a:ext cx="1097280" cy="228600"/>
                </a:xfrm>
                <a:prstGeom prst="rec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188" name="Straight Connector 187"/>
                <p:cNvCxnSpPr>
                  <a:stCxn id="187" idx="2"/>
                  <a:endCxn id="189" idx="0"/>
                </p:cNvCxnSpPr>
                <p:nvPr/>
              </p:nvCxnSpPr>
              <p:spPr bwMode="auto">
                <a:xfrm>
                  <a:off x="862580" y="4334686"/>
                  <a:ext cx="0" cy="113374"/>
                </a:xfrm>
                <a:prstGeom prst="line">
                  <a:avLst/>
                </a:prstGeom>
                <a:noFill/>
                <a:ln w="158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cxnSp>
            <p:sp>
              <p:nvSpPr>
                <p:cNvPr id="189" name="Oval 188"/>
                <p:cNvSpPr/>
                <p:nvPr/>
              </p:nvSpPr>
              <p:spPr bwMode="auto">
                <a:xfrm>
                  <a:off x="313940" y="4448060"/>
                  <a:ext cx="1097280" cy="320040"/>
                </a:xfrm>
                <a:prstGeom prst="ellipse">
                  <a:avLst/>
                </a:prstGeom>
                <a:solidFill>
                  <a:schemeClr val="accent1"/>
                </a:solidFill>
                <a:ln w="3175">
                  <a:solidFill>
                    <a:schemeClr val="tx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Foundation</a:t>
                  </a:r>
                </a:p>
              </p:txBody>
            </p:sp>
          </p:grpSp>
        </p:grpSp>
      </p:grpSp>
      <p:pic>
        <p:nvPicPr>
          <p:cNvPr id="253" name="Picture 56" descr="Hospital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6962" y="1914525"/>
            <a:ext cx="1371600" cy="1234440"/>
          </a:xfrm>
          <a:prstGeom prst="rect">
            <a:avLst/>
          </a:prstGeom>
          <a:noFill/>
          <a:extLst>
            <a:ext uri="{909E8E84-426E-40DD-AFC4-6F175D3DCCD1}">
              <a14:hiddenFill xmlns:a14="http://schemas.microsoft.com/office/drawing/2010/main">
                <a:solidFill>
                  <a:srgbClr val="FFFFFF"/>
                </a:solidFill>
              </a14:hiddenFill>
            </a:ext>
          </a:extLst>
        </p:spPr>
      </p:pic>
      <p:cxnSp>
        <p:nvCxnSpPr>
          <p:cNvPr id="254" name="Straight Connector 253"/>
          <p:cNvCxnSpPr/>
          <p:nvPr/>
        </p:nvCxnSpPr>
        <p:spPr bwMode="auto">
          <a:xfrm flipH="1" flipV="1">
            <a:off x="1672848" y="2501104"/>
            <a:ext cx="1564236" cy="628863"/>
          </a:xfrm>
          <a:prstGeom prst="line">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255" name="Rectangle 254"/>
          <p:cNvSpPr/>
          <p:nvPr/>
        </p:nvSpPr>
        <p:spPr bwMode="auto">
          <a:xfrm>
            <a:off x="339348" y="1555027"/>
            <a:ext cx="1371600" cy="516853"/>
          </a:xfrm>
          <a:prstGeom prst="rect">
            <a:avLst/>
          </a:prstGeom>
          <a:solidFill>
            <a:schemeClr val="tx2"/>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100" b="1" dirty="0" smtClean="0">
                <a:solidFill>
                  <a:srgbClr val="FFFFFF"/>
                </a:solidFill>
                <a:latin typeface="Arial" charset="0"/>
                <a:ea typeface="ヒラギノ明朝 ProN W3" pitchFamily="1" charset="-128"/>
                <a:sym typeface="Times New Roman" pitchFamily="18" charset="0"/>
              </a:rPr>
              <a:t>KU</a:t>
            </a:r>
          </a:p>
        </p:txBody>
      </p:sp>
      <p:sp>
        <p:nvSpPr>
          <p:cNvPr id="256" name="Rectangle 255"/>
          <p:cNvSpPr/>
          <p:nvPr/>
        </p:nvSpPr>
        <p:spPr bwMode="auto">
          <a:xfrm>
            <a:off x="339348" y="1066875"/>
            <a:ext cx="1371600" cy="319316"/>
          </a:xfrm>
          <a:prstGeom prst="rect">
            <a:avLst/>
          </a:prstGeom>
          <a:solidFill>
            <a:schemeClr val="accent4"/>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sp>
        <p:nvSpPr>
          <p:cNvPr id="257" name="Rectangle 256"/>
          <p:cNvSpPr/>
          <p:nvPr/>
        </p:nvSpPr>
        <p:spPr bwMode="auto">
          <a:xfrm>
            <a:off x="3275184" y="2376753"/>
            <a:ext cx="1371600" cy="320040"/>
          </a:xfrm>
          <a:prstGeom prst="rect">
            <a:avLst/>
          </a:prstGeom>
          <a:solidFill>
            <a:schemeClr val="accent4"/>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258" name="Straight Connector 257"/>
          <p:cNvCxnSpPr>
            <a:stCxn id="257" idx="2"/>
            <a:endCxn id="289" idx="0"/>
          </p:cNvCxnSpPr>
          <p:nvPr/>
        </p:nvCxnSpPr>
        <p:spPr bwMode="auto">
          <a:xfrm>
            <a:off x="3960984" y="2696793"/>
            <a:ext cx="0" cy="135994"/>
          </a:xfrm>
          <a:prstGeom prst="line">
            <a:avLst/>
          </a:prstGeom>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59" name="Straight Connector 258"/>
          <p:cNvCxnSpPr>
            <a:stCxn id="255" idx="2"/>
            <a:endCxn id="263" idx="0"/>
          </p:cNvCxnSpPr>
          <p:nvPr/>
        </p:nvCxnSpPr>
        <p:spPr bwMode="auto">
          <a:xfrm>
            <a:off x="1025148" y="2071880"/>
            <a:ext cx="0" cy="122519"/>
          </a:xfrm>
          <a:prstGeom prst="line">
            <a:avLst/>
          </a:prstGeom>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60" name="Straight Connector 259"/>
          <p:cNvCxnSpPr>
            <a:stCxn id="255" idx="0"/>
            <a:endCxn id="256" idx="2"/>
          </p:cNvCxnSpPr>
          <p:nvPr/>
        </p:nvCxnSpPr>
        <p:spPr bwMode="auto">
          <a:xfrm flipV="1">
            <a:off x="1025148" y="1386191"/>
            <a:ext cx="0" cy="168836"/>
          </a:xfrm>
          <a:prstGeom prst="line">
            <a:avLst/>
          </a:prstGeom>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61" name="Straight Connector 260"/>
          <p:cNvCxnSpPr/>
          <p:nvPr/>
        </p:nvCxnSpPr>
        <p:spPr bwMode="auto">
          <a:xfrm>
            <a:off x="6862762" y="1471916"/>
            <a:ext cx="0" cy="457200"/>
          </a:xfrm>
          <a:prstGeom prst="line">
            <a:avLst/>
          </a:prstGeom>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262" name="Rectangle 261"/>
          <p:cNvSpPr/>
          <p:nvPr/>
        </p:nvSpPr>
        <p:spPr bwMode="auto">
          <a:xfrm>
            <a:off x="6176962" y="1447875"/>
            <a:ext cx="1371600" cy="319316"/>
          </a:xfrm>
          <a:prstGeom prst="rect">
            <a:avLst/>
          </a:prstGeom>
          <a:solidFill>
            <a:schemeClr val="accent4"/>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sp>
        <p:nvSpPr>
          <p:cNvPr id="263" name="Rectangle 262"/>
          <p:cNvSpPr/>
          <p:nvPr/>
        </p:nvSpPr>
        <p:spPr bwMode="auto">
          <a:xfrm>
            <a:off x="339348" y="2194399"/>
            <a:ext cx="1371600" cy="325755"/>
          </a:xfrm>
          <a:prstGeom prst="rect">
            <a:avLst/>
          </a:prstGeom>
          <a:solidFill>
            <a:schemeClr val="tx2"/>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100" b="1" dirty="0" smtClean="0">
                <a:solidFill>
                  <a:srgbClr val="FFFFFF"/>
                </a:solidFill>
                <a:latin typeface="Arial" charset="0"/>
                <a:ea typeface="ヒラギノ明朝 ProN W3" pitchFamily="1" charset="-128"/>
                <a:sym typeface="Times New Roman" pitchFamily="18" charset="0"/>
              </a:rPr>
              <a:t>KUMC</a:t>
            </a:r>
          </a:p>
        </p:txBody>
      </p:sp>
      <p:cxnSp>
        <p:nvCxnSpPr>
          <p:cNvPr id="264" name="Straight Connector 263"/>
          <p:cNvCxnSpPr/>
          <p:nvPr/>
        </p:nvCxnSpPr>
        <p:spPr bwMode="auto">
          <a:xfrm flipH="1">
            <a:off x="1385697" y="2222974"/>
            <a:ext cx="4800600" cy="0"/>
          </a:xfrm>
          <a:prstGeom prst="line">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65" name="Straight Connector 264"/>
          <p:cNvCxnSpPr/>
          <p:nvPr/>
        </p:nvCxnSpPr>
        <p:spPr bwMode="auto">
          <a:xfrm flipV="1">
            <a:off x="4625598" y="2501104"/>
            <a:ext cx="1564236" cy="628863"/>
          </a:xfrm>
          <a:prstGeom prst="line">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66" name="Elbow Connector 265"/>
          <p:cNvCxnSpPr/>
          <p:nvPr/>
        </p:nvCxnSpPr>
        <p:spPr bwMode="auto">
          <a:xfrm rot="16200000" flipH="1">
            <a:off x="-484964" y="4055459"/>
            <a:ext cx="1583813" cy="279563"/>
          </a:xfrm>
          <a:prstGeom prst="bentConnector3">
            <a:avLst>
              <a:gd name="adj1" fmla="val 99916"/>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67" name="Elbow Connector 266"/>
          <p:cNvCxnSpPr/>
          <p:nvPr/>
        </p:nvCxnSpPr>
        <p:spPr bwMode="auto">
          <a:xfrm rot="16200000" flipH="1">
            <a:off x="-991298" y="4425428"/>
            <a:ext cx="2476942" cy="303848"/>
          </a:xfrm>
          <a:prstGeom prst="bentConnector3">
            <a:avLst>
              <a:gd name="adj1" fmla="val 99991"/>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68" name="Elbow Connector 267"/>
          <p:cNvCxnSpPr>
            <a:endCxn id="250" idx="1"/>
          </p:cNvCxnSpPr>
          <p:nvPr/>
        </p:nvCxnSpPr>
        <p:spPr bwMode="auto">
          <a:xfrm rot="16200000" flipH="1">
            <a:off x="-11570" y="3733517"/>
            <a:ext cx="669413" cy="151924"/>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69" name="Elbow Connector 268"/>
          <p:cNvCxnSpPr>
            <a:endCxn id="249" idx="2"/>
          </p:cNvCxnSpPr>
          <p:nvPr/>
        </p:nvCxnSpPr>
        <p:spPr bwMode="auto">
          <a:xfrm rot="16200000" flipH="1">
            <a:off x="1348968" y="4032044"/>
            <a:ext cx="911693" cy="87978"/>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70" name="Elbow Connector 269"/>
          <p:cNvCxnSpPr>
            <a:endCxn id="289" idx="4"/>
          </p:cNvCxnSpPr>
          <p:nvPr/>
        </p:nvCxnSpPr>
        <p:spPr bwMode="auto">
          <a:xfrm flipV="1">
            <a:off x="3204688" y="3427147"/>
            <a:ext cx="756296" cy="386081"/>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71" name="Elbow Connector 270"/>
          <p:cNvCxnSpPr/>
          <p:nvPr/>
        </p:nvCxnSpPr>
        <p:spPr bwMode="auto">
          <a:xfrm flipV="1">
            <a:off x="3122296" y="3388874"/>
            <a:ext cx="756296" cy="386081"/>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72" name="Elbow Connector 271"/>
          <p:cNvCxnSpPr/>
          <p:nvPr/>
        </p:nvCxnSpPr>
        <p:spPr bwMode="auto">
          <a:xfrm flipV="1">
            <a:off x="3067801" y="3338881"/>
            <a:ext cx="756296" cy="386081"/>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73" name="Elbow Connector 272"/>
          <p:cNvCxnSpPr/>
          <p:nvPr/>
        </p:nvCxnSpPr>
        <p:spPr bwMode="auto">
          <a:xfrm flipV="1">
            <a:off x="3010651" y="3281731"/>
            <a:ext cx="756296" cy="386081"/>
          </a:xfrm>
          <a:prstGeom prst="bentConnector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74" name="Elbow Connector 273"/>
          <p:cNvCxnSpPr/>
          <p:nvPr/>
        </p:nvCxnSpPr>
        <p:spPr bwMode="auto">
          <a:xfrm flipV="1">
            <a:off x="1763553" y="3186483"/>
            <a:ext cx="1936719" cy="433704"/>
          </a:xfrm>
          <a:prstGeom prst="bentConnector3">
            <a:avLst>
              <a:gd name="adj1" fmla="val 100165"/>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75" name="Elbow Connector 274"/>
          <p:cNvCxnSpPr/>
          <p:nvPr/>
        </p:nvCxnSpPr>
        <p:spPr bwMode="auto">
          <a:xfrm flipV="1">
            <a:off x="1672848" y="3176957"/>
            <a:ext cx="1979799" cy="386080"/>
          </a:xfrm>
          <a:prstGeom prst="bentConnector3">
            <a:avLst>
              <a:gd name="adj1" fmla="val 97630"/>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76" name="Elbow Connector 275"/>
          <p:cNvCxnSpPr/>
          <p:nvPr/>
        </p:nvCxnSpPr>
        <p:spPr bwMode="auto">
          <a:xfrm flipV="1">
            <a:off x="1587340" y="3100757"/>
            <a:ext cx="2017682" cy="386080"/>
          </a:xfrm>
          <a:prstGeom prst="bentConnector3">
            <a:avLst>
              <a:gd name="adj1" fmla="val 100040"/>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77" name="Elbow Connector 276"/>
          <p:cNvCxnSpPr/>
          <p:nvPr/>
        </p:nvCxnSpPr>
        <p:spPr bwMode="auto">
          <a:xfrm flipV="1">
            <a:off x="247174" y="3034082"/>
            <a:ext cx="3281648" cy="393065"/>
          </a:xfrm>
          <a:prstGeom prst="bentConnector3">
            <a:avLst>
              <a:gd name="adj1" fmla="val 100504"/>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78" name="Elbow Connector 277"/>
          <p:cNvCxnSpPr/>
          <p:nvPr/>
        </p:nvCxnSpPr>
        <p:spPr bwMode="auto">
          <a:xfrm flipV="1">
            <a:off x="167160" y="2976932"/>
            <a:ext cx="3266412" cy="386080"/>
          </a:xfrm>
          <a:prstGeom prst="bentConnector3">
            <a:avLst>
              <a:gd name="adj1" fmla="val 100448"/>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79" name="Elbow Connector 278"/>
          <p:cNvCxnSpPr>
            <a:endCxn id="289" idx="2"/>
          </p:cNvCxnSpPr>
          <p:nvPr/>
        </p:nvCxnSpPr>
        <p:spPr bwMode="auto">
          <a:xfrm flipV="1">
            <a:off x="95249" y="3129967"/>
            <a:ext cx="3179935" cy="185420"/>
          </a:xfrm>
          <a:prstGeom prst="bentConnector3">
            <a:avLst>
              <a:gd name="adj1" fmla="val 103317"/>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80" name="Elbow Connector 279"/>
          <p:cNvCxnSpPr/>
          <p:nvPr/>
        </p:nvCxnSpPr>
        <p:spPr bwMode="auto">
          <a:xfrm rot="10800000">
            <a:off x="4076701" y="3427149"/>
            <a:ext cx="495301" cy="347807"/>
          </a:xfrm>
          <a:prstGeom prst="bentConnector3">
            <a:avLst>
              <a:gd name="adj1" fmla="val 92308"/>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81" name="Elbow Connector 280"/>
          <p:cNvCxnSpPr/>
          <p:nvPr/>
        </p:nvCxnSpPr>
        <p:spPr bwMode="auto">
          <a:xfrm rot="10800000">
            <a:off x="3835899" y="2999124"/>
            <a:ext cx="2077402" cy="679513"/>
          </a:xfrm>
          <a:prstGeom prst="bentConnector3">
            <a:avLst>
              <a:gd name="adj1" fmla="val 81637"/>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82" name="Elbow Connector 281"/>
          <p:cNvCxnSpPr/>
          <p:nvPr/>
        </p:nvCxnSpPr>
        <p:spPr bwMode="auto">
          <a:xfrm rot="10800000">
            <a:off x="3994542" y="3207172"/>
            <a:ext cx="631057" cy="517791"/>
          </a:xfrm>
          <a:prstGeom prst="bentConnector3">
            <a:avLst>
              <a:gd name="adj1" fmla="val 7113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83" name="Elbow Connector 282"/>
          <p:cNvCxnSpPr/>
          <p:nvPr/>
        </p:nvCxnSpPr>
        <p:spPr bwMode="auto">
          <a:xfrm rot="10800000">
            <a:off x="4076701" y="3427148"/>
            <a:ext cx="400051" cy="395911"/>
          </a:xfrm>
          <a:prstGeom prst="bentConnector3">
            <a:avLst>
              <a:gd name="adj1" fmla="val 109523"/>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84" name="Elbow Connector 283"/>
          <p:cNvCxnSpPr/>
          <p:nvPr/>
        </p:nvCxnSpPr>
        <p:spPr bwMode="auto">
          <a:xfrm rot="10800000">
            <a:off x="3960985" y="3100758"/>
            <a:ext cx="2030241" cy="524347"/>
          </a:xfrm>
          <a:prstGeom prst="bentConnector3">
            <a:avLst>
              <a:gd name="adj1" fmla="val 85187"/>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85" name="Elbow Connector 284"/>
          <p:cNvCxnSpPr/>
          <p:nvPr/>
        </p:nvCxnSpPr>
        <p:spPr bwMode="auto">
          <a:xfrm rot="10800000">
            <a:off x="3994542" y="3148966"/>
            <a:ext cx="2061069" cy="432949"/>
          </a:xfrm>
          <a:prstGeom prst="bentConnector3">
            <a:avLst>
              <a:gd name="adj1" fmla="val 84660"/>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86" name="Elbow Connector 285"/>
          <p:cNvCxnSpPr/>
          <p:nvPr/>
        </p:nvCxnSpPr>
        <p:spPr bwMode="auto">
          <a:xfrm rot="10800000">
            <a:off x="3878592" y="3100757"/>
            <a:ext cx="3493760" cy="431166"/>
          </a:xfrm>
          <a:prstGeom prst="bentConnector3">
            <a:avLst>
              <a:gd name="adj1" fmla="val 86532"/>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87" name="Elbow Connector 286"/>
          <p:cNvCxnSpPr/>
          <p:nvPr/>
        </p:nvCxnSpPr>
        <p:spPr bwMode="auto">
          <a:xfrm rot="10800000">
            <a:off x="3824097" y="3129968"/>
            <a:ext cx="3651520" cy="344805"/>
          </a:xfrm>
          <a:prstGeom prst="bentConnector3">
            <a:avLst>
              <a:gd name="adj1" fmla="val 83911"/>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88" name="Elbow Connector 287"/>
          <p:cNvCxnSpPr/>
          <p:nvPr/>
        </p:nvCxnSpPr>
        <p:spPr bwMode="auto">
          <a:xfrm rot="10800000">
            <a:off x="3824097" y="3230615"/>
            <a:ext cx="3736945" cy="172723"/>
          </a:xfrm>
          <a:prstGeom prst="bentConnector3">
            <a:avLst>
              <a:gd name="adj1" fmla="val 82880"/>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289" name="Oval 288"/>
          <p:cNvSpPr/>
          <p:nvPr/>
        </p:nvSpPr>
        <p:spPr bwMode="auto">
          <a:xfrm>
            <a:off x="3275184" y="2832787"/>
            <a:ext cx="1371600" cy="594360"/>
          </a:xfrm>
          <a:prstGeom prst="ellipse">
            <a:avLst/>
          </a:prstGeom>
          <a:solidFill>
            <a:schemeClr val="tx2"/>
          </a:solidFill>
          <a:ln>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defTabSz="914400"/>
            <a:r>
              <a:rPr lang="en-US" sz="1100" b="1" dirty="0" smtClean="0">
                <a:solidFill>
                  <a:srgbClr val="FFFFFF"/>
                </a:solidFill>
                <a:ea typeface="ヒラギノ明朝 ProN W3" pitchFamily="1" charset="-128"/>
                <a:sym typeface="Times New Roman" pitchFamily="18" charset="0"/>
              </a:rPr>
              <a:t>UKP</a:t>
            </a:r>
          </a:p>
        </p:txBody>
      </p:sp>
      <p:sp>
        <p:nvSpPr>
          <p:cNvPr id="290" name="Oval 289"/>
          <p:cNvSpPr/>
          <p:nvPr/>
        </p:nvSpPr>
        <p:spPr bwMode="auto">
          <a:xfrm>
            <a:off x="7199368" y="2356441"/>
            <a:ext cx="1225710" cy="459094"/>
          </a:xfrm>
          <a:prstGeom prst="ellipse">
            <a:avLst/>
          </a:prstGeom>
          <a:solidFill>
            <a:schemeClr val="accent2"/>
          </a:solidFill>
          <a:ln w="15875">
            <a:solidFill>
              <a:schemeClr val="bg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900" b="1" dirty="0" smtClean="0">
                <a:solidFill>
                  <a:srgbClr val="3C3C3C"/>
                </a:solidFill>
                <a:ea typeface="ヒラギノ明朝 ProN W3" pitchFamily="1" charset="-128"/>
                <a:sym typeface="Times New Roman" pitchFamily="18" charset="0"/>
              </a:rPr>
              <a:t>MASKU</a:t>
            </a:r>
          </a:p>
        </p:txBody>
      </p:sp>
      <p:grpSp>
        <p:nvGrpSpPr>
          <p:cNvPr id="291" name="Group 290"/>
          <p:cNvGrpSpPr/>
          <p:nvPr/>
        </p:nvGrpSpPr>
        <p:grpSpPr>
          <a:xfrm>
            <a:off x="5300446" y="2748077"/>
            <a:ext cx="3124632" cy="459094"/>
            <a:chOff x="5190691" y="2828859"/>
            <a:chExt cx="3496542" cy="594360"/>
          </a:xfrm>
        </p:grpSpPr>
        <p:sp>
          <p:nvSpPr>
            <p:cNvPr id="292" name="Oval 291"/>
            <p:cNvSpPr/>
            <p:nvPr/>
          </p:nvSpPr>
          <p:spPr bwMode="auto">
            <a:xfrm>
              <a:off x="5190691" y="2828859"/>
              <a:ext cx="1371600" cy="594360"/>
            </a:xfrm>
            <a:prstGeom prst="ellipse">
              <a:avLst/>
            </a:prstGeom>
            <a:solidFill>
              <a:schemeClr val="accent2"/>
            </a:solidFill>
            <a:ln w="15875">
              <a:solidFill>
                <a:schemeClr val="bg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900" b="1" dirty="0" smtClean="0">
                  <a:solidFill>
                    <a:srgbClr val="3C3C3C"/>
                  </a:solidFill>
                  <a:ea typeface="ヒラギノ明朝 ProN W3" pitchFamily="1" charset="-128"/>
                  <a:sym typeface="Times New Roman" pitchFamily="18" charset="0"/>
                </a:rPr>
                <a:t>Jayhawk Primary</a:t>
              </a:r>
              <a:br>
                <a:rPr lang="en-US" sz="900" b="1" dirty="0" smtClean="0">
                  <a:solidFill>
                    <a:srgbClr val="3C3C3C"/>
                  </a:solidFill>
                  <a:ea typeface="ヒラギノ明朝 ProN W3" pitchFamily="1" charset="-128"/>
                  <a:sym typeface="Times New Roman" pitchFamily="18" charset="0"/>
                </a:rPr>
              </a:br>
              <a:r>
                <a:rPr lang="en-US" sz="900" b="1" dirty="0" smtClean="0">
                  <a:solidFill>
                    <a:srgbClr val="3C3C3C"/>
                  </a:solidFill>
                  <a:ea typeface="ヒラギノ明朝 ProN W3" pitchFamily="1" charset="-128"/>
                  <a:sym typeface="Times New Roman" pitchFamily="18" charset="0"/>
                </a:rPr>
                <a:t>Care</a:t>
              </a:r>
            </a:p>
          </p:txBody>
        </p:sp>
        <p:sp>
          <p:nvSpPr>
            <p:cNvPr id="293" name="Oval 292"/>
            <p:cNvSpPr/>
            <p:nvPr/>
          </p:nvSpPr>
          <p:spPr bwMode="auto">
            <a:xfrm>
              <a:off x="6253162" y="2828859"/>
              <a:ext cx="1371600" cy="594360"/>
            </a:xfrm>
            <a:prstGeom prst="ellipse">
              <a:avLst/>
            </a:prstGeom>
            <a:solidFill>
              <a:schemeClr val="accent2"/>
            </a:solidFill>
            <a:ln w="15875">
              <a:solidFill>
                <a:schemeClr val="bg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900" b="1" dirty="0" smtClean="0">
                  <a:solidFill>
                    <a:srgbClr val="3C3C3C"/>
                  </a:solidFill>
                  <a:ea typeface="ヒラギノ明朝 ProN W3" pitchFamily="1" charset="-128"/>
                  <a:sym typeface="Times New Roman" pitchFamily="18" charset="0"/>
                </a:rPr>
                <a:t>MAC</a:t>
              </a:r>
            </a:p>
          </p:txBody>
        </p:sp>
        <p:sp>
          <p:nvSpPr>
            <p:cNvPr id="294" name="Oval 293"/>
            <p:cNvSpPr/>
            <p:nvPr/>
          </p:nvSpPr>
          <p:spPr bwMode="auto">
            <a:xfrm>
              <a:off x="7315633" y="2828859"/>
              <a:ext cx="1371600" cy="594360"/>
            </a:xfrm>
            <a:prstGeom prst="ellipse">
              <a:avLst/>
            </a:prstGeom>
            <a:solidFill>
              <a:schemeClr val="accent2"/>
            </a:solidFill>
            <a:ln w="15875">
              <a:solidFill>
                <a:schemeClr val="bg1"/>
              </a:solidFill>
              <a:headEnd type="none" w="med" len="med"/>
              <a:tailEnd type="none" w="med" len="med"/>
            </a:ln>
            <a:effectLst/>
            <a:extLst/>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algn="ctr" defTabSz="914400"/>
              <a:r>
                <a:rPr lang="en-US" sz="900" b="1" dirty="0" smtClean="0">
                  <a:solidFill>
                    <a:srgbClr val="3C3C3C"/>
                  </a:solidFill>
                  <a:ea typeface="ヒラギノ明朝 ProN W3" pitchFamily="1" charset="-128"/>
                  <a:sym typeface="Times New Roman" pitchFamily="18" charset="0"/>
                </a:rPr>
                <a:t>Mid America Thoracic &amp; CV Surgeons</a:t>
              </a:r>
            </a:p>
          </p:txBody>
        </p:sp>
      </p:grpSp>
      <p:cxnSp>
        <p:nvCxnSpPr>
          <p:cNvPr id="295" name="Straight Connector 294"/>
          <p:cNvCxnSpPr>
            <a:endCxn id="263" idx="2"/>
          </p:cNvCxnSpPr>
          <p:nvPr/>
        </p:nvCxnSpPr>
        <p:spPr bwMode="auto">
          <a:xfrm flipV="1">
            <a:off x="1025148" y="2520154"/>
            <a:ext cx="0" cy="762214"/>
          </a:xfrm>
          <a:prstGeom prst="line">
            <a:avLst/>
          </a:prstGeom>
          <a:noFill/>
          <a:ln w="1905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Tree>
    <p:extLst>
      <p:ext uri="{BB962C8B-B14F-4D97-AF65-F5344CB8AC3E}">
        <p14:creationId xmlns:p14="http://schemas.microsoft.com/office/powerpoint/2010/main" val="340778027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Funds Flow Today</a:t>
            </a:r>
            <a:endParaRPr lang="en-US" dirty="0"/>
          </a:p>
        </p:txBody>
      </p:sp>
      <p:cxnSp>
        <p:nvCxnSpPr>
          <p:cNvPr id="6" name="Elbow Connector 5"/>
          <p:cNvCxnSpPr/>
          <p:nvPr/>
        </p:nvCxnSpPr>
        <p:spPr bwMode="auto">
          <a:xfrm>
            <a:off x="5114749" y="2903670"/>
            <a:ext cx="1883837" cy="1580052"/>
          </a:xfrm>
          <a:prstGeom prst="bentConnector3">
            <a:avLst>
              <a:gd name="adj1" fmla="val -232"/>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7" name="Elbow Connector 6"/>
          <p:cNvCxnSpPr>
            <a:stCxn id="55" idx="2"/>
            <a:endCxn id="18" idx="1"/>
          </p:cNvCxnSpPr>
          <p:nvPr/>
        </p:nvCxnSpPr>
        <p:spPr bwMode="auto">
          <a:xfrm rot="16200000" flipH="1">
            <a:off x="4061871" y="3625076"/>
            <a:ext cx="2938967" cy="1611902"/>
          </a:xfrm>
          <a:prstGeom prst="bentConnector2">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8" name="Straight Connector 7"/>
          <p:cNvCxnSpPr/>
          <p:nvPr/>
        </p:nvCxnSpPr>
        <p:spPr bwMode="auto">
          <a:xfrm>
            <a:off x="5942152" y="2136129"/>
            <a:ext cx="226740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9" name="Straight Connector 8"/>
          <p:cNvCxnSpPr/>
          <p:nvPr/>
        </p:nvCxnSpPr>
        <p:spPr bwMode="auto">
          <a:xfrm>
            <a:off x="5942152" y="2349466"/>
            <a:ext cx="206333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0" name="Straight Connector 9"/>
          <p:cNvCxnSpPr/>
          <p:nvPr/>
        </p:nvCxnSpPr>
        <p:spPr bwMode="auto">
          <a:xfrm>
            <a:off x="5678222" y="2653926"/>
            <a:ext cx="2094942"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1" name="Straight Connector 10"/>
          <p:cNvCxnSpPr/>
          <p:nvPr/>
        </p:nvCxnSpPr>
        <p:spPr bwMode="auto">
          <a:xfrm>
            <a:off x="5789407" y="2907754"/>
            <a:ext cx="17427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2" name="Straight Connector 11"/>
          <p:cNvCxnSpPr/>
          <p:nvPr/>
        </p:nvCxnSpPr>
        <p:spPr bwMode="auto">
          <a:xfrm flipH="1">
            <a:off x="851652" y="2146659"/>
            <a:ext cx="29446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3" name="Straight Connector 12"/>
          <p:cNvCxnSpPr/>
          <p:nvPr/>
        </p:nvCxnSpPr>
        <p:spPr bwMode="auto">
          <a:xfrm flipH="1">
            <a:off x="1078824" y="2418408"/>
            <a:ext cx="2690627"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4" name="Straight Connector 13"/>
          <p:cNvCxnSpPr/>
          <p:nvPr/>
        </p:nvCxnSpPr>
        <p:spPr bwMode="auto">
          <a:xfrm flipH="1">
            <a:off x="1319607" y="2664812"/>
            <a:ext cx="239605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5" name="Straight Connector 14"/>
          <p:cNvCxnSpPr/>
          <p:nvPr/>
        </p:nvCxnSpPr>
        <p:spPr bwMode="auto">
          <a:xfrm flipH="1">
            <a:off x="1593925" y="2907754"/>
            <a:ext cx="2041051"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16" name="Rectangle 15"/>
          <p:cNvSpPr>
            <a:spLocks noChangeArrowheads="1"/>
          </p:cNvSpPr>
          <p:nvPr/>
        </p:nvSpPr>
        <p:spPr bwMode="auto">
          <a:xfrm>
            <a:off x="7733767" y="5990063"/>
            <a:ext cx="1373110" cy="602623"/>
          </a:xfrm>
          <a:prstGeom prst="rect">
            <a:avLst/>
          </a:prstGeom>
          <a:solidFill>
            <a:schemeClr val="accent1"/>
          </a:solidFill>
          <a:ln w="3175">
            <a:solidFill>
              <a:schemeClr val="bg1"/>
            </a:solidFill>
          </a:ln>
          <a:effectLst/>
          <a:extLst/>
        </p:spPr>
        <p:txBody>
          <a:bodyPr lIns="90488" tIns="44450" rIns="90488" bIns="44450" anchor="ctr"/>
          <a:lstStyle>
            <a:defPPr>
              <a:defRPr lang="en-US"/>
            </a:defPPr>
            <a:lvl1pPr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1pPr>
            <a:lvl2pPr marL="4572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2pPr>
            <a:lvl3pPr marL="9144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3pPr>
            <a:lvl4pPr marL="13716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4pPr>
            <a:lvl5pPr marL="18288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5pPr>
            <a:lvl6pPr marL="22860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6pPr>
            <a:lvl7pPr marL="27432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7pPr>
            <a:lvl8pPr marL="32004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8pPr>
            <a:lvl9pPr marL="36576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9pPr>
          </a:lstStyle>
          <a:p>
            <a:pPr defTabSz="914400">
              <a:defRPr/>
            </a:pPr>
            <a:endParaRPr lang="en-US" sz="1100" dirty="0">
              <a:solidFill>
                <a:srgbClr val="FFFFFF"/>
              </a:solidFill>
            </a:endParaRPr>
          </a:p>
          <a:p>
            <a:pPr defTabSz="914400">
              <a:defRPr/>
            </a:pPr>
            <a:endParaRPr lang="en-US" sz="1100" dirty="0" smtClean="0">
              <a:solidFill>
                <a:srgbClr val="FFFFFF"/>
              </a:solidFill>
            </a:endParaRPr>
          </a:p>
        </p:txBody>
      </p:sp>
      <p:sp>
        <p:nvSpPr>
          <p:cNvPr id="17" name="Rectangle 16"/>
          <p:cNvSpPr>
            <a:spLocks noChangeArrowheads="1"/>
          </p:cNvSpPr>
          <p:nvPr/>
        </p:nvSpPr>
        <p:spPr bwMode="auto">
          <a:xfrm>
            <a:off x="7082294" y="5794631"/>
            <a:ext cx="1373110" cy="602623"/>
          </a:xfrm>
          <a:prstGeom prst="rect">
            <a:avLst/>
          </a:prstGeom>
          <a:solidFill>
            <a:schemeClr val="accent1"/>
          </a:solidFill>
          <a:ln w="3175">
            <a:solidFill>
              <a:schemeClr val="bg1"/>
            </a:solidFill>
          </a:ln>
          <a:effectLst/>
          <a:extLst/>
        </p:spPr>
        <p:txBody>
          <a:bodyPr lIns="90488" tIns="44450" rIns="90488" bIns="44450" anchor="ctr"/>
          <a:lstStyle>
            <a:defPPr>
              <a:defRPr lang="en-US"/>
            </a:defPPr>
            <a:lvl1pPr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1pPr>
            <a:lvl2pPr marL="4572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2pPr>
            <a:lvl3pPr marL="9144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3pPr>
            <a:lvl4pPr marL="13716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4pPr>
            <a:lvl5pPr marL="18288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5pPr>
            <a:lvl6pPr marL="22860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6pPr>
            <a:lvl7pPr marL="27432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7pPr>
            <a:lvl8pPr marL="32004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8pPr>
            <a:lvl9pPr marL="36576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9pPr>
          </a:lstStyle>
          <a:p>
            <a:pPr defTabSz="914400">
              <a:defRPr/>
            </a:pPr>
            <a:endParaRPr lang="en-US" sz="1100" dirty="0">
              <a:solidFill>
                <a:srgbClr val="FFFFFF"/>
              </a:solidFill>
            </a:endParaRPr>
          </a:p>
          <a:p>
            <a:pPr defTabSz="914400">
              <a:defRPr/>
            </a:pPr>
            <a:endParaRPr lang="en-US" sz="1100" dirty="0" smtClean="0">
              <a:solidFill>
                <a:srgbClr val="FFFFFF"/>
              </a:solidFill>
            </a:endParaRPr>
          </a:p>
        </p:txBody>
      </p:sp>
      <p:sp>
        <p:nvSpPr>
          <p:cNvPr id="18" name="Rectangle 17"/>
          <p:cNvSpPr>
            <a:spLocks noChangeArrowheads="1"/>
          </p:cNvSpPr>
          <p:nvPr/>
        </p:nvSpPr>
        <p:spPr bwMode="auto">
          <a:xfrm>
            <a:off x="6337305" y="5599199"/>
            <a:ext cx="1373110" cy="602623"/>
          </a:xfrm>
          <a:prstGeom prst="rect">
            <a:avLst/>
          </a:prstGeom>
          <a:solidFill>
            <a:schemeClr val="accent1"/>
          </a:solidFill>
          <a:ln w="3175">
            <a:solidFill>
              <a:schemeClr val="bg1"/>
            </a:solidFill>
          </a:ln>
          <a:effectLst/>
          <a:extLst/>
        </p:spPr>
        <p:txBody>
          <a:bodyPr lIns="90488" tIns="44450" rIns="90488" bIns="44450" anchor="ctr"/>
          <a:lstStyle>
            <a:defPPr>
              <a:defRPr lang="en-US"/>
            </a:defPPr>
            <a:lvl1pPr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1pPr>
            <a:lvl2pPr marL="4572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2pPr>
            <a:lvl3pPr marL="9144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3pPr>
            <a:lvl4pPr marL="13716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4pPr>
            <a:lvl5pPr marL="18288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5pPr>
            <a:lvl6pPr marL="22860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6pPr>
            <a:lvl7pPr marL="27432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7pPr>
            <a:lvl8pPr marL="32004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8pPr>
            <a:lvl9pPr marL="36576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9pPr>
          </a:lstStyle>
          <a:p>
            <a:pPr defTabSz="914400">
              <a:defRPr/>
            </a:pPr>
            <a:endParaRPr lang="en-US" sz="1200" b="1" dirty="0" smtClean="0">
              <a:solidFill>
                <a:srgbClr val="FFFFFF"/>
              </a:solidFill>
            </a:endParaRPr>
          </a:p>
          <a:p>
            <a:pPr defTabSz="914400">
              <a:defRPr/>
            </a:pPr>
            <a:r>
              <a:rPr lang="en-US" sz="1200" b="1" dirty="0" smtClean="0">
                <a:solidFill>
                  <a:srgbClr val="FFFFFF"/>
                </a:solidFill>
              </a:rPr>
              <a:t>Foundations</a:t>
            </a:r>
            <a:endParaRPr lang="en-US" sz="1200" dirty="0">
              <a:solidFill>
                <a:srgbClr val="FFFFFF"/>
              </a:solidFill>
            </a:endParaRPr>
          </a:p>
          <a:p>
            <a:pPr defTabSz="914400">
              <a:defRPr/>
            </a:pPr>
            <a:endParaRPr lang="en-US" sz="1200" dirty="0" smtClean="0">
              <a:solidFill>
                <a:srgbClr val="FFFFFF"/>
              </a:solidFill>
            </a:endParaRPr>
          </a:p>
        </p:txBody>
      </p:sp>
      <p:sp>
        <p:nvSpPr>
          <p:cNvPr id="19" name="Rounded Rectangle 18"/>
          <p:cNvSpPr/>
          <p:nvPr/>
        </p:nvSpPr>
        <p:spPr bwMode="auto">
          <a:xfrm>
            <a:off x="985544" y="1156608"/>
            <a:ext cx="2267406" cy="320040"/>
          </a:xfrm>
          <a:prstGeom prst="roundRect">
            <a:avLst/>
          </a:prstGeom>
          <a:solidFill>
            <a:schemeClr val="bg2"/>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200" dirty="0" smtClean="0">
                <a:solidFill>
                  <a:srgbClr val="3C3C3C"/>
                </a:solidFill>
                <a:latin typeface="Arial" charset="0"/>
                <a:ea typeface="ヒラギノ明朝 ProN W3" pitchFamily="1" charset="-128"/>
                <a:sym typeface="Times New Roman" pitchFamily="18" charset="0"/>
              </a:rPr>
              <a:t>State Appropriations</a:t>
            </a:r>
          </a:p>
        </p:txBody>
      </p:sp>
      <p:sp>
        <p:nvSpPr>
          <p:cNvPr id="20" name="Rounded Rectangle 19"/>
          <p:cNvSpPr/>
          <p:nvPr/>
        </p:nvSpPr>
        <p:spPr bwMode="auto">
          <a:xfrm>
            <a:off x="985544" y="1574795"/>
            <a:ext cx="2267406" cy="320040"/>
          </a:xfrm>
          <a:prstGeom prst="roundRect">
            <a:avLst/>
          </a:prstGeom>
          <a:solidFill>
            <a:schemeClr val="bg2"/>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200" dirty="0" smtClean="0">
                <a:solidFill>
                  <a:srgbClr val="3C3C3C"/>
                </a:solidFill>
                <a:latin typeface="Arial" charset="0"/>
                <a:ea typeface="ヒラギノ明朝 ProN W3" pitchFamily="1" charset="-128"/>
                <a:sym typeface="Times New Roman" pitchFamily="18" charset="0"/>
              </a:rPr>
              <a:t>Other External Funding</a:t>
            </a:r>
          </a:p>
        </p:txBody>
      </p:sp>
      <p:sp>
        <p:nvSpPr>
          <p:cNvPr id="21" name="Rounded Rectangle 20"/>
          <p:cNvSpPr/>
          <p:nvPr/>
        </p:nvSpPr>
        <p:spPr bwMode="auto">
          <a:xfrm>
            <a:off x="5942152" y="1520366"/>
            <a:ext cx="2267406" cy="320040"/>
          </a:xfrm>
          <a:prstGeom prst="roundRect">
            <a:avLst/>
          </a:prstGeom>
          <a:solidFill>
            <a:schemeClr val="bg2"/>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200" dirty="0" smtClean="0">
                <a:solidFill>
                  <a:srgbClr val="3C3C3C"/>
                </a:solidFill>
                <a:latin typeface="Arial" charset="0"/>
                <a:ea typeface="ヒラギノ明朝 ProN W3" pitchFamily="1" charset="-128"/>
                <a:sym typeface="Times New Roman" pitchFamily="18" charset="0"/>
              </a:rPr>
              <a:t>Other Clinical Income</a:t>
            </a:r>
          </a:p>
        </p:txBody>
      </p:sp>
      <p:pic>
        <p:nvPicPr>
          <p:cNvPr id="22" name="Picture 7" descr="do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1325" y="5651191"/>
            <a:ext cx="474090" cy="93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p:cNvCxnSpPr/>
          <p:nvPr/>
        </p:nvCxnSpPr>
        <p:spPr bwMode="auto">
          <a:xfrm>
            <a:off x="1709852" y="5322025"/>
            <a:ext cx="357107" cy="969349"/>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4" name="Straight Connector 23"/>
          <p:cNvCxnSpPr/>
          <p:nvPr/>
        </p:nvCxnSpPr>
        <p:spPr bwMode="auto">
          <a:xfrm flipH="1">
            <a:off x="4471574" y="6291374"/>
            <a:ext cx="2565895" cy="0"/>
          </a:xfrm>
          <a:prstGeom prst="line">
            <a:avLst/>
          </a:pr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25" name="TextBox 24"/>
          <p:cNvSpPr txBox="1"/>
          <p:nvPr/>
        </p:nvSpPr>
        <p:spPr>
          <a:xfrm>
            <a:off x="5027794" y="6291374"/>
            <a:ext cx="1558439" cy="430887"/>
          </a:xfrm>
          <a:prstGeom prst="rect">
            <a:avLst/>
          </a:prstGeom>
          <a:noFill/>
        </p:spPr>
        <p:txBody>
          <a:bodyPr wrap="none" rtlCol="0">
            <a:spAutoFit/>
          </a:bodyPr>
          <a:lstStyle/>
          <a:p>
            <a:pPr algn="ctr" defTabSz="914400"/>
            <a:r>
              <a:rPr lang="en-US" sz="1100" dirty="0" smtClean="0">
                <a:solidFill>
                  <a:srgbClr val="3C3C3C"/>
                </a:solidFill>
                <a:latin typeface="Arial" charset="0"/>
                <a:ea typeface="ヒラギノ明朝 ProN W3" pitchFamily="1" charset="-128"/>
                <a:sym typeface="Times New Roman" pitchFamily="18" charset="0"/>
              </a:rPr>
              <a:t>Foundation Salaries –</a:t>
            </a:r>
          </a:p>
          <a:p>
            <a:pPr algn="ctr" defTabSz="914400"/>
            <a:r>
              <a:rPr lang="en-US" sz="1100" dirty="0" smtClean="0">
                <a:solidFill>
                  <a:srgbClr val="3C3C3C"/>
                </a:solidFill>
                <a:latin typeface="Arial" charset="0"/>
                <a:ea typeface="ヒラギノ明朝 ProN W3" pitchFamily="1" charset="-128"/>
                <a:sym typeface="Times New Roman" pitchFamily="18" charset="0"/>
              </a:rPr>
              <a:t>$$$$ Million</a:t>
            </a:r>
            <a:endParaRPr lang="en-US" sz="1100" dirty="0">
              <a:solidFill>
                <a:srgbClr val="3C3C3C"/>
              </a:solidFill>
              <a:latin typeface="Arial" charset="0"/>
              <a:ea typeface="ヒラギノ明朝 ProN W3" pitchFamily="1" charset="-128"/>
              <a:sym typeface="Times New Roman" pitchFamily="18" charset="0"/>
            </a:endParaRPr>
          </a:p>
        </p:txBody>
      </p:sp>
      <p:cxnSp>
        <p:nvCxnSpPr>
          <p:cNvPr id="26" name="Straight Connector 25"/>
          <p:cNvCxnSpPr/>
          <p:nvPr/>
        </p:nvCxnSpPr>
        <p:spPr bwMode="auto">
          <a:xfrm>
            <a:off x="2066959" y="6291374"/>
            <a:ext cx="1904525" cy="0"/>
          </a:xfrm>
          <a:prstGeom prst="line">
            <a:avLst/>
          </a:pr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27" name="TextBox 26"/>
          <p:cNvSpPr txBox="1"/>
          <p:nvPr/>
        </p:nvSpPr>
        <p:spPr>
          <a:xfrm>
            <a:off x="433109" y="5640931"/>
            <a:ext cx="1329211" cy="261610"/>
          </a:xfrm>
          <a:prstGeom prst="rect">
            <a:avLst/>
          </a:prstGeom>
          <a:noFill/>
        </p:spPr>
        <p:txBody>
          <a:bodyPr wrap="none" rtlCol="0">
            <a:spAutoFit/>
          </a:bodyPr>
          <a:lstStyle/>
          <a:p>
            <a:pPr algn="ctr" defTabSz="914400"/>
            <a:r>
              <a:rPr lang="en-US" sz="1100" dirty="0" smtClean="0">
                <a:solidFill>
                  <a:srgbClr val="3C3C3C"/>
                </a:solidFill>
                <a:latin typeface="Arial" charset="0"/>
                <a:ea typeface="ヒラギノ明朝 ProN W3" pitchFamily="1" charset="-128"/>
                <a:sym typeface="Times New Roman" pitchFamily="18" charset="0"/>
              </a:rPr>
              <a:t>SOM Salaries $$$</a:t>
            </a:r>
          </a:p>
        </p:txBody>
      </p:sp>
      <p:cxnSp>
        <p:nvCxnSpPr>
          <p:cNvPr id="28" name="Straight Connector 27"/>
          <p:cNvCxnSpPr/>
          <p:nvPr/>
        </p:nvCxnSpPr>
        <p:spPr bwMode="auto">
          <a:xfrm>
            <a:off x="5409529" y="1323961"/>
            <a:ext cx="0" cy="731520"/>
          </a:xfrm>
          <a:prstGeom prst="line">
            <a:avLst/>
          </a:pr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9" name="Straight Connector 28"/>
          <p:cNvCxnSpPr/>
          <p:nvPr/>
        </p:nvCxnSpPr>
        <p:spPr bwMode="auto">
          <a:xfrm>
            <a:off x="5405438" y="1319213"/>
            <a:ext cx="536714" cy="59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30" name="Straight Connector 29"/>
          <p:cNvCxnSpPr>
            <a:stCxn id="21" idx="1"/>
          </p:cNvCxnSpPr>
          <p:nvPr/>
        </p:nvCxnSpPr>
        <p:spPr bwMode="auto">
          <a:xfrm flipH="1">
            <a:off x="5414292" y="1680386"/>
            <a:ext cx="52786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31" name="Elbow Connector 30"/>
          <p:cNvCxnSpPr/>
          <p:nvPr/>
        </p:nvCxnSpPr>
        <p:spPr bwMode="auto">
          <a:xfrm>
            <a:off x="8209558" y="1315720"/>
            <a:ext cx="215473" cy="2703585"/>
          </a:xfrm>
          <a:prstGeom prst="bentConnector2">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32" name="Straight Connector 31"/>
          <p:cNvCxnSpPr>
            <a:stCxn id="21" idx="3"/>
          </p:cNvCxnSpPr>
          <p:nvPr/>
        </p:nvCxnSpPr>
        <p:spPr bwMode="auto">
          <a:xfrm>
            <a:off x="8209558" y="1680386"/>
            <a:ext cx="215473"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33" name="Straight Arrow Connector 32"/>
          <p:cNvCxnSpPr/>
          <p:nvPr/>
        </p:nvCxnSpPr>
        <p:spPr bwMode="auto">
          <a:xfrm>
            <a:off x="1593925" y="2903670"/>
            <a:ext cx="0" cy="1508760"/>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34" name="Straight Arrow Connector 33"/>
          <p:cNvCxnSpPr/>
          <p:nvPr/>
        </p:nvCxnSpPr>
        <p:spPr bwMode="auto">
          <a:xfrm>
            <a:off x="1328572" y="2697468"/>
            <a:ext cx="0" cy="1720915"/>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35" name="Straight Arrow Connector 34"/>
          <p:cNvCxnSpPr/>
          <p:nvPr/>
        </p:nvCxnSpPr>
        <p:spPr bwMode="auto">
          <a:xfrm>
            <a:off x="1087789" y="2461822"/>
            <a:ext cx="0" cy="1956561"/>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36" name="Straight Arrow Connector 35"/>
          <p:cNvCxnSpPr/>
          <p:nvPr/>
        </p:nvCxnSpPr>
        <p:spPr bwMode="auto">
          <a:xfrm>
            <a:off x="851652" y="2142576"/>
            <a:ext cx="0" cy="2286000"/>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37" name="Straight Arrow Connector 36"/>
          <p:cNvCxnSpPr/>
          <p:nvPr/>
        </p:nvCxnSpPr>
        <p:spPr bwMode="auto">
          <a:xfrm>
            <a:off x="8209558" y="2136129"/>
            <a:ext cx="0" cy="1883176"/>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38" name="Straight Arrow Connector 37"/>
          <p:cNvCxnSpPr/>
          <p:nvPr/>
        </p:nvCxnSpPr>
        <p:spPr bwMode="auto">
          <a:xfrm>
            <a:off x="8005482" y="2349466"/>
            <a:ext cx="0" cy="1669839"/>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39" name="Straight Arrow Connector 38"/>
          <p:cNvCxnSpPr/>
          <p:nvPr/>
        </p:nvCxnSpPr>
        <p:spPr bwMode="auto">
          <a:xfrm>
            <a:off x="7773164" y="2697468"/>
            <a:ext cx="0" cy="1321837"/>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40" name="Straight Arrow Connector 39"/>
          <p:cNvCxnSpPr/>
          <p:nvPr/>
        </p:nvCxnSpPr>
        <p:spPr bwMode="auto">
          <a:xfrm>
            <a:off x="7532146" y="2951296"/>
            <a:ext cx="0" cy="1068009"/>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41" name="Elbow Connector 40"/>
          <p:cNvCxnSpPr>
            <a:stCxn id="19" idx="1"/>
            <a:endCxn id="56" idx="1"/>
          </p:cNvCxnSpPr>
          <p:nvPr/>
        </p:nvCxnSpPr>
        <p:spPr bwMode="auto">
          <a:xfrm rot="10800000" flipV="1">
            <a:off x="660202" y="1316627"/>
            <a:ext cx="325342" cy="3565859"/>
          </a:xfrm>
          <a:prstGeom prst="bentConnector3">
            <a:avLst>
              <a:gd name="adj1" fmla="val 170265"/>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42" name="Straight Connector 41"/>
          <p:cNvCxnSpPr/>
          <p:nvPr/>
        </p:nvCxnSpPr>
        <p:spPr bwMode="auto">
          <a:xfrm flipH="1">
            <a:off x="434975" y="1734815"/>
            <a:ext cx="54104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43" name="Straight Arrow Connector 42"/>
          <p:cNvCxnSpPr/>
          <p:nvPr/>
        </p:nvCxnSpPr>
        <p:spPr bwMode="auto">
          <a:xfrm>
            <a:off x="7198036" y="4933705"/>
            <a:ext cx="1" cy="665494"/>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44" name="Straight Arrow Connector 43"/>
          <p:cNvCxnSpPr/>
          <p:nvPr/>
        </p:nvCxnSpPr>
        <p:spPr bwMode="auto">
          <a:xfrm>
            <a:off x="8011904" y="4933705"/>
            <a:ext cx="0" cy="860926"/>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45" name="Straight Arrow Connector 44"/>
          <p:cNvCxnSpPr/>
          <p:nvPr/>
        </p:nvCxnSpPr>
        <p:spPr bwMode="auto">
          <a:xfrm>
            <a:off x="8847150" y="4933705"/>
            <a:ext cx="0" cy="1056358"/>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46" name="TextBox 45"/>
          <p:cNvSpPr txBox="1"/>
          <p:nvPr/>
        </p:nvSpPr>
        <p:spPr>
          <a:xfrm>
            <a:off x="7436897" y="5077315"/>
            <a:ext cx="1164178" cy="430887"/>
          </a:xfrm>
          <a:prstGeom prst="rect">
            <a:avLst/>
          </a:prstGeom>
          <a:solidFill>
            <a:schemeClr val="bg1"/>
          </a:solidFill>
        </p:spPr>
        <p:txBody>
          <a:bodyPr wrap="square" rtlCol="0">
            <a:spAutoFit/>
          </a:bodyPr>
          <a:lstStyle/>
          <a:p>
            <a:pPr algn="ctr" defTabSz="914400"/>
            <a:r>
              <a:rPr lang="en-US" sz="1100" dirty="0" smtClean="0">
                <a:solidFill>
                  <a:srgbClr val="3C3C3C"/>
                </a:solidFill>
                <a:latin typeface="Arial" charset="0"/>
                <a:ea typeface="ヒラギノ明朝 ProN W3" pitchFamily="1" charset="-128"/>
                <a:sym typeface="Times New Roman" pitchFamily="18" charset="0"/>
              </a:rPr>
              <a:t>PSAs</a:t>
            </a:r>
          </a:p>
          <a:p>
            <a:pPr algn="ctr" defTabSz="914400"/>
            <a:r>
              <a:rPr lang="en-US" sz="1100" dirty="0" smtClean="0">
                <a:solidFill>
                  <a:srgbClr val="3C3C3C"/>
                </a:solidFill>
                <a:latin typeface="Arial" charset="0"/>
                <a:ea typeface="ヒラギノ明朝 ProN W3" pitchFamily="1" charset="-128"/>
                <a:sym typeface="Times New Roman" pitchFamily="18" charset="0"/>
              </a:rPr>
              <a:t>$$$$$</a:t>
            </a:r>
            <a:endParaRPr lang="en-US" sz="1100" dirty="0">
              <a:solidFill>
                <a:srgbClr val="3C3C3C"/>
              </a:solidFill>
              <a:latin typeface="Arial" charset="0"/>
              <a:ea typeface="ヒラギノ明朝 ProN W3" pitchFamily="1" charset="-128"/>
              <a:sym typeface="Times New Roman" pitchFamily="18" charset="0"/>
            </a:endParaRPr>
          </a:p>
        </p:txBody>
      </p:sp>
      <p:cxnSp>
        <p:nvCxnSpPr>
          <p:cNvPr id="47" name="Straight Arrow Connector 46"/>
          <p:cNvCxnSpPr>
            <a:endCxn id="56" idx="3"/>
          </p:cNvCxnSpPr>
          <p:nvPr/>
        </p:nvCxnSpPr>
        <p:spPr bwMode="auto">
          <a:xfrm flipH="1">
            <a:off x="2674592" y="4882486"/>
            <a:ext cx="4299225" cy="1"/>
          </a:xfrm>
          <a:prstGeom prst="straightConnector1">
            <a:avLst/>
          </a:pr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48" name="TextBox 47"/>
          <p:cNvSpPr txBox="1"/>
          <p:nvPr/>
        </p:nvSpPr>
        <p:spPr>
          <a:xfrm>
            <a:off x="4717090" y="4682401"/>
            <a:ext cx="2256727" cy="600164"/>
          </a:xfrm>
          <a:prstGeom prst="rect">
            <a:avLst/>
          </a:prstGeom>
          <a:noFill/>
        </p:spPr>
        <p:txBody>
          <a:bodyPr wrap="square" rtlCol="0">
            <a:spAutoFit/>
          </a:bodyPr>
          <a:lstStyle/>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Dean’s Tax – $</a:t>
            </a:r>
            <a:r>
              <a:rPr lang="en-US" sz="1100" dirty="0">
                <a:solidFill>
                  <a:srgbClr val="3C3C3C"/>
                </a:solidFill>
                <a:latin typeface="Arial" charset="0"/>
                <a:ea typeface="ヒラギノ明朝 ProN W3" pitchFamily="1" charset="-128"/>
                <a:sym typeface="Times New Roman" pitchFamily="18" charset="0"/>
              </a:rPr>
              <a:t>$</a:t>
            </a:r>
            <a:endParaRPr lang="en-US" sz="1100" dirty="0" smtClean="0">
              <a:solidFill>
                <a:srgbClr val="3C3C3C"/>
              </a:solidFill>
              <a:latin typeface="Arial" charset="0"/>
              <a:ea typeface="ヒラギノ明朝 ProN W3" pitchFamily="1" charset="-128"/>
              <a:sym typeface="Times New Roman" pitchFamily="18" charset="0"/>
            </a:endParaRP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GME Support – $$</a:t>
            </a: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Faculty Support – $</a:t>
            </a:r>
            <a:r>
              <a:rPr lang="en-US" sz="1100" dirty="0">
                <a:solidFill>
                  <a:srgbClr val="3C3C3C"/>
                </a:solidFill>
                <a:latin typeface="Arial" charset="0"/>
                <a:ea typeface="ヒラギノ明朝 ProN W3" pitchFamily="1" charset="-128"/>
                <a:sym typeface="Times New Roman" pitchFamily="18" charset="0"/>
              </a:rPr>
              <a:t>$</a:t>
            </a:r>
          </a:p>
        </p:txBody>
      </p:sp>
      <p:cxnSp>
        <p:nvCxnSpPr>
          <p:cNvPr id="49" name="Straight Connector 48"/>
          <p:cNvCxnSpPr/>
          <p:nvPr/>
        </p:nvCxnSpPr>
        <p:spPr bwMode="auto">
          <a:xfrm flipV="1">
            <a:off x="2454272" y="3655145"/>
            <a:ext cx="0" cy="777240"/>
          </a:xfrm>
          <a:prstGeom prst="line">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50" name="Straight Connector 49"/>
          <p:cNvCxnSpPr/>
          <p:nvPr/>
        </p:nvCxnSpPr>
        <p:spPr bwMode="auto">
          <a:xfrm>
            <a:off x="2463844" y="3659227"/>
            <a:ext cx="1335300" cy="0"/>
          </a:xfrm>
          <a:prstGeom prst="line">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51" name="Straight Arrow Connector 50"/>
          <p:cNvCxnSpPr/>
          <p:nvPr/>
        </p:nvCxnSpPr>
        <p:spPr bwMode="auto">
          <a:xfrm flipH="1" flipV="1">
            <a:off x="3799143" y="2968716"/>
            <a:ext cx="1" cy="690512"/>
          </a:xfrm>
          <a:prstGeom prst="straightConnector1">
            <a:avLst/>
          </a:prstGeom>
          <a:noFill/>
          <a:ln w="12700" cap="flat" cmpd="sng" algn="ctr">
            <a:solidFill>
              <a:schemeClr val="tx2"/>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52" name="TextBox 51"/>
          <p:cNvSpPr txBox="1"/>
          <p:nvPr/>
        </p:nvSpPr>
        <p:spPr>
          <a:xfrm>
            <a:off x="2631309" y="3450962"/>
            <a:ext cx="1124027" cy="261610"/>
          </a:xfrm>
          <a:prstGeom prst="rect">
            <a:avLst/>
          </a:prstGeom>
          <a:noFill/>
        </p:spPr>
        <p:txBody>
          <a:bodyPr wrap="none" rtlCol="0">
            <a:spAutoFit/>
          </a:bodyPr>
          <a:lstStyle/>
          <a:p>
            <a:pPr algn="ctr" defTabSz="914400"/>
            <a:r>
              <a:rPr lang="en-US" sz="1100" dirty="0" smtClean="0">
                <a:solidFill>
                  <a:srgbClr val="3C3C3C"/>
                </a:solidFill>
                <a:latin typeface="Arial" charset="0"/>
                <a:ea typeface="ヒラギノ明朝 ProN W3" pitchFamily="1" charset="-128"/>
                <a:sym typeface="Times New Roman" pitchFamily="18" charset="0"/>
              </a:rPr>
              <a:t>MOB Lease $$</a:t>
            </a:r>
          </a:p>
        </p:txBody>
      </p:sp>
      <p:sp>
        <p:nvSpPr>
          <p:cNvPr id="53" name="TextBox 52"/>
          <p:cNvSpPr txBox="1"/>
          <p:nvPr/>
        </p:nvSpPr>
        <p:spPr>
          <a:xfrm>
            <a:off x="6090193" y="2444261"/>
            <a:ext cx="2936403" cy="1446550"/>
          </a:xfrm>
          <a:prstGeom prst="rect">
            <a:avLst/>
          </a:prstGeom>
          <a:solidFill>
            <a:schemeClr val="bg1"/>
          </a:solidFill>
        </p:spPr>
        <p:txBody>
          <a:bodyPr wrap="square" rtlCol="0">
            <a:spAutoFit/>
          </a:bodyPr>
          <a:lstStyle/>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Clinical Services Agreements – $$$$</a:t>
            </a: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Medical Administration – $</a:t>
            </a:r>
            <a:r>
              <a:rPr lang="en-US" sz="1100" dirty="0">
                <a:solidFill>
                  <a:srgbClr val="3C3C3C"/>
                </a:solidFill>
                <a:latin typeface="Arial" charset="0"/>
                <a:ea typeface="ヒラギノ明朝 ProN W3" pitchFamily="1" charset="-128"/>
                <a:sym typeface="Times New Roman" pitchFamily="18" charset="0"/>
              </a:rPr>
              <a:t>$</a:t>
            </a:r>
            <a:endParaRPr lang="en-US" sz="1100" dirty="0" smtClean="0">
              <a:solidFill>
                <a:srgbClr val="3C3C3C"/>
              </a:solidFill>
              <a:latin typeface="Arial" charset="0"/>
              <a:ea typeface="ヒラギノ明朝 ProN W3" pitchFamily="1" charset="-128"/>
              <a:sym typeface="Times New Roman" pitchFamily="18" charset="0"/>
            </a:endParaRP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Support Agreements </a:t>
            </a:r>
            <a:r>
              <a:rPr lang="en-US" sz="1100" dirty="0">
                <a:solidFill>
                  <a:srgbClr val="3C3C3C"/>
                </a:solidFill>
                <a:latin typeface="Arial" charset="0"/>
                <a:ea typeface="ヒラギノ明朝 ProN W3" pitchFamily="1" charset="-128"/>
                <a:sym typeface="Times New Roman" pitchFamily="18" charset="0"/>
              </a:rPr>
              <a:t>– </a:t>
            </a:r>
            <a:r>
              <a:rPr lang="en-US" sz="1100" dirty="0" smtClean="0">
                <a:solidFill>
                  <a:srgbClr val="3C3C3C"/>
                </a:solidFill>
                <a:latin typeface="Arial" charset="0"/>
                <a:ea typeface="ヒラギノ明朝 ProN W3" pitchFamily="1" charset="-128"/>
                <a:sym typeface="Times New Roman" pitchFamily="18" charset="0"/>
              </a:rPr>
              <a:t>$$</a:t>
            </a: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Fixed Performance Bonus – $$</a:t>
            </a: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Medicaid Support – $$</a:t>
            </a: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Administrative Support – $</a:t>
            </a: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Strategic Investment – $</a:t>
            </a: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Performance Standards – $</a:t>
            </a:r>
          </a:p>
        </p:txBody>
      </p:sp>
      <p:sp>
        <p:nvSpPr>
          <p:cNvPr id="54" name="Rectangle 53"/>
          <p:cNvSpPr>
            <a:spLocks noChangeArrowheads="1"/>
          </p:cNvSpPr>
          <p:nvPr/>
        </p:nvSpPr>
        <p:spPr bwMode="auto">
          <a:xfrm>
            <a:off x="7012206" y="4040913"/>
            <a:ext cx="2014390" cy="885618"/>
          </a:xfrm>
          <a:prstGeom prst="rect">
            <a:avLst/>
          </a:prstGeom>
          <a:solidFill>
            <a:schemeClr val="accent1"/>
          </a:solidFill>
          <a:ln w="3175">
            <a:solidFill>
              <a:schemeClr val="bg1"/>
            </a:solidFill>
          </a:ln>
          <a:effectLst/>
          <a:extLst/>
        </p:spPr>
        <p:txBody>
          <a:bodyPr lIns="90488" tIns="44450" rIns="90488" bIns="44450" anchor="ctr"/>
          <a:lstStyle>
            <a:defPPr>
              <a:defRPr lang="en-US"/>
            </a:defPPr>
            <a:lvl1pPr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1pPr>
            <a:lvl2pPr marL="4572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2pPr>
            <a:lvl3pPr marL="9144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3pPr>
            <a:lvl4pPr marL="13716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4pPr>
            <a:lvl5pPr marL="18288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5pPr>
            <a:lvl6pPr marL="22860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6pPr>
            <a:lvl7pPr marL="27432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7pPr>
            <a:lvl8pPr marL="32004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8pPr>
            <a:lvl9pPr marL="36576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9pPr>
          </a:lstStyle>
          <a:p>
            <a:pPr defTabSz="914400">
              <a:defRPr/>
            </a:pPr>
            <a:endParaRPr lang="en-US" b="1" dirty="0" smtClean="0">
              <a:solidFill>
                <a:srgbClr val="FFFFFF"/>
              </a:solidFill>
            </a:endParaRPr>
          </a:p>
          <a:p>
            <a:pPr defTabSz="914400">
              <a:defRPr/>
            </a:pPr>
            <a:r>
              <a:rPr lang="en-US" b="1" dirty="0" smtClean="0">
                <a:solidFill>
                  <a:srgbClr val="FFFFFF"/>
                </a:solidFill>
              </a:rPr>
              <a:t>UKP</a:t>
            </a:r>
            <a:endParaRPr lang="en-US" dirty="0">
              <a:solidFill>
                <a:srgbClr val="FFFFFF"/>
              </a:solidFill>
            </a:endParaRPr>
          </a:p>
          <a:p>
            <a:pPr defTabSz="914400">
              <a:defRPr/>
            </a:pPr>
            <a:endParaRPr lang="en-US" dirty="0" smtClean="0">
              <a:solidFill>
                <a:srgbClr val="FFFFFF"/>
              </a:solidFill>
            </a:endParaRPr>
          </a:p>
        </p:txBody>
      </p:sp>
      <p:sp>
        <p:nvSpPr>
          <p:cNvPr id="55" name="Rectangle 54"/>
          <p:cNvSpPr>
            <a:spLocks noChangeArrowheads="1"/>
          </p:cNvSpPr>
          <p:nvPr/>
        </p:nvSpPr>
        <p:spPr bwMode="auto">
          <a:xfrm>
            <a:off x="3436140" y="2075926"/>
            <a:ext cx="2578525" cy="885618"/>
          </a:xfrm>
          <a:prstGeom prst="rect">
            <a:avLst/>
          </a:prstGeom>
          <a:solidFill>
            <a:schemeClr val="accent1"/>
          </a:solidFill>
          <a:ln w="3175">
            <a:solidFill>
              <a:schemeClr val="bg1"/>
            </a:solidFill>
          </a:ln>
          <a:effectLst/>
          <a:extLst/>
        </p:spPr>
        <p:txBody>
          <a:bodyPr lIns="90488" tIns="44450" rIns="90488" bIns="44450" anchor="ctr"/>
          <a:lstStyle>
            <a:defPPr>
              <a:defRPr lang="en-US"/>
            </a:defPPr>
            <a:lvl1pPr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1pPr>
            <a:lvl2pPr marL="4572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2pPr>
            <a:lvl3pPr marL="9144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3pPr>
            <a:lvl4pPr marL="13716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4pPr>
            <a:lvl5pPr marL="18288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5pPr>
            <a:lvl6pPr marL="22860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6pPr>
            <a:lvl7pPr marL="27432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7pPr>
            <a:lvl8pPr marL="32004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8pPr>
            <a:lvl9pPr marL="36576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9pPr>
          </a:lstStyle>
          <a:p>
            <a:pPr defTabSz="914400">
              <a:defRPr/>
            </a:pPr>
            <a:endParaRPr lang="en-US" b="1" dirty="0" smtClean="0">
              <a:solidFill>
                <a:srgbClr val="FFFFFF"/>
              </a:solidFill>
            </a:endParaRPr>
          </a:p>
          <a:p>
            <a:pPr defTabSz="914400">
              <a:defRPr/>
            </a:pPr>
            <a:r>
              <a:rPr lang="en-US" b="1" dirty="0" smtClean="0">
                <a:solidFill>
                  <a:srgbClr val="FFFFFF"/>
                </a:solidFill>
              </a:rPr>
              <a:t>KUH</a:t>
            </a:r>
            <a:endParaRPr lang="en-US" dirty="0">
              <a:solidFill>
                <a:srgbClr val="FFFFFF"/>
              </a:solidFill>
            </a:endParaRPr>
          </a:p>
          <a:p>
            <a:pPr defTabSz="914400">
              <a:defRPr/>
            </a:pPr>
            <a:endParaRPr lang="en-US" dirty="0" smtClean="0">
              <a:solidFill>
                <a:srgbClr val="FFFFFF"/>
              </a:solidFill>
            </a:endParaRPr>
          </a:p>
        </p:txBody>
      </p:sp>
      <p:sp>
        <p:nvSpPr>
          <p:cNvPr id="56" name="Rectangle 55"/>
          <p:cNvSpPr>
            <a:spLocks noChangeArrowheads="1"/>
          </p:cNvSpPr>
          <p:nvPr/>
        </p:nvSpPr>
        <p:spPr bwMode="auto">
          <a:xfrm>
            <a:off x="660202" y="4439678"/>
            <a:ext cx="2014390" cy="885618"/>
          </a:xfrm>
          <a:prstGeom prst="rect">
            <a:avLst/>
          </a:prstGeom>
          <a:solidFill>
            <a:schemeClr val="tx2"/>
          </a:solidFill>
          <a:ln w="3175">
            <a:solidFill>
              <a:schemeClr val="bg1"/>
            </a:solidFill>
          </a:ln>
          <a:effectLst/>
          <a:extLst/>
        </p:spPr>
        <p:txBody>
          <a:bodyPr lIns="90488" tIns="44450" rIns="90488" bIns="44450" anchor="ctr"/>
          <a:lstStyle>
            <a:defPPr>
              <a:defRPr lang="en-US"/>
            </a:defPPr>
            <a:lvl1pPr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1pPr>
            <a:lvl2pPr marL="4572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2pPr>
            <a:lvl3pPr marL="9144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3pPr>
            <a:lvl4pPr marL="13716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4pPr>
            <a:lvl5pPr marL="18288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5pPr>
            <a:lvl6pPr marL="22860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6pPr>
            <a:lvl7pPr marL="27432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7pPr>
            <a:lvl8pPr marL="32004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8pPr>
            <a:lvl9pPr marL="36576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9pPr>
          </a:lstStyle>
          <a:p>
            <a:pPr defTabSz="914400">
              <a:defRPr/>
            </a:pPr>
            <a:endParaRPr lang="en-US" b="1" dirty="0" smtClean="0">
              <a:solidFill>
                <a:srgbClr val="FFFFFF"/>
              </a:solidFill>
            </a:endParaRPr>
          </a:p>
          <a:p>
            <a:pPr defTabSz="914400">
              <a:defRPr/>
            </a:pPr>
            <a:r>
              <a:rPr lang="en-US" b="1" dirty="0" smtClean="0">
                <a:solidFill>
                  <a:srgbClr val="FFFFFF"/>
                </a:solidFill>
              </a:rPr>
              <a:t>KUMC</a:t>
            </a:r>
            <a:endParaRPr lang="en-US" dirty="0">
              <a:solidFill>
                <a:srgbClr val="FFFFFF"/>
              </a:solidFill>
            </a:endParaRPr>
          </a:p>
          <a:p>
            <a:pPr defTabSz="914400">
              <a:defRPr/>
            </a:pPr>
            <a:endParaRPr lang="en-US" dirty="0" smtClean="0">
              <a:solidFill>
                <a:srgbClr val="FFFFFF"/>
              </a:solidFill>
            </a:endParaRPr>
          </a:p>
        </p:txBody>
      </p:sp>
      <p:sp>
        <p:nvSpPr>
          <p:cNvPr id="57" name="TextBox 56"/>
          <p:cNvSpPr txBox="1"/>
          <p:nvPr/>
        </p:nvSpPr>
        <p:spPr>
          <a:xfrm>
            <a:off x="4619626" y="5470576"/>
            <a:ext cx="1790700" cy="430887"/>
          </a:xfrm>
          <a:prstGeom prst="rect">
            <a:avLst/>
          </a:prstGeom>
          <a:noFill/>
        </p:spPr>
        <p:txBody>
          <a:bodyPr wrap="square" rtlCol="0">
            <a:spAutoFit/>
          </a:bodyPr>
          <a:lstStyle/>
          <a:p>
            <a:pPr algn="ctr" defTabSz="914400"/>
            <a:r>
              <a:rPr lang="en-US" sz="1100" dirty="0" smtClean="0">
                <a:solidFill>
                  <a:srgbClr val="3C3C3C"/>
                </a:solidFill>
                <a:latin typeface="Arial" charset="0"/>
                <a:ea typeface="ヒラギノ明朝 ProN W3" pitchFamily="1" charset="-128"/>
                <a:sym typeface="Times New Roman" pitchFamily="18" charset="0"/>
              </a:rPr>
              <a:t>Medical </a:t>
            </a:r>
            <a:br>
              <a:rPr lang="en-US" sz="1100" dirty="0" smtClean="0">
                <a:solidFill>
                  <a:srgbClr val="3C3C3C"/>
                </a:solidFill>
                <a:latin typeface="Arial" charset="0"/>
                <a:ea typeface="ヒラギノ明朝 ProN W3" pitchFamily="1" charset="-128"/>
                <a:sym typeface="Times New Roman" pitchFamily="18" charset="0"/>
              </a:rPr>
            </a:br>
            <a:r>
              <a:rPr lang="en-US" sz="1100" dirty="0" smtClean="0">
                <a:solidFill>
                  <a:srgbClr val="3C3C3C"/>
                </a:solidFill>
                <a:latin typeface="Arial" charset="0"/>
                <a:ea typeface="ヒラギノ明朝 ProN W3" pitchFamily="1" charset="-128"/>
                <a:sym typeface="Times New Roman" pitchFamily="18" charset="0"/>
              </a:rPr>
              <a:t>Administration – $</a:t>
            </a:r>
            <a:r>
              <a:rPr lang="en-US" sz="1100" dirty="0">
                <a:solidFill>
                  <a:srgbClr val="3C3C3C"/>
                </a:solidFill>
                <a:latin typeface="Arial" charset="0"/>
                <a:ea typeface="ヒラギノ明朝 ProN W3" pitchFamily="1" charset="-128"/>
                <a:sym typeface="Times New Roman" pitchFamily="18" charset="0"/>
              </a:rPr>
              <a:t>$</a:t>
            </a:r>
          </a:p>
        </p:txBody>
      </p:sp>
      <p:sp>
        <p:nvSpPr>
          <p:cNvPr id="58" name="TextBox 57"/>
          <p:cNvSpPr txBox="1"/>
          <p:nvPr/>
        </p:nvSpPr>
        <p:spPr>
          <a:xfrm>
            <a:off x="865908" y="2255535"/>
            <a:ext cx="2578409" cy="769441"/>
          </a:xfrm>
          <a:prstGeom prst="rect">
            <a:avLst/>
          </a:prstGeom>
          <a:solidFill>
            <a:schemeClr val="bg1"/>
          </a:solidFill>
        </p:spPr>
        <p:txBody>
          <a:bodyPr wrap="square" rtlCol="0">
            <a:spAutoFit/>
          </a:bodyPr>
          <a:lstStyle/>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DME Pass-Through – $$</a:t>
            </a: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New Resident </a:t>
            </a:r>
            <a:r>
              <a:rPr lang="en-US" sz="1100" dirty="0">
                <a:solidFill>
                  <a:srgbClr val="3C3C3C"/>
                </a:solidFill>
                <a:latin typeface="Arial" charset="0"/>
                <a:ea typeface="ヒラギノ明朝 ProN W3" pitchFamily="1" charset="-128"/>
                <a:sym typeface="Times New Roman" pitchFamily="18" charset="0"/>
              </a:rPr>
              <a:t>–</a:t>
            </a:r>
            <a:r>
              <a:rPr lang="en-US" sz="1100" dirty="0" smtClean="0">
                <a:solidFill>
                  <a:srgbClr val="3C3C3C"/>
                </a:solidFill>
                <a:latin typeface="Arial" charset="0"/>
                <a:ea typeface="ヒラギノ明朝 ProN W3" pitchFamily="1" charset="-128"/>
                <a:sym typeface="Times New Roman" pitchFamily="18" charset="0"/>
              </a:rPr>
              <a:t> $</a:t>
            </a:r>
            <a:r>
              <a:rPr lang="en-US" sz="1100" dirty="0">
                <a:solidFill>
                  <a:srgbClr val="3C3C3C"/>
                </a:solidFill>
                <a:latin typeface="Arial" charset="0"/>
                <a:ea typeface="ヒラギノ明朝 ProN W3" pitchFamily="1" charset="-128"/>
                <a:sym typeface="Times New Roman" pitchFamily="18" charset="0"/>
              </a:rPr>
              <a:t>$</a:t>
            </a: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Unrestricted Support – $</a:t>
            </a:r>
            <a:r>
              <a:rPr lang="en-US" sz="1100" dirty="0">
                <a:solidFill>
                  <a:srgbClr val="3C3C3C"/>
                </a:solidFill>
                <a:latin typeface="Arial" charset="0"/>
                <a:ea typeface="ヒラギノ明朝 ProN W3" pitchFamily="1" charset="-128"/>
                <a:sym typeface="Times New Roman" pitchFamily="18" charset="0"/>
              </a:rPr>
              <a:t>$</a:t>
            </a:r>
            <a:endParaRPr lang="en-US" sz="1100" dirty="0" smtClean="0">
              <a:solidFill>
                <a:srgbClr val="3C3C3C"/>
              </a:solidFill>
              <a:latin typeface="Arial" charset="0"/>
              <a:ea typeface="ヒラギノ明朝 ProN W3" pitchFamily="1" charset="-128"/>
              <a:sym typeface="Times New Roman" pitchFamily="18" charset="0"/>
            </a:endParaRP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NCI – $</a:t>
            </a:r>
            <a:r>
              <a:rPr lang="en-US" sz="1100" dirty="0">
                <a:solidFill>
                  <a:srgbClr val="3C3C3C"/>
                </a:solidFill>
                <a:latin typeface="Arial" charset="0"/>
                <a:ea typeface="ヒラギノ明朝 ProN W3" pitchFamily="1" charset="-128"/>
                <a:sym typeface="Times New Roman" pitchFamily="18" charset="0"/>
              </a:rPr>
              <a:t>$</a:t>
            </a:r>
          </a:p>
        </p:txBody>
      </p:sp>
      <p:sp>
        <p:nvSpPr>
          <p:cNvPr id="59" name="TextBox 58"/>
          <p:cNvSpPr txBox="1"/>
          <p:nvPr/>
        </p:nvSpPr>
        <p:spPr>
          <a:xfrm>
            <a:off x="5114749" y="3935784"/>
            <a:ext cx="2023235" cy="430887"/>
          </a:xfrm>
          <a:prstGeom prst="rect">
            <a:avLst/>
          </a:prstGeom>
          <a:noFill/>
        </p:spPr>
        <p:txBody>
          <a:bodyPr wrap="square" rtlCol="0">
            <a:spAutoFit/>
          </a:bodyPr>
          <a:lstStyle/>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MOB Support – $$</a:t>
            </a:r>
          </a:p>
          <a:p>
            <a:pPr marL="171450" indent="-171450" defTabSz="914400">
              <a:buClr>
                <a:srgbClr val="46555F"/>
              </a:buClr>
              <a:buSzPct val="110000"/>
              <a:buFont typeface="Arial" pitchFamily="34" charset="0"/>
              <a:buChar char="•"/>
            </a:pPr>
            <a:r>
              <a:rPr lang="en-US" sz="1100" dirty="0" smtClean="0">
                <a:solidFill>
                  <a:srgbClr val="3C3C3C"/>
                </a:solidFill>
                <a:latin typeface="Arial" charset="0"/>
                <a:ea typeface="ヒラギノ明朝 ProN W3" pitchFamily="1" charset="-128"/>
                <a:sym typeface="Times New Roman" pitchFamily="18" charset="0"/>
              </a:rPr>
              <a:t>NP Support – $$</a:t>
            </a:r>
            <a:endParaRPr lang="en-US" sz="1100" dirty="0">
              <a:solidFill>
                <a:srgbClr val="3C3C3C"/>
              </a:solidFill>
              <a:latin typeface="Arial" charset="0"/>
              <a:ea typeface="ヒラギノ明朝 ProN W3" pitchFamily="1" charset="-128"/>
              <a:sym typeface="Times New Roman" pitchFamily="18" charset="0"/>
            </a:endParaRPr>
          </a:p>
        </p:txBody>
      </p:sp>
      <p:cxnSp>
        <p:nvCxnSpPr>
          <p:cNvPr id="60" name="Straight Arrow Connector 59"/>
          <p:cNvCxnSpPr/>
          <p:nvPr/>
        </p:nvCxnSpPr>
        <p:spPr bwMode="auto">
          <a:xfrm>
            <a:off x="2674592" y="5010640"/>
            <a:ext cx="2042498" cy="0"/>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61" name="TextBox 60"/>
          <p:cNvSpPr txBox="1"/>
          <p:nvPr/>
        </p:nvSpPr>
        <p:spPr>
          <a:xfrm>
            <a:off x="2674591" y="5067121"/>
            <a:ext cx="2042498" cy="430887"/>
          </a:xfrm>
          <a:prstGeom prst="rect">
            <a:avLst/>
          </a:prstGeom>
          <a:noFill/>
        </p:spPr>
        <p:txBody>
          <a:bodyPr wrap="square" rtlCol="0">
            <a:spAutoFit/>
          </a:bodyPr>
          <a:lstStyle/>
          <a:p>
            <a:pPr defTabSz="914400">
              <a:buClr>
                <a:srgbClr val="46555F"/>
              </a:buClr>
              <a:buSzPct val="110000"/>
            </a:pPr>
            <a:r>
              <a:rPr lang="en-US" sz="1100" dirty="0" smtClean="0">
                <a:solidFill>
                  <a:srgbClr val="3C3C3C"/>
                </a:solidFill>
                <a:latin typeface="Arial" charset="0"/>
                <a:ea typeface="ヒラギノ明朝 ProN W3" pitchFamily="1" charset="-128"/>
                <a:sym typeface="Times New Roman" pitchFamily="18" charset="0"/>
              </a:rPr>
              <a:t>Clinic Support $$</a:t>
            </a:r>
            <a:endParaRPr lang="en-US" sz="1100" dirty="0">
              <a:solidFill>
                <a:srgbClr val="3C3C3C"/>
              </a:solidFill>
              <a:latin typeface="Arial" charset="0"/>
              <a:ea typeface="ヒラギノ明朝 ProN W3" pitchFamily="1" charset="-128"/>
              <a:sym typeface="Times New Roman" pitchFamily="18" charset="0"/>
            </a:endParaRPr>
          </a:p>
          <a:p>
            <a:pPr marL="171450" indent="-171450" defTabSz="914400">
              <a:buClr>
                <a:srgbClr val="46555F"/>
              </a:buClr>
              <a:buSzPct val="110000"/>
              <a:buFont typeface="Arial" pitchFamily="34" charset="0"/>
              <a:buChar char="•"/>
            </a:pPr>
            <a:endParaRPr lang="en-US" sz="1100" dirty="0" smtClean="0">
              <a:solidFill>
                <a:srgbClr val="3C3C3C"/>
              </a:solidFill>
              <a:latin typeface="Arial" charset="0"/>
              <a:ea typeface="ヒラギノ明朝 ProN W3" pitchFamily="1" charset="-128"/>
              <a:sym typeface="Times New Roman" pitchFamily="18" charset="0"/>
            </a:endParaRPr>
          </a:p>
        </p:txBody>
      </p:sp>
      <p:sp>
        <p:nvSpPr>
          <p:cNvPr id="62" name="Rounded Rectangle 61"/>
          <p:cNvSpPr/>
          <p:nvPr/>
        </p:nvSpPr>
        <p:spPr bwMode="auto">
          <a:xfrm>
            <a:off x="5942152" y="1150258"/>
            <a:ext cx="2267406" cy="320040"/>
          </a:xfrm>
          <a:prstGeom prst="roundRect">
            <a:avLst/>
          </a:prstGeom>
          <a:solidFill>
            <a:schemeClr val="bg2"/>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200" dirty="0" smtClean="0">
                <a:solidFill>
                  <a:srgbClr val="3C3C3C"/>
                </a:solidFill>
                <a:latin typeface="Arial" charset="0"/>
                <a:ea typeface="ヒラギノ明朝 ProN W3" pitchFamily="1" charset="-128"/>
                <a:sym typeface="Times New Roman" pitchFamily="18" charset="0"/>
              </a:rPr>
              <a:t>Payors</a:t>
            </a:r>
          </a:p>
        </p:txBody>
      </p:sp>
    </p:spTree>
    <p:extLst>
      <p:ext uri="{BB962C8B-B14F-4D97-AF65-F5344CB8AC3E}">
        <p14:creationId xmlns:p14="http://schemas.microsoft.com/office/powerpoint/2010/main" val="395860800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502390" y="173713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own Arrow 5"/>
          <p:cNvSpPr/>
          <p:nvPr/>
        </p:nvSpPr>
        <p:spPr>
          <a:xfrm rot="10800000">
            <a:off x="4308475" y="4740275"/>
            <a:ext cx="484188" cy="1031875"/>
          </a:xfrm>
          <a:prstGeom prst="downArrow">
            <a:avLst/>
          </a:prstGeom>
          <a:solidFill>
            <a:srgbClr val="FF5050"/>
          </a:solidFill>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solidFill>
                <a:prstClr val="white"/>
              </a:solidFill>
            </a:endParaRPr>
          </a:p>
        </p:txBody>
      </p:sp>
      <p:sp>
        <p:nvSpPr>
          <p:cNvPr id="7" name="Right Arrow 6"/>
          <p:cNvSpPr/>
          <p:nvPr/>
        </p:nvSpPr>
        <p:spPr>
          <a:xfrm>
            <a:off x="163513" y="3533775"/>
            <a:ext cx="1844902" cy="955675"/>
          </a:xfrm>
          <a:prstGeom prst="right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fontAlgn="auto">
              <a:spcBef>
                <a:spcPts val="0"/>
              </a:spcBef>
              <a:spcAft>
                <a:spcPts val="0"/>
              </a:spcAft>
              <a:defRPr/>
            </a:pPr>
            <a:r>
              <a:rPr lang="en-US" sz="2000" b="1" dirty="0">
                <a:solidFill>
                  <a:prstClr val="black"/>
                </a:solidFill>
              </a:rPr>
              <a:t>Core Competency</a:t>
            </a:r>
          </a:p>
        </p:txBody>
      </p:sp>
      <p:sp>
        <p:nvSpPr>
          <p:cNvPr id="8" name="Right Arrow 7"/>
          <p:cNvSpPr/>
          <p:nvPr/>
        </p:nvSpPr>
        <p:spPr>
          <a:xfrm rot="10800000" flipV="1">
            <a:off x="7199541" y="3578225"/>
            <a:ext cx="1803400" cy="954088"/>
          </a:xfrm>
          <a:prstGeom prst="right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fontAlgn="auto">
              <a:spcBef>
                <a:spcPts val="0"/>
              </a:spcBef>
              <a:spcAft>
                <a:spcPts val="0"/>
              </a:spcAft>
              <a:defRPr/>
            </a:pPr>
            <a:r>
              <a:rPr lang="en-US" sz="2000" b="1" dirty="0">
                <a:solidFill>
                  <a:prstClr val="black"/>
                </a:solidFill>
              </a:rPr>
              <a:t>Core Competency</a:t>
            </a:r>
          </a:p>
        </p:txBody>
      </p:sp>
      <p:sp>
        <p:nvSpPr>
          <p:cNvPr id="2054" name="TextBox 8"/>
          <p:cNvSpPr txBox="1">
            <a:spLocks noChangeArrowheads="1"/>
          </p:cNvSpPr>
          <p:nvPr/>
        </p:nvSpPr>
        <p:spPr bwMode="auto">
          <a:xfrm>
            <a:off x="2262849" y="5772150"/>
            <a:ext cx="4617065" cy="461653"/>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b="1" dirty="0">
                <a:solidFill>
                  <a:srgbClr val="000000"/>
                </a:solidFill>
              </a:rPr>
              <a:t>Common Interests </a:t>
            </a:r>
            <a:r>
              <a:rPr lang="en-US" altLang="en-US" b="1" dirty="0" smtClean="0">
                <a:solidFill>
                  <a:srgbClr val="000000"/>
                </a:solidFill>
              </a:rPr>
              <a:t>and  </a:t>
            </a:r>
            <a:r>
              <a:rPr lang="en-US" altLang="en-US" b="1" dirty="0">
                <a:solidFill>
                  <a:srgbClr val="000000"/>
                </a:solidFill>
              </a:rPr>
              <a:t>Risks</a:t>
            </a:r>
          </a:p>
        </p:txBody>
      </p:sp>
      <p:sp>
        <p:nvSpPr>
          <p:cNvPr id="2056" name="Rectangle 2"/>
          <p:cNvSpPr>
            <a:spLocks noChangeArrowheads="1"/>
          </p:cNvSpPr>
          <p:nvPr/>
        </p:nvSpPr>
        <p:spPr bwMode="auto">
          <a:xfrm>
            <a:off x="163513" y="442913"/>
            <a:ext cx="8774112" cy="892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600" dirty="0">
                <a:solidFill>
                  <a:srgbClr val="000000"/>
                </a:solidFill>
              </a:rPr>
              <a:t>The proposed structure will protect the three parties’ interests while not impeding core competencies</a:t>
            </a:r>
          </a:p>
        </p:txBody>
      </p:sp>
      <p:sp>
        <p:nvSpPr>
          <p:cNvPr id="2" name="Rounded Rectangle 1"/>
          <p:cNvSpPr/>
          <p:nvPr/>
        </p:nvSpPr>
        <p:spPr>
          <a:xfrm>
            <a:off x="838200" y="1543050"/>
            <a:ext cx="1866900" cy="85725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University</a:t>
            </a:r>
          </a:p>
        </p:txBody>
      </p:sp>
      <p:sp>
        <p:nvSpPr>
          <p:cNvPr id="11" name="Rounded Rectangle 10"/>
          <p:cNvSpPr/>
          <p:nvPr/>
        </p:nvSpPr>
        <p:spPr>
          <a:xfrm>
            <a:off x="6200775" y="1543050"/>
            <a:ext cx="1866900" cy="85725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Hospital</a:t>
            </a:r>
          </a:p>
        </p:txBody>
      </p:sp>
      <p:sp>
        <p:nvSpPr>
          <p:cNvPr id="12" name="Rounded Rectangle 11"/>
          <p:cNvSpPr/>
          <p:nvPr/>
        </p:nvSpPr>
        <p:spPr>
          <a:xfrm>
            <a:off x="3616325" y="1524000"/>
            <a:ext cx="1866900" cy="85725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UKP</a:t>
            </a:r>
          </a:p>
        </p:txBody>
      </p:sp>
    </p:spTree>
    <p:extLst>
      <p:ext uri="{BB962C8B-B14F-4D97-AF65-F5344CB8AC3E}">
        <p14:creationId xmlns:p14="http://schemas.microsoft.com/office/powerpoint/2010/main" val="38092877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5"/>
          <p:cNvSpPr>
            <a:spLocks noChangeShapeType="1"/>
          </p:cNvSpPr>
          <p:nvPr/>
        </p:nvSpPr>
        <p:spPr bwMode="auto">
          <a:xfrm flipV="1">
            <a:off x="2172593" y="4142394"/>
            <a:ext cx="628728" cy="228600"/>
          </a:xfrm>
          <a:prstGeom prst="line">
            <a:avLst/>
          </a:prstGeom>
          <a:noFill/>
          <a:ln w="28575" cap="rnd">
            <a:solidFill>
              <a:srgbClr val="3C3C3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algn="ctr" defTabSz="914400" fontAlgn="auto">
              <a:spcBef>
                <a:spcPts val="0"/>
              </a:spcBef>
              <a:spcAft>
                <a:spcPts val="0"/>
              </a:spcAft>
              <a:defRPr/>
            </a:pPr>
            <a:endParaRPr lang="en-US" sz="1800" kern="0" dirty="0" smtClean="0">
              <a:solidFill>
                <a:srgbClr val="3C3C3C"/>
              </a:solidFill>
              <a:latin typeface="Arial" charset="0"/>
              <a:ea typeface="ヒラギノ明朝 ProN W3" pitchFamily="1" charset="-128"/>
              <a:sym typeface="Times New Roman" pitchFamily="18" charset="0"/>
            </a:endParaRPr>
          </a:p>
        </p:txBody>
      </p:sp>
      <p:sp>
        <p:nvSpPr>
          <p:cNvPr id="5" name="Oval 16"/>
          <p:cNvSpPr>
            <a:spLocks noChangeArrowheads="1"/>
          </p:cNvSpPr>
          <p:nvPr/>
        </p:nvSpPr>
        <p:spPr bwMode="auto">
          <a:xfrm rot="19618727">
            <a:off x="2558859" y="3011277"/>
            <a:ext cx="1654304" cy="3027221"/>
          </a:xfrm>
          <a:prstGeom prst="ellipse">
            <a:avLst/>
          </a:prstGeom>
          <a:solidFill>
            <a:schemeClr val="accent2">
              <a:lumMod val="75000"/>
            </a:schemeClr>
          </a:solidFill>
          <a:ln>
            <a:noFill/>
          </a:ln>
          <a:effectLst/>
          <a:extLst/>
        </p:spPr>
        <p:txBody>
          <a:bodyPr wrap="none" anchor="ctr"/>
          <a:lstStyle/>
          <a:p>
            <a:pPr algn="ctr" defTabSz="914400" fontAlgn="auto">
              <a:spcBef>
                <a:spcPts val="0"/>
              </a:spcBef>
              <a:spcAft>
                <a:spcPts val="0"/>
              </a:spcAft>
              <a:defRPr/>
            </a:pPr>
            <a:endParaRPr lang="en-US" sz="1800" kern="0" dirty="0" smtClean="0">
              <a:solidFill>
                <a:srgbClr val="3C3C3C"/>
              </a:solidFill>
              <a:latin typeface="Arial" charset="0"/>
              <a:ea typeface="ヒラギノ明朝 ProN W3" pitchFamily="1" charset="-128"/>
              <a:sym typeface="Times New Roman" pitchFamily="18" charset="0"/>
            </a:endParaRPr>
          </a:p>
        </p:txBody>
      </p:sp>
      <p:sp>
        <p:nvSpPr>
          <p:cNvPr id="6" name="Oval 17"/>
          <p:cNvSpPr>
            <a:spLocks noChangeArrowheads="1"/>
          </p:cNvSpPr>
          <p:nvPr/>
        </p:nvSpPr>
        <p:spPr bwMode="auto">
          <a:xfrm>
            <a:off x="2629628" y="3695536"/>
            <a:ext cx="939679" cy="835307"/>
          </a:xfrm>
          <a:prstGeom prst="ellipse">
            <a:avLst/>
          </a:prstGeom>
          <a:solidFill>
            <a:srgbClr val="46555F"/>
          </a:solidFill>
          <a:ln w="12700">
            <a:noFill/>
            <a:round/>
            <a:headEnd/>
            <a:tailEnd/>
          </a:ln>
          <a:effectLst/>
          <a:extLst>
            <a:ext uri="{AF507438-7753-43E0-B8FC-AC1667EBCBE1}">
              <a14:hiddenEffects xmlns:a14="http://schemas.microsoft.com/office/drawing/2010/main">
                <a:effectLst>
                  <a:outerShdw dist="107763" dir="2700000" algn="ctr" rotWithShape="0">
                    <a:srgbClr val="B2B2B2"/>
                  </a:outerShdw>
                </a:effectLst>
              </a14:hiddenEffects>
            </a:ext>
          </a:extLst>
        </p:spPr>
        <p:txBody>
          <a:bodyPr lIns="0" tIns="0" rIns="0" bIns="0" anchor="ctr"/>
          <a:lstStyle/>
          <a:p>
            <a:pPr algn="ctr" defTabSz="914400" eaLnBrk="0" fontAlgn="auto" hangingPunct="0">
              <a:spcBef>
                <a:spcPts val="0"/>
              </a:spcBef>
              <a:spcAft>
                <a:spcPts val="0"/>
              </a:spcAft>
              <a:defRPr/>
            </a:pPr>
            <a:r>
              <a:rPr lang="en-US" sz="1400" b="1" kern="0" dirty="0" smtClean="0">
                <a:solidFill>
                  <a:srgbClr val="FFFFFF"/>
                </a:solidFill>
                <a:latin typeface="Arial" charset="0"/>
                <a:ea typeface="ヒラギノ明朝 ProN W3" pitchFamily="1" charset="-128"/>
                <a:sym typeface="Times New Roman" pitchFamily="18" charset="0"/>
              </a:rPr>
              <a:t>KUH</a:t>
            </a:r>
          </a:p>
        </p:txBody>
      </p:sp>
      <p:sp>
        <p:nvSpPr>
          <p:cNvPr id="7" name="Oval 19"/>
          <p:cNvSpPr>
            <a:spLocks noChangeArrowheads="1"/>
          </p:cNvSpPr>
          <p:nvPr/>
        </p:nvSpPr>
        <p:spPr bwMode="auto">
          <a:xfrm>
            <a:off x="3163028" y="4557616"/>
            <a:ext cx="939679" cy="835307"/>
          </a:xfrm>
          <a:prstGeom prst="ellipse">
            <a:avLst/>
          </a:prstGeom>
          <a:solidFill>
            <a:srgbClr val="46555F"/>
          </a:solidFill>
          <a:ln w="12700">
            <a:noFill/>
            <a:round/>
            <a:headEnd/>
            <a:tailEnd/>
          </a:ln>
          <a:effectLst/>
          <a:extLst>
            <a:ext uri="{AF507438-7753-43E0-B8FC-AC1667EBCBE1}">
              <a14:hiddenEffects xmlns:a14="http://schemas.microsoft.com/office/drawing/2010/main">
                <a:effectLst>
                  <a:outerShdw dist="107763" dir="2700000" algn="ctr" rotWithShape="0">
                    <a:srgbClr val="B2B2B2"/>
                  </a:outerShdw>
                </a:effectLst>
              </a14:hiddenEffects>
            </a:ext>
          </a:extLst>
        </p:spPr>
        <p:txBody>
          <a:bodyPr lIns="0" tIns="0" rIns="0" bIns="0" anchor="ctr"/>
          <a:lstStyle/>
          <a:p>
            <a:pPr algn="ctr" defTabSz="914400" eaLnBrk="0" fontAlgn="auto" hangingPunct="0">
              <a:spcBef>
                <a:spcPts val="0"/>
              </a:spcBef>
              <a:spcAft>
                <a:spcPts val="0"/>
              </a:spcAft>
              <a:defRPr/>
            </a:pPr>
            <a:r>
              <a:rPr lang="en-US" sz="1400" b="1" kern="0" dirty="0" smtClean="0">
                <a:solidFill>
                  <a:srgbClr val="FFFFFF"/>
                </a:solidFill>
                <a:latin typeface="Arial" charset="0"/>
                <a:ea typeface="ヒラギノ明朝 ProN W3" pitchFamily="1" charset="-128"/>
                <a:sym typeface="Times New Roman" pitchFamily="18" charset="0"/>
              </a:rPr>
              <a:t>UKP</a:t>
            </a:r>
          </a:p>
        </p:txBody>
      </p:sp>
      <p:sp>
        <p:nvSpPr>
          <p:cNvPr id="8" name="TextBox 7"/>
          <p:cNvSpPr txBox="1"/>
          <p:nvPr/>
        </p:nvSpPr>
        <p:spPr>
          <a:xfrm>
            <a:off x="2477175" y="3334270"/>
            <a:ext cx="763351" cy="338554"/>
          </a:xfrm>
          <a:prstGeom prst="rect">
            <a:avLst/>
          </a:prstGeom>
          <a:noFill/>
        </p:spPr>
        <p:txBody>
          <a:bodyPr wrap="none" rtlCol="0">
            <a:spAutoFit/>
          </a:bodyPr>
          <a:lstStyle/>
          <a:p>
            <a:pPr algn="ctr" defTabSz="914400"/>
            <a:r>
              <a:rPr lang="en-US" sz="1600" b="1" dirty="0" smtClean="0">
                <a:solidFill>
                  <a:srgbClr val="D7DCE1">
                    <a:lumMod val="50000"/>
                  </a:srgbClr>
                </a:solidFill>
                <a:latin typeface="Arial" charset="0"/>
                <a:ea typeface="ヒラギノ明朝 ProN W3" pitchFamily="1" charset="-128"/>
                <a:sym typeface="Times New Roman" pitchFamily="18" charset="0"/>
              </a:rPr>
              <a:t>UKHS</a:t>
            </a:r>
            <a:endParaRPr lang="en-US" sz="1600" b="1" dirty="0">
              <a:solidFill>
                <a:srgbClr val="D7DCE1">
                  <a:lumMod val="50000"/>
                </a:srgbClr>
              </a:solidFill>
              <a:latin typeface="Arial" charset="0"/>
              <a:ea typeface="ヒラギノ明朝 ProN W3" pitchFamily="1" charset="-128"/>
              <a:sym typeface="Times New Roman" pitchFamily="18" charset="0"/>
            </a:endParaRPr>
          </a:p>
        </p:txBody>
      </p:sp>
      <p:sp>
        <p:nvSpPr>
          <p:cNvPr id="9" name="Oval 17"/>
          <p:cNvSpPr>
            <a:spLocks noChangeArrowheads="1"/>
          </p:cNvSpPr>
          <p:nvPr/>
        </p:nvSpPr>
        <p:spPr bwMode="auto">
          <a:xfrm>
            <a:off x="1300925" y="4020183"/>
            <a:ext cx="939679" cy="835307"/>
          </a:xfrm>
          <a:prstGeom prst="ellipse">
            <a:avLst/>
          </a:prstGeom>
          <a:solidFill>
            <a:srgbClr val="46555F"/>
          </a:solidFill>
          <a:ln w="12700">
            <a:noFill/>
            <a:round/>
            <a:headEnd/>
            <a:tailEnd/>
          </a:ln>
          <a:effectLst/>
          <a:extLst>
            <a:ext uri="{AF507438-7753-43E0-B8FC-AC1667EBCBE1}">
              <a14:hiddenEffects xmlns:a14="http://schemas.microsoft.com/office/drawing/2010/main">
                <a:effectLst>
                  <a:outerShdw dist="107763" dir="2700000" algn="ctr" rotWithShape="0">
                    <a:srgbClr val="B2B2B2"/>
                  </a:outerShdw>
                </a:effectLst>
              </a14:hiddenEffects>
            </a:ext>
          </a:extLst>
        </p:spPr>
        <p:txBody>
          <a:bodyPr lIns="0" tIns="0" rIns="0" bIns="0" anchor="ctr"/>
          <a:lstStyle/>
          <a:p>
            <a:pPr algn="ctr" defTabSz="914400" eaLnBrk="0" fontAlgn="auto" hangingPunct="0">
              <a:spcBef>
                <a:spcPts val="0"/>
              </a:spcBef>
              <a:spcAft>
                <a:spcPts val="0"/>
              </a:spcAft>
              <a:defRPr/>
            </a:pPr>
            <a:r>
              <a:rPr lang="en-US" sz="1400" b="1" kern="0" dirty="0" smtClean="0">
                <a:solidFill>
                  <a:srgbClr val="FFFFFF"/>
                </a:solidFill>
                <a:latin typeface="Arial" charset="0"/>
                <a:ea typeface="ヒラギノ明朝 ProN W3" pitchFamily="1" charset="-128"/>
                <a:sym typeface="Times New Roman" pitchFamily="18" charset="0"/>
              </a:rPr>
              <a:t>KUMC</a:t>
            </a:r>
          </a:p>
        </p:txBody>
      </p:sp>
      <p:sp>
        <p:nvSpPr>
          <p:cNvPr id="10" name="Oval 9"/>
          <p:cNvSpPr/>
          <p:nvPr/>
        </p:nvSpPr>
        <p:spPr bwMode="auto">
          <a:xfrm>
            <a:off x="800828" y="2728816"/>
            <a:ext cx="4488873" cy="3620219"/>
          </a:xfrm>
          <a:prstGeom prst="ellipse">
            <a:avLst/>
          </a:prstGeom>
          <a:noFill/>
          <a:ln w="12700" cap="flat" cmpd="sng" algn="ctr">
            <a:solidFill>
              <a:schemeClr val="tx1"/>
            </a:solidFill>
            <a:prstDash val="dash"/>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endParaRPr lang="en-US" sz="1400" dirty="0" smtClean="0">
              <a:solidFill>
                <a:srgbClr val="46555F"/>
              </a:solidFill>
              <a:latin typeface="Arial" charset="0"/>
              <a:ea typeface="ヒラギノ明朝 ProN W3" pitchFamily="1" charset="-128"/>
              <a:sym typeface="Times New Roman" pitchFamily="18" charset="0"/>
            </a:endParaRPr>
          </a:p>
        </p:txBody>
      </p:sp>
      <p:sp>
        <p:nvSpPr>
          <p:cNvPr id="11" name="TextBox 10"/>
          <p:cNvSpPr txBox="1"/>
          <p:nvPr/>
        </p:nvSpPr>
        <p:spPr>
          <a:xfrm>
            <a:off x="2629628" y="2728816"/>
            <a:ext cx="651140" cy="338554"/>
          </a:xfrm>
          <a:prstGeom prst="rect">
            <a:avLst/>
          </a:prstGeom>
          <a:noFill/>
        </p:spPr>
        <p:txBody>
          <a:bodyPr wrap="none" rtlCol="0">
            <a:spAutoFit/>
          </a:bodyPr>
          <a:lstStyle/>
          <a:p>
            <a:pPr algn="ctr" defTabSz="914400"/>
            <a:r>
              <a:rPr lang="en-US" sz="1600" b="1" dirty="0" smtClean="0">
                <a:solidFill>
                  <a:srgbClr val="D7DCE1">
                    <a:lumMod val="50000"/>
                  </a:srgbClr>
                </a:solidFill>
                <a:latin typeface="Arial" charset="0"/>
                <a:ea typeface="ヒラギノ明朝 ProN W3" pitchFamily="1" charset="-128"/>
                <a:sym typeface="Times New Roman" pitchFamily="18" charset="0"/>
              </a:rPr>
              <a:t>AMC</a:t>
            </a:r>
            <a:endParaRPr lang="en-US" sz="1600" b="1" dirty="0">
              <a:solidFill>
                <a:srgbClr val="D7DCE1">
                  <a:lumMod val="50000"/>
                </a:srgbClr>
              </a:solidFill>
              <a:latin typeface="Arial" charset="0"/>
              <a:ea typeface="ヒラギノ明朝 ProN W3" pitchFamily="1" charset="-128"/>
              <a:sym typeface="Times New Roman" pitchFamily="18" charset="0"/>
            </a:endParaRPr>
          </a:p>
        </p:txBody>
      </p:sp>
      <p:sp>
        <p:nvSpPr>
          <p:cNvPr id="12" name="TextBox 11"/>
          <p:cNvSpPr txBox="1"/>
          <p:nvPr/>
        </p:nvSpPr>
        <p:spPr>
          <a:xfrm>
            <a:off x="761835" y="922872"/>
            <a:ext cx="4115130" cy="1631216"/>
          </a:xfrm>
          <a:prstGeom prst="rect">
            <a:avLst/>
          </a:prstGeom>
          <a:noFill/>
        </p:spPr>
        <p:txBody>
          <a:bodyPr wrap="square" rtlCol="0">
            <a:spAutoFit/>
          </a:bodyPr>
          <a:lstStyle/>
          <a:p>
            <a:pPr defTabSz="914400"/>
            <a:r>
              <a:rPr lang="en-US" sz="2000" i="1" dirty="0" smtClean="0">
                <a:solidFill>
                  <a:srgbClr val="46555F"/>
                </a:solidFill>
                <a:latin typeface="Arial" charset="0"/>
                <a:ea typeface="ヒラギノ明朝 ProN W3" pitchFamily="1" charset="-128"/>
                <a:sym typeface="Times New Roman" pitchFamily="18" charset="0"/>
              </a:rPr>
              <a:t>We are developing a closely aligned AMC </a:t>
            </a:r>
            <a:r>
              <a:rPr lang="en-US" sz="2000" i="1" dirty="0">
                <a:solidFill>
                  <a:srgbClr val="46555F"/>
                </a:solidFill>
                <a:latin typeface="Arial" charset="0"/>
                <a:ea typeface="ヒラギノ明朝 ProN W3" pitchFamily="1" charset="-128"/>
                <a:sym typeface="Times New Roman" pitchFamily="18" charset="0"/>
              </a:rPr>
              <a:t>and are accepting the practical barriers of a full merger of entities or of a single-AMC governance structure.</a:t>
            </a:r>
          </a:p>
        </p:txBody>
      </p:sp>
      <p:sp>
        <p:nvSpPr>
          <p:cNvPr id="14" name="Oval 43"/>
          <p:cNvSpPr>
            <a:spLocks noChangeArrowheads="1"/>
          </p:cNvSpPr>
          <p:nvPr/>
        </p:nvSpPr>
        <p:spPr bwMode="auto">
          <a:xfrm>
            <a:off x="6346151" y="3363657"/>
            <a:ext cx="2048774" cy="2322459"/>
          </a:xfrm>
          <a:prstGeom prst="ellipse">
            <a:avLst/>
          </a:prstGeom>
          <a:solidFill>
            <a:schemeClr val="accent1"/>
          </a:solidFill>
          <a:ln>
            <a:noFill/>
          </a:ln>
          <a:effectLst/>
          <a:extLst/>
        </p:spPr>
        <p:txBody>
          <a:bodyPr wrap="none" anchor="ctr"/>
          <a:lstStyle/>
          <a:p>
            <a:pPr algn="ctr" defTabSz="914400"/>
            <a:endParaRPr lang="en-US" sz="1400" dirty="0">
              <a:solidFill>
                <a:srgbClr val="3C3C3C"/>
              </a:solidFill>
              <a:latin typeface="Arial" charset="0"/>
              <a:ea typeface="ヒラギノ明朝 ProN W3" pitchFamily="1" charset="-128"/>
              <a:sym typeface="Times New Roman" pitchFamily="18" charset="0"/>
            </a:endParaRPr>
          </a:p>
        </p:txBody>
      </p:sp>
      <p:grpSp>
        <p:nvGrpSpPr>
          <p:cNvPr id="39" name="Group 38"/>
          <p:cNvGrpSpPr/>
          <p:nvPr/>
        </p:nvGrpSpPr>
        <p:grpSpPr>
          <a:xfrm>
            <a:off x="6770864" y="3841102"/>
            <a:ext cx="1200440" cy="1211364"/>
            <a:chOff x="6779087" y="3703086"/>
            <a:chExt cx="1200440" cy="1211364"/>
          </a:xfrm>
        </p:grpSpPr>
        <p:sp>
          <p:nvSpPr>
            <p:cNvPr id="15" name="Oval 44"/>
            <p:cNvSpPr>
              <a:spLocks noChangeArrowheads="1"/>
            </p:cNvSpPr>
            <p:nvPr/>
          </p:nvSpPr>
          <p:spPr bwMode="auto">
            <a:xfrm>
              <a:off x="6803816" y="3713514"/>
              <a:ext cx="1137803" cy="1188922"/>
            </a:xfrm>
            <a:prstGeom prst="ellipse">
              <a:avLst/>
            </a:prstGeom>
            <a:solidFill>
              <a:schemeClr val="tx2"/>
            </a:solidFill>
            <a:ln w="12700" algn="ctr">
              <a:noFill/>
              <a:round/>
              <a:headEnd/>
              <a:tailEnd/>
            </a:ln>
            <a:effectLst>
              <a:outerShdw blurRad="50800" dist="38100" dir="2700000" algn="tl" rotWithShape="0">
                <a:prstClr val="black">
                  <a:alpha val="40000"/>
                </a:prstClr>
              </a:outerShdw>
            </a:effectLst>
            <a:extLst/>
          </p:spPr>
          <p:txBody>
            <a:bodyPr wrap="none" anchor="ctr"/>
            <a:lstStyle/>
            <a:p>
              <a:pPr algn="ctr" defTabSz="914400"/>
              <a:endParaRPr lang="en-US" altLang="en-US" sz="1600" dirty="0">
                <a:solidFill>
                  <a:srgbClr val="FFFFFF"/>
                </a:solidFill>
                <a:latin typeface="Arial" charset="0"/>
                <a:ea typeface="ヒラギノ明朝 ProN W3" pitchFamily="1" charset="-128"/>
                <a:sym typeface="Times New Roman" pitchFamily="18" charset="0"/>
              </a:endParaRPr>
            </a:p>
          </p:txBody>
        </p:sp>
        <p:sp>
          <p:nvSpPr>
            <p:cNvPr id="16" name="Line 45"/>
            <p:cNvSpPr>
              <a:spLocks noChangeShapeType="1"/>
            </p:cNvSpPr>
            <p:nvPr/>
          </p:nvSpPr>
          <p:spPr bwMode="auto">
            <a:xfrm>
              <a:off x="7373810" y="3703086"/>
              <a:ext cx="0" cy="596546"/>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endParaRPr lang="en-US" sz="1800" dirty="0">
                <a:solidFill>
                  <a:srgbClr val="3C3C3C"/>
                </a:solidFill>
                <a:latin typeface="Arial" charset="0"/>
                <a:ea typeface="ヒラギノ明朝 ProN W3" pitchFamily="1" charset="-128"/>
                <a:sym typeface="Times New Roman" pitchFamily="18" charset="0"/>
              </a:endParaRPr>
            </a:p>
          </p:txBody>
        </p:sp>
        <p:sp>
          <p:nvSpPr>
            <p:cNvPr id="17" name="Line 46"/>
            <p:cNvSpPr>
              <a:spLocks noChangeShapeType="1"/>
            </p:cNvSpPr>
            <p:nvPr/>
          </p:nvSpPr>
          <p:spPr bwMode="auto">
            <a:xfrm flipH="1">
              <a:off x="7378178" y="3930441"/>
              <a:ext cx="449879" cy="369192"/>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endParaRPr lang="en-US" sz="1800" dirty="0">
                <a:solidFill>
                  <a:srgbClr val="3C3C3C"/>
                </a:solidFill>
                <a:latin typeface="Arial" charset="0"/>
                <a:ea typeface="ヒラギノ明朝 ProN W3" pitchFamily="1" charset="-128"/>
                <a:sym typeface="Times New Roman" pitchFamily="18" charset="0"/>
              </a:endParaRPr>
            </a:p>
          </p:txBody>
        </p:sp>
        <p:sp>
          <p:nvSpPr>
            <p:cNvPr id="18" name="Line 47"/>
            <p:cNvSpPr>
              <a:spLocks noChangeShapeType="1"/>
            </p:cNvSpPr>
            <p:nvPr/>
          </p:nvSpPr>
          <p:spPr bwMode="auto">
            <a:xfrm flipH="1" flipV="1">
              <a:off x="7378178" y="4299633"/>
              <a:ext cx="550339" cy="12515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endParaRPr lang="en-US" sz="1800" dirty="0">
                <a:solidFill>
                  <a:srgbClr val="3C3C3C"/>
                </a:solidFill>
                <a:latin typeface="Arial" charset="0"/>
                <a:ea typeface="ヒラギノ明朝 ProN W3" pitchFamily="1" charset="-128"/>
                <a:sym typeface="Times New Roman" pitchFamily="18" charset="0"/>
              </a:endParaRPr>
            </a:p>
          </p:txBody>
        </p:sp>
        <p:sp>
          <p:nvSpPr>
            <p:cNvPr id="19" name="Line 48"/>
            <p:cNvSpPr>
              <a:spLocks noChangeShapeType="1"/>
            </p:cNvSpPr>
            <p:nvPr/>
          </p:nvSpPr>
          <p:spPr bwMode="auto">
            <a:xfrm flipH="1" flipV="1">
              <a:off x="7378178" y="4299633"/>
              <a:ext cx="299192" cy="508942"/>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endParaRPr lang="en-US" sz="1800" dirty="0">
                <a:solidFill>
                  <a:srgbClr val="3C3C3C"/>
                </a:solidFill>
                <a:latin typeface="Arial" charset="0"/>
                <a:ea typeface="ヒラギノ明朝 ProN W3" pitchFamily="1" charset="-128"/>
                <a:sym typeface="Times New Roman" pitchFamily="18" charset="0"/>
              </a:endParaRPr>
            </a:p>
          </p:txBody>
        </p:sp>
        <p:sp>
          <p:nvSpPr>
            <p:cNvPr id="20" name="Rectangle 49"/>
            <p:cNvSpPr>
              <a:spLocks noChangeArrowheads="1"/>
            </p:cNvSpPr>
            <p:nvPr/>
          </p:nvSpPr>
          <p:spPr bwMode="auto">
            <a:xfrm>
              <a:off x="7345508" y="3807270"/>
              <a:ext cx="429607"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Dept.</a:t>
              </a:r>
            </a:p>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A</a:t>
              </a:r>
            </a:p>
          </p:txBody>
        </p:sp>
        <p:sp>
          <p:nvSpPr>
            <p:cNvPr id="21" name="Rectangle 50"/>
            <p:cNvSpPr>
              <a:spLocks noChangeArrowheads="1"/>
            </p:cNvSpPr>
            <p:nvPr/>
          </p:nvSpPr>
          <p:spPr bwMode="auto">
            <a:xfrm>
              <a:off x="7549920" y="4080797"/>
              <a:ext cx="429607" cy="33598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Dept.</a:t>
              </a:r>
            </a:p>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B</a:t>
              </a:r>
            </a:p>
          </p:txBody>
        </p:sp>
        <p:sp>
          <p:nvSpPr>
            <p:cNvPr id="22" name="Rectangle 51"/>
            <p:cNvSpPr>
              <a:spLocks noChangeArrowheads="1"/>
            </p:cNvSpPr>
            <p:nvPr/>
          </p:nvSpPr>
          <p:spPr bwMode="auto">
            <a:xfrm>
              <a:off x="7465622" y="4409120"/>
              <a:ext cx="429607"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Dept.</a:t>
              </a:r>
            </a:p>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C</a:t>
              </a:r>
            </a:p>
          </p:txBody>
        </p:sp>
        <p:sp>
          <p:nvSpPr>
            <p:cNvPr id="23" name="Rectangle 52"/>
            <p:cNvSpPr>
              <a:spLocks noChangeArrowheads="1"/>
            </p:cNvSpPr>
            <p:nvPr/>
          </p:nvSpPr>
          <p:spPr bwMode="auto">
            <a:xfrm>
              <a:off x="7163374" y="4578461"/>
              <a:ext cx="429607"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Dept.</a:t>
              </a:r>
            </a:p>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D</a:t>
              </a:r>
            </a:p>
          </p:txBody>
        </p:sp>
        <p:sp>
          <p:nvSpPr>
            <p:cNvPr id="24" name="Rectangle 53"/>
            <p:cNvSpPr>
              <a:spLocks noChangeArrowheads="1"/>
            </p:cNvSpPr>
            <p:nvPr/>
          </p:nvSpPr>
          <p:spPr bwMode="auto">
            <a:xfrm>
              <a:off x="6852170" y="4418984"/>
              <a:ext cx="429607"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Dept.</a:t>
              </a:r>
            </a:p>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E</a:t>
              </a:r>
            </a:p>
          </p:txBody>
        </p:sp>
        <p:sp>
          <p:nvSpPr>
            <p:cNvPr id="25" name="Rectangle 54"/>
            <p:cNvSpPr>
              <a:spLocks noChangeArrowheads="1"/>
            </p:cNvSpPr>
            <p:nvPr/>
          </p:nvSpPr>
          <p:spPr bwMode="auto">
            <a:xfrm>
              <a:off x="6779087" y="4088101"/>
              <a:ext cx="429607"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Dept.</a:t>
              </a:r>
            </a:p>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F</a:t>
              </a:r>
            </a:p>
          </p:txBody>
        </p:sp>
        <p:sp>
          <p:nvSpPr>
            <p:cNvPr id="26" name="Rectangle 55"/>
            <p:cNvSpPr>
              <a:spLocks noChangeArrowheads="1"/>
            </p:cNvSpPr>
            <p:nvPr/>
          </p:nvSpPr>
          <p:spPr bwMode="auto">
            <a:xfrm>
              <a:off x="6989755" y="3812141"/>
              <a:ext cx="429607"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Dept.</a:t>
              </a:r>
            </a:p>
            <a:p>
              <a:pPr algn="ctr" defTabSz="914400" eaLnBrk="0" hangingPunct="0"/>
              <a:r>
                <a:rPr lang="en-US" altLang="en-US" sz="800" dirty="0">
                  <a:solidFill>
                    <a:srgbClr val="FFFFFF"/>
                  </a:solidFill>
                  <a:latin typeface="Arial" charset="0"/>
                  <a:ea typeface="ヒラギノ明朝 ProN W3" pitchFamily="1" charset="-128"/>
                  <a:sym typeface="Times New Roman" pitchFamily="18" charset="0"/>
                </a:rPr>
                <a:t>G</a:t>
              </a:r>
            </a:p>
          </p:txBody>
        </p:sp>
        <p:sp>
          <p:nvSpPr>
            <p:cNvPr id="27" name="Line 56"/>
            <p:cNvSpPr>
              <a:spLocks noChangeShapeType="1"/>
            </p:cNvSpPr>
            <p:nvPr/>
          </p:nvSpPr>
          <p:spPr bwMode="auto">
            <a:xfrm>
              <a:off x="6947952" y="3930441"/>
              <a:ext cx="417121" cy="369192"/>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endParaRPr lang="en-US" sz="1800" dirty="0">
                <a:solidFill>
                  <a:srgbClr val="3C3C3C"/>
                </a:solidFill>
                <a:latin typeface="Arial" charset="0"/>
                <a:ea typeface="ヒラギノ明朝 ProN W3" pitchFamily="1" charset="-128"/>
                <a:sym typeface="Times New Roman" pitchFamily="18" charset="0"/>
              </a:endParaRPr>
            </a:p>
          </p:txBody>
        </p:sp>
        <p:sp>
          <p:nvSpPr>
            <p:cNvPr id="28" name="Line 57"/>
            <p:cNvSpPr>
              <a:spLocks noChangeShapeType="1"/>
            </p:cNvSpPr>
            <p:nvPr/>
          </p:nvSpPr>
          <p:spPr bwMode="auto">
            <a:xfrm flipV="1">
              <a:off x="6821286" y="4299633"/>
              <a:ext cx="543786" cy="12515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endParaRPr lang="en-US" sz="1800" dirty="0">
                <a:solidFill>
                  <a:srgbClr val="3C3C3C"/>
                </a:solidFill>
                <a:latin typeface="Arial" charset="0"/>
                <a:ea typeface="ヒラギノ明朝 ProN W3" pitchFamily="1" charset="-128"/>
                <a:sym typeface="Times New Roman" pitchFamily="18" charset="0"/>
              </a:endParaRPr>
            </a:p>
          </p:txBody>
        </p:sp>
        <p:sp>
          <p:nvSpPr>
            <p:cNvPr id="29" name="Line 58"/>
            <p:cNvSpPr>
              <a:spLocks noChangeShapeType="1"/>
            </p:cNvSpPr>
            <p:nvPr/>
          </p:nvSpPr>
          <p:spPr bwMode="auto">
            <a:xfrm flipV="1">
              <a:off x="7098641" y="4299633"/>
              <a:ext cx="266434" cy="525629"/>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endParaRPr lang="en-US" sz="1800" dirty="0">
                <a:solidFill>
                  <a:srgbClr val="3C3C3C"/>
                </a:solidFill>
                <a:latin typeface="Arial" charset="0"/>
                <a:ea typeface="ヒラギノ明朝 ProN W3" pitchFamily="1" charset="-128"/>
                <a:sym typeface="Times New Roman" pitchFamily="18" charset="0"/>
              </a:endParaRPr>
            </a:p>
          </p:txBody>
        </p:sp>
      </p:grpSp>
      <p:sp>
        <p:nvSpPr>
          <p:cNvPr id="30" name="Rectangle 59"/>
          <p:cNvSpPr>
            <a:spLocks noChangeArrowheads="1"/>
          </p:cNvSpPr>
          <p:nvPr/>
        </p:nvSpPr>
        <p:spPr bwMode="auto">
          <a:xfrm>
            <a:off x="6947668" y="3432220"/>
            <a:ext cx="849593"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defTabSz="914400" eaLnBrk="0" hangingPunct="0"/>
            <a:r>
              <a:rPr lang="en-US" altLang="en-US" sz="900" b="1" i="1" dirty="0">
                <a:solidFill>
                  <a:srgbClr val="FFFFFF"/>
                </a:solidFill>
                <a:latin typeface="Arial" charset="0"/>
                <a:ea typeface="ヒラギノ明朝 ProN W3" pitchFamily="1" charset="-128"/>
                <a:sym typeface="Times New Roman" pitchFamily="18" charset="0"/>
              </a:rPr>
              <a:t>Common</a:t>
            </a:r>
          </a:p>
          <a:p>
            <a:pPr algn="ctr" defTabSz="914400" eaLnBrk="0" hangingPunct="0"/>
            <a:r>
              <a:rPr lang="en-US" altLang="en-US" sz="900" b="1" i="1" dirty="0">
                <a:solidFill>
                  <a:srgbClr val="FFFFFF"/>
                </a:solidFill>
                <a:latin typeface="Arial" charset="0"/>
                <a:ea typeface="ヒラギノ明朝 ProN W3" pitchFamily="1" charset="-128"/>
                <a:sym typeface="Times New Roman" pitchFamily="18" charset="0"/>
              </a:rPr>
              <a:t>Governance</a:t>
            </a:r>
          </a:p>
        </p:txBody>
      </p:sp>
      <p:sp>
        <p:nvSpPr>
          <p:cNvPr id="31" name="Rectangle 60"/>
          <p:cNvSpPr>
            <a:spLocks noChangeArrowheads="1"/>
          </p:cNvSpPr>
          <p:nvPr/>
        </p:nvSpPr>
        <p:spPr bwMode="auto">
          <a:xfrm>
            <a:off x="6666091" y="5121704"/>
            <a:ext cx="1416603" cy="491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defTabSz="914400" eaLnBrk="0" hangingPunct="0"/>
            <a:r>
              <a:rPr lang="en-US" altLang="en-US" sz="900" b="1" i="1" dirty="0">
                <a:solidFill>
                  <a:srgbClr val="FFFFFF"/>
                </a:solidFill>
                <a:latin typeface="Arial" charset="0"/>
                <a:ea typeface="ヒラギノ明朝 ProN W3" pitchFamily="1" charset="-128"/>
                <a:sym typeface="Times New Roman" pitchFamily="18" charset="0"/>
              </a:rPr>
              <a:t>Centrally Controlled</a:t>
            </a:r>
          </a:p>
          <a:p>
            <a:pPr algn="ctr" defTabSz="914400" eaLnBrk="0" hangingPunct="0">
              <a:lnSpc>
                <a:spcPct val="90000"/>
              </a:lnSpc>
            </a:pPr>
            <a:r>
              <a:rPr lang="en-US" altLang="en-US" sz="900" b="1" i="1" dirty="0">
                <a:solidFill>
                  <a:srgbClr val="FFFFFF"/>
                </a:solidFill>
                <a:latin typeface="Arial" charset="0"/>
                <a:ea typeface="ヒラギノ明朝 ProN W3" pitchFamily="1" charset="-128"/>
                <a:sym typeface="Times New Roman" pitchFamily="18" charset="0"/>
              </a:rPr>
              <a:t>Policies and</a:t>
            </a:r>
          </a:p>
          <a:p>
            <a:pPr algn="ctr" defTabSz="914400" eaLnBrk="0" hangingPunct="0"/>
            <a:r>
              <a:rPr lang="en-US" altLang="en-US" sz="900" b="1" i="1" dirty="0">
                <a:solidFill>
                  <a:srgbClr val="FFFFFF"/>
                </a:solidFill>
                <a:latin typeface="Arial" charset="0"/>
                <a:ea typeface="ヒラギノ明朝 ProN W3" pitchFamily="1" charset="-128"/>
                <a:sym typeface="Times New Roman" pitchFamily="18" charset="0"/>
              </a:rPr>
              <a:t>Finances</a:t>
            </a:r>
          </a:p>
        </p:txBody>
      </p:sp>
      <p:sp>
        <p:nvSpPr>
          <p:cNvPr id="32" name="TextBox 31"/>
          <p:cNvSpPr txBox="1"/>
          <p:nvPr/>
        </p:nvSpPr>
        <p:spPr>
          <a:xfrm>
            <a:off x="6132455" y="886371"/>
            <a:ext cx="2843112" cy="1631216"/>
          </a:xfrm>
          <a:prstGeom prst="rect">
            <a:avLst/>
          </a:prstGeom>
          <a:noFill/>
        </p:spPr>
        <p:txBody>
          <a:bodyPr wrap="square" rtlCol="0">
            <a:spAutoFit/>
          </a:bodyPr>
          <a:lstStyle/>
          <a:p>
            <a:pPr defTabSz="914400"/>
            <a:r>
              <a:rPr lang="en-US" sz="2000" i="1" dirty="0" smtClean="0">
                <a:solidFill>
                  <a:srgbClr val="46555F"/>
                </a:solidFill>
                <a:latin typeface="Arial" charset="0"/>
                <a:ea typeface="ヒラギノ明朝 ProN W3" pitchFamily="1" charset="-128"/>
                <a:sym typeface="Times New Roman" pitchFamily="18" charset="0"/>
              </a:rPr>
              <a:t>Concurrently, we are merging 18 companies and placing the PO on a path toward integration.</a:t>
            </a:r>
            <a:endParaRPr lang="en-US" sz="2000" i="1" dirty="0">
              <a:solidFill>
                <a:srgbClr val="46555F"/>
              </a:solidFill>
              <a:latin typeface="Arial" charset="0"/>
              <a:ea typeface="ヒラギノ明朝 ProN W3" pitchFamily="1" charset="-128"/>
              <a:sym typeface="Times New Roman" pitchFamily="18" charset="0"/>
            </a:endParaRPr>
          </a:p>
        </p:txBody>
      </p:sp>
      <p:cxnSp>
        <p:nvCxnSpPr>
          <p:cNvPr id="33" name="Straight Connector 32"/>
          <p:cNvCxnSpPr>
            <a:stCxn id="14" idx="2"/>
          </p:cNvCxnSpPr>
          <p:nvPr/>
        </p:nvCxnSpPr>
        <p:spPr bwMode="auto">
          <a:xfrm flipH="1">
            <a:off x="3916907" y="4524887"/>
            <a:ext cx="2429244" cy="330603"/>
          </a:xfrm>
          <a:prstGeom prst="line">
            <a:avLst/>
          </a:prstGeom>
          <a:noFill/>
          <a:ln w="12700" cap="flat" cmpd="sng" algn="ctr">
            <a:solidFill>
              <a:schemeClr val="tx2"/>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35" name="Rectangle 2"/>
          <p:cNvSpPr txBox="1">
            <a:spLocks noChangeArrowheads="1"/>
          </p:cNvSpPr>
          <p:nvPr/>
        </p:nvSpPr>
        <p:spPr>
          <a:xfrm>
            <a:off x="292100" y="0"/>
            <a:ext cx="8851900" cy="914400"/>
          </a:xfrm>
          <a:prstGeom prst="rect">
            <a:avLst/>
          </a:prstGeom>
        </p:spPr>
        <p:txBody>
          <a:bodyPr lIns="54864" tIns="54864" rIns="54864" bIns="54864" anchor="ctr" anchorCtr="0"/>
          <a:lstStyle>
            <a:lvl1pPr marL="1588" algn="l" rtl="0" eaLnBrk="1" fontAlgn="base" hangingPunct="1">
              <a:lnSpc>
                <a:spcPct val="85000"/>
              </a:lnSpc>
              <a:spcBef>
                <a:spcPct val="0"/>
              </a:spcBef>
              <a:spcAft>
                <a:spcPct val="0"/>
              </a:spcAft>
              <a:defRPr sz="2400" b="1">
                <a:solidFill>
                  <a:srgbClr val="FFFFFF"/>
                </a:solidFill>
                <a:latin typeface="+mj-lt"/>
                <a:ea typeface="+mj-ea"/>
                <a:cs typeface="+mj-cs"/>
                <a:sym typeface="Arial Bold" pitchFamily="1" charset="0"/>
              </a:defRPr>
            </a:lvl1pPr>
            <a:lvl2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2pPr>
            <a:lvl3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3pPr>
            <a:lvl4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4pPr>
            <a:lvl5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5pPr>
            <a:lvl6pPr marL="4587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6pPr>
            <a:lvl7pPr marL="9159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7pPr>
            <a:lvl8pPr marL="13731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8pPr>
            <a:lvl9pPr marL="18303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9pPr>
          </a:lstStyle>
          <a:p>
            <a:pPr defTabSz="914400"/>
            <a:r>
              <a:rPr lang="en-US" dirty="0" smtClean="0"/>
              <a:t>Two Steps in One </a:t>
            </a:r>
            <a:endParaRPr lang="en-US" i="1" dirty="0"/>
          </a:p>
        </p:txBody>
      </p:sp>
      <p:sp>
        <p:nvSpPr>
          <p:cNvPr id="36" name="Chevron 35"/>
          <p:cNvSpPr/>
          <p:nvPr/>
        </p:nvSpPr>
        <p:spPr bwMode="auto">
          <a:xfrm>
            <a:off x="153673" y="1139118"/>
            <a:ext cx="608162" cy="702959"/>
          </a:xfrm>
          <a:prstGeom prst="chevron">
            <a:avLst/>
          </a:prstGeom>
          <a:solidFill>
            <a:schemeClr val="accent2">
              <a:lumMod val="75000"/>
            </a:schemeClr>
          </a:solidFill>
          <a:ln w="12700" cap="flat" cmpd="sng" algn="ctr">
            <a:noFill/>
            <a:prstDash val="solid"/>
            <a:round/>
            <a:headEnd type="none" w="med" len="med"/>
            <a:tailEnd type="none" w="med" len="med"/>
          </a:ln>
          <a:effectLst>
            <a:innerShdw blurRad="63500" dist="50800">
              <a:prstClr val="black">
                <a:alpha val="50000"/>
              </a:prstClr>
            </a:innerShdw>
          </a:effectLst>
          <a:extLst/>
        </p:spPr>
        <p:txBody>
          <a:bodyPr vert="horz" wrap="square" lIns="91440" tIns="45720" rIns="91440" bIns="45720" numCol="1" rtlCol="0" anchor="ctr" anchorCtr="0" compatLnSpc="1">
            <a:prstTxWarp prst="textNoShape">
              <a:avLst/>
            </a:prstTxWarp>
            <a:noAutofit/>
          </a:bodyPr>
          <a:lstStyle/>
          <a:p>
            <a:pPr algn="ctr" defTabSz="914400"/>
            <a:endParaRPr lang="en-US" sz="1400" dirty="0" smtClean="0">
              <a:solidFill>
                <a:srgbClr val="46555F"/>
              </a:solidFill>
              <a:latin typeface="Arial" charset="0"/>
              <a:ea typeface="ヒラギノ明朝 ProN W3" pitchFamily="1" charset="-128"/>
              <a:sym typeface="Times New Roman" pitchFamily="18" charset="0"/>
            </a:endParaRPr>
          </a:p>
        </p:txBody>
      </p:sp>
      <p:sp>
        <p:nvSpPr>
          <p:cNvPr id="37" name="Chevron 36"/>
          <p:cNvSpPr/>
          <p:nvPr/>
        </p:nvSpPr>
        <p:spPr bwMode="auto">
          <a:xfrm>
            <a:off x="5481948" y="1171238"/>
            <a:ext cx="608162" cy="702959"/>
          </a:xfrm>
          <a:prstGeom prst="chevron">
            <a:avLst/>
          </a:prstGeom>
          <a:solidFill>
            <a:schemeClr val="accent2">
              <a:lumMod val="75000"/>
            </a:schemeClr>
          </a:solidFill>
          <a:ln w="12700" cap="flat" cmpd="sng" algn="ctr">
            <a:noFill/>
            <a:prstDash val="solid"/>
            <a:round/>
            <a:headEnd type="none" w="med" len="med"/>
            <a:tailEnd type="none" w="med" len="med"/>
          </a:ln>
          <a:effectLst>
            <a:innerShdw blurRad="63500" dist="50800">
              <a:prstClr val="black">
                <a:alpha val="50000"/>
              </a:prstClr>
            </a:innerShdw>
          </a:effectLst>
          <a:extLst/>
        </p:spPr>
        <p:txBody>
          <a:bodyPr vert="horz" wrap="square" lIns="91440" tIns="45720" rIns="91440" bIns="45720" numCol="1" rtlCol="0" anchor="ctr" anchorCtr="0" compatLnSpc="1">
            <a:prstTxWarp prst="textNoShape">
              <a:avLst/>
            </a:prstTxWarp>
            <a:noAutofit/>
          </a:bodyPr>
          <a:lstStyle/>
          <a:p>
            <a:pPr algn="ctr" defTabSz="914400"/>
            <a:endParaRPr lang="en-US" sz="1400" dirty="0" smtClean="0">
              <a:solidFill>
                <a:srgbClr val="46555F"/>
              </a:solidFill>
              <a:latin typeface="Arial" charset="0"/>
              <a:ea typeface="ヒラギノ明朝 ProN W3" pitchFamily="1" charset="-128"/>
              <a:sym typeface="Times New Roman" pitchFamily="18" charset="0"/>
            </a:endParaRPr>
          </a:p>
        </p:txBody>
      </p:sp>
    </p:spTree>
    <p:extLst>
      <p:ext uri="{BB962C8B-B14F-4D97-AF65-F5344CB8AC3E}">
        <p14:creationId xmlns:p14="http://schemas.microsoft.com/office/powerpoint/2010/main" val="129124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imary Care HPSAs January 2013-2.png"/>
          <p:cNvPicPr>
            <a:picLocks noChangeAspect="1"/>
          </p:cNvPicPr>
          <p:nvPr/>
        </p:nvPicPr>
        <p:blipFill>
          <a:blip r:embed="rId3"/>
          <a:stretch>
            <a:fillRect/>
          </a:stretch>
        </p:blipFill>
        <p:spPr>
          <a:xfrm>
            <a:off x="1355061" y="575392"/>
            <a:ext cx="6666099" cy="4077818"/>
          </a:xfrm>
          <a:prstGeom prst="rect">
            <a:avLst/>
          </a:prstGeom>
        </p:spPr>
      </p:pic>
      <p:sp>
        <p:nvSpPr>
          <p:cNvPr id="7" name="TextBox 2"/>
          <p:cNvSpPr txBox="1">
            <a:spLocks noChangeArrowheads="1"/>
          </p:cNvSpPr>
          <p:nvPr/>
        </p:nvSpPr>
        <p:spPr bwMode="auto">
          <a:xfrm>
            <a:off x="1" y="107257"/>
            <a:ext cx="9143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800" dirty="0" smtClean="0">
                <a:cs typeface="Arial" pitchFamily="34" charset="0"/>
              </a:rPr>
              <a:t>KDHE 2013 Primary Care Provider Shortage Areas</a:t>
            </a:r>
            <a:endParaRPr lang="en-US" sz="2800" dirty="0">
              <a:cs typeface="Arial" pitchFamily="34" charset="0"/>
            </a:endParaRPr>
          </a:p>
        </p:txBody>
      </p:sp>
      <p:sp>
        <p:nvSpPr>
          <p:cNvPr id="6" name="Rectangle 5"/>
          <p:cNvSpPr/>
          <p:nvPr/>
        </p:nvSpPr>
        <p:spPr>
          <a:xfrm>
            <a:off x="269875" y="4430536"/>
            <a:ext cx="8874125" cy="1631216"/>
          </a:xfrm>
          <a:prstGeom prst="rect">
            <a:avLst/>
          </a:prstGeom>
        </p:spPr>
        <p:txBody>
          <a:bodyPr wrap="square">
            <a:spAutoFit/>
          </a:bodyPr>
          <a:lstStyle/>
          <a:p>
            <a:pPr marL="342900" indent="-342900">
              <a:buFont typeface="Wingdings" charset="2"/>
              <a:buChar char="§"/>
            </a:pPr>
            <a:r>
              <a:rPr lang="en-US" sz="2000" dirty="0" smtClean="0"/>
              <a:t>89 counties designated by KDHE as primary care health care provider shortage areas</a:t>
            </a:r>
          </a:p>
          <a:p>
            <a:pPr marL="342900" indent="-342900">
              <a:buFont typeface="Wingdings" charset="2"/>
              <a:buChar char="§"/>
            </a:pPr>
            <a:r>
              <a:rPr lang="en-US" sz="2000" dirty="0" smtClean="0"/>
              <a:t>50% of Physician shortage nationally is in primary care</a:t>
            </a:r>
          </a:p>
          <a:p>
            <a:pPr marL="342900" indent="-342900">
              <a:buFont typeface="Wingdings" charset="2"/>
              <a:buChar char="§"/>
            </a:pPr>
            <a:r>
              <a:rPr lang="en-US" sz="2000" dirty="0" smtClean="0"/>
              <a:t>39</a:t>
            </a:r>
            <a:r>
              <a:rPr lang="en-US" sz="2000" baseline="30000" dirty="0" smtClean="0"/>
              <a:t>th</a:t>
            </a:r>
            <a:r>
              <a:rPr lang="en-US" sz="2000" dirty="0" smtClean="0"/>
              <a:t>: Kansas’ national rank in doctors per capita</a:t>
            </a:r>
          </a:p>
          <a:p>
            <a:pPr marL="342900" indent="-342900">
              <a:buFont typeface="Wingdings" charset="2"/>
              <a:buChar char="§"/>
            </a:pPr>
            <a:r>
              <a:rPr lang="en-US" sz="2000" dirty="0" smtClean="0"/>
              <a:t>30% of physicians leaving workforce in next 10 years</a:t>
            </a:r>
          </a:p>
        </p:txBody>
      </p:sp>
    </p:spTree>
    <p:extLst>
      <p:ext uri="{BB962C8B-B14F-4D97-AF65-F5344CB8AC3E}">
        <p14:creationId xmlns:p14="http://schemas.microsoft.com/office/powerpoint/2010/main" val="1481111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2"/>
          <p:cNvSpPr txBox="1">
            <a:spLocks noChangeArrowheads="1"/>
          </p:cNvSpPr>
          <p:nvPr/>
        </p:nvSpPr>
        <p:spPr>
          <a:xfrm>
            <a:off x="292100" y="0"/>
            <a:ext cx="8851900" cy="914400"/>
          </a:xfrm>
          <a:prstGeom prst="rect">
            <a:avLst/>
          </a:prstGeom>
        </p:spPr>
        <p:txBody>
          <a:bodyPr lIns="54864" tIns="54864" rIns="54864" bIns="54864" anchor="ctr" anchorCtr="0"/>
          <a:lstStyle>
            <a:lvl1pPr marL="1588" algn="l" rtl="0" eaLnBrk="1" fontAlgn="base" hangingPunct="1">
              <a:lnSpc>
                <a:spcPct val="85000"/>
              </a:lnSpc>
              <a:spcBef>
                <a:spcPct val="0"/>
              </a:spcBef>
              <a:spcAft>
                <a:spcPct val="0"/>
              </a:spcAft>
              <a:defRPr sz="2400" b="1">
                <a:solidFill>
                  <a:srgbClr val="FFFFFF"/>
                </a:solidFill>
                <a:latin typeface="+mj-lt"/>
                <a:ea typeface="+mj-ea"/>
                <a:cs typeface="+mj-cs"/>
                <a:sym typeface="Arial Bold" pitchFamily="1" charset="0"/>
              </a:defRPr>
            </a:lvl1pPr>
            <a:lvl2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2pPr>
            <a:lvl3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3pPr>
            <a:lvl4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4pPr>
            <a:lvl5pPr marL="15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5pPr>
            <a:lvl6pPr marL="4587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6pPr>
            <a:lvl7pPr marL="9159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7pPr>
            <a:lvl8pPr marL="13731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8pPr>
            <a:lvl9pPr marL="1830388" algn="l" rtl="0" eaLnBrk="1" fontAlgn="base" hangingPunct="1">
              <a:lnSpc>
                <a:spcPct val="85000"/>
              </a:lnSpc>
              <a:spcBef>
                <a:spcPct val="0"/>
              </a:spcBef>
              <a:spcAft>
                <a:spcPct val="0"/>
              </a:spcAft>
              <a:defRPr sz="2400" b="1">
                <a:solidFill>
                  <a:srgbClr val="FFFFFF"/>
                </a:solidFill>
                <a:latin typeface="Arial" charset="0"/>
                <a:ea typeface="ヒラギノ角ゴ ProN W6" pitchFamily="1" charset="-128"/>
                <a:sym typeface="Arial Bold" pitchFamily="1" charset="0"/>
              </a:defRPr>
            </a:lvl9pPr>
          </a:lstStyle>
          <a:p>
            <a:pPr defTabSz="914400"/>
            <a:r>
              <a:rPr lang="en-US" dirty="0" smtClean="0"/>
              <a:t>Clear Alignment and Accountability</a:t>
            </a:r>
            <a:endParaRPr lang="en-US" i="1" dirty="0"/>
          </a:p>
        </p:txBody>
      </p:sp>
      <p:cxnSp>
        <p:nvCxnSpPr>
          <p:cNvPr id="80" name="Straight Connector 79"/>
          <p:cNvCxnSpPr>
            <a:stCxn id="27" idx="1"/>
            <a:endCxn id="30" idx="3"/>
          </p:cNvCxnSpPr>
          <p:nvPr/>
        </p:nvCxnSpPr>
        <p:spPr bwMode="auto">
          <a:xfrm flipH="1">
            <a:off x="2192717" y="2005586"/>
            <a:ext cx="2593294" cy="0"/>
          </a:xfrm>
          <a:prstGeom prst="line">
            <a:avLst/>
          </a:prstGeom>
          <a:noFill/>
          <a:ln w="12700" cap="flat" cmpd="sng" algn="ctr">
            <a:solidFill>
              <a:schemeClr val="tx2"/>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31" name="Rectangle 8"/>
          <p:cNvSpPr txBox="1">
            <a:spLocks noChangeArrowheads="1"/>
          </p:cNvSpPr>
          <p:nvPr/>
        </p:nvSpPr>
        <p:spPr>
          <a:xfrm>
            <a:off x="275444" y="3894200"/>
            <a:ext cx="3528204" cy="1960749"/>
          </a:xfrm>
          <a:prstGeom prst="rect">
            <a:avLst/>
          </a:prstGeom>
        </p:spPr>
        <p:txBody>
          <a:bodyPr/>
          <a:lstStyle>
            <a:lvl1pPr marL="228600" indent="-227013" algn="l" rtl="0" eaLnBrk="1" fontAlgn="base" hangingPunct="1">
              <a:spcBef>
                <a:spcPts val="600"/>
              </a:spcBef>
              <a:spcAft>
                <a:spcPct val="0"/>
              </a:spcAft>
              <a:buClr>
                <a:schemeClr val="tx2"/>
              </a:buClr>
              <a:buSzPct val="110000"/>
              <a:buFont typeface="Arial" charset="0"/>
              <a:buChar char="•"/>
              <a:defRPr>
                <a:solidFill>
                  <a:schemeClr val="tx1"/>
                </a:solidFill>
                <a:latin typeface="+mn-lt"/>
                <a:ea typeface="+mn-ea"/>
                <a:cs typeface="+mn-cs"/>
                <a:sym typeface="Arial Bold" pitchFamily="1" charset="0"/>
              </a:defRPr>
            </a:lvl1pPr>
            <a:lvl2pPr marL="571500" indent="-228600" algn="l" rtl="0" eaLnBrk="1" fontAlgn="base" hangingPunct="1">
              <a:spcBef>
                <a:spcPts val="6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2pPr>
            <a:lvl3pPr marL="914400" indent="-228600" algn="l" rtl="0" eaLnBrk="1" fontAlgn="base" hangingPunct="1">
              <a:spcBef>
                <a:spcPts val="600"/>
              </a:spcBef>
              <a:spcAft>
                <a:spcPct val="0"/>
              </a:spcAft>
              <a:buClr>
                <a:schemeClr val="tx2"/>
              </a:buClr>
              <a:buFont typeface="Arial" charset="0"/>
              <a:buChar char="»"/>
              <a:defRPr>
                <a:solidFill>
                  <a:schemeClr val="tx1"/>
                </a:solidFill>
                <a:latin typeface="+mn-lt"/>
                <a:ea typeface="ヒラギノ角ゴ ProN W3" pitchFamily="1" charset="-128"/>
                <a:sym typeface="Arial" charset="0"/>
              </a:defRPr>
            </a:lvl3pPr>
            <a:lvl4pPr marL="1257300" indent="-228600" algn="l" rtl="0" eaLnBrk="1" fontAlgn="base" hangingPunct="1">
              <a:spcBef>
                <a:spcPts val="600"/>
              </a:spcBef>
              <a:spcAft>
                <a:spcPct val="0"/>
              </a:spcAft>
              <a:buClr>
                <a:schemeClr val="tx2"/>
              </a:buClr>
              <a:buSzPct val="60000"/>
              <a:buFont typeface="Arial" charset="0"/>
              <a:buChar char="■"/>
              <a:defRPr>
                <a:solidFill>
                  <a:schemeClr val="tx1"/>
                </a:solidFill>
                <a:latin typeface="+mn-lt"/>
                <a:ea typeface="ヒラギノ角ゴ ProN W3" pitchFamily="1" charset="-128"/>
                <a:sym typeface="Arial" charset="0"/>
              </a:defRPr>
            </a:lvl4pPr>
            <a:lvl5pPr marL="1600200" indent="-228600" algn="l" rtl="0" eaLnBrk="1" fontAlgn="base" hangingPunct="1">
              <a:spcBef>
                <a:spcPts val="6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5pPr>
            <a:lvl6pPr marL="20574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6pPr>
            <a:lvl7pPr marL="25146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7pPr>
            <a:lvl8pPr marL="29718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8pPr>
            <a:lvl9pPr marL="34290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9pPr>
          </a:lstStyle>
          <a:p>
            <a:pPr defTabSz="914400">
              <a:buClr>
                <a:srgbClr val="46555F"/>
              </a:buClr>
              <a:tabLst>
                <a:tab pos="457200" algn="r"/>
              </a:tabLst>
            </a:pPr>
            <a:r>
              <a:rPr lang="en-US" sz="1600" dirty="0" smtClean="0">
                <a:solidFill>
                  <a:srgbClr val="3C3C3C"/>
                </a:solidFill>
              </a:rPr>
              <a:t>Academic enterprise.</a:t>
            </a:r>
          </a:p>
          <a:p>
            <a:pPr defTabSz="914400">
              <a:buClr>
                <a:srgbClr val="46555F"/>
              </a:buClr>
              <a:tabLst>
                <a:tab pos="457200" algn="r"/>
              </a:tabLst>
            </a:pPr>
            <a:r>
              <a:rPr lang="en-US" sz="1600" dirty="0" smtClean="0">
                <a:solidFill>
                  <a:srgbClr val="3C3C3C"/>
                </a:solidFill>
              </a:rPr>
              <a:t>Better alignment of funding.</a:t>
            </a:r>
          </a:p>
          <a:p>
            <a:pPr defTabSz="914400">
              <a:buClr>
                <a:srgbClr val="46555F"/>
              </a:buClr>
              <a:tabLst>
                <a:tab pos="457200" algn="r"/>
              </a:tabLst>
            </a:pPr>
            <a:r>
              <a:rPr lang="en-US" sz="1600" dirty="0" smtClean="0">
                <a:solidFill>
                  <a:srgbClr val="3C3C3C"/>
                </a:solidFill>
              </a:rPr>
              <a:t>New investments for growth in UME, GME, and research.</a:t>
            </a:r>
          </a:p>
          <a:p>
            <a:pPr defTabSz="914400">
              <a:buClr>
                <a:srgbClr val="46555F"/>
              </a:buClr>
              <a:tabLst>
                <a:tab pos="457200" algn="r"/>
              </a:tabLst>
            </a:pPr>
            <a:r>
              <a:rPr lang="en-US" sz="1600" dirty="0" smtClean="0">
                <a:solidFill>
                  <a:srgbClr val="3C3C3C"/>
                </a:solidFill>
              </a:rPr>
              <a:t>Clear lines of accountability.</a:t>
            </a:r>
          </a:p>
        </p:txBody>
      </p:sp>
      <p:sp>
        <p:nvSpPr>
          <p:cNvPr id="27" name="Rectangle 26"/>
          <p:cNvSpPr/>
          <p:nvPr/>
        </p:nvSpPr>
        <p:spPr bwMode="auto">
          <a:xfrm>
            <a:off x="4786011" y="1676782"/>
            <a:ext cx="3462528" cy="657608"/>
          </a:xfrm>
          <a:prstGeom prst="rect">
            <a:avLst/>
          </a:prstGeom>
          <a:solidFill>
            <a:schemeClr val="tx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noAutofit/>
          </a:bodyPr>
          <a:lstStyle/>
          <a:p>
            <a:pPr algn="ctr" defTabSz="914400"/>
            <a:r>
              <a:rPr lang="en-US" sz="1200" b="1" dirty="0" smtClean="0">
                <a:solidFill>
                  <a:srgbClr val="FFFFFF"/>
                </a:solidFill>
                <a:latin typeface="Arial" charset="0"/>
                <a:ea typeface="ヒラギノ明朝 ProN W3" pitchFamily="1" charset="-128"/>
                <a:sym typeface="Times New Roman" pitchFamily="18" charset="0"/>
              </a:rPr>
              <a:t>UKHS</a:t>
            </a:r>
          </a:p>
        </p:txBody>
      </p:sp>
      <p:sp>
        <p:nvSpPr>
          <p:cNvPr id="29" name="Rectangle 28"/>
          <p:cNvSpPr/>
          <p:nvPr/>
        </p:nvSpPr>
        <p:spPr bwMode="auto">
          <a:xfrm>
            <a:off x="5831475" y="1110652"/>
            <a:ext cx="1371600" cy="319316"/>
          </a:xfrm>
          <a:prstGeom prst="rect">
            <a:avLst/>
          </a:prstGeom>
          <a:solidFill>
            <a:schemeClr val="accent4"/>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sp>
        <p:nvSpPr>
          <p:cNvPr id="30" name="Rectangle 29"/>
          <p:cNvSpPr/>
          <p:nvPr/>
        </p:nvSpPr>
        <p:spPr bwMode="auto">
          <a:xfrm>
            <a:off x="821117" y="1676782"/>
            <a:ext cx="1371600" cy="657608"/>
          </a:xfrm>
          <a:prstGeom prst="rect">
            <a:avLst/>
          </a:prstGeom>
          <a:solidFill>
            <a:schemeClr val="tx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noAutofit/>
          </a:bodyPr>
          <a:lstStyle/>
          <a:p>
            <a:pPr algn="ctr" defTabSz="914400"/>
            <a:r>
              <a:rPr lang="en-US" sz="1200" b="1" dirty="0" smtClean="0">
                <a:solidFill>
                  <a:srgbClr val="FFFFFF"/>
                </a:solidFill>
                <a:latin typeface="Arial" charset="0"/>
                <a:ea typeface="ヒラギノ明朝 ProN W3" pitchFamily="1" charset="-128"/>
                <a:sym typeface="Times New Roman" pitchFamily="18" charset="0"/>
              </a:rPr>
              <a:t>KUMC</a:t>
            </a:r>
          </a:p>
        </p:txBody>
      </p:sp>
      <p:sp>
        <p:nvSpPr>
          <p:cNvPr id="33" name="Oval 32"/>
          <p:cNvSpPr/>
          <p:nvPr/>
        </p:nvSpPr>
        <p:spPr bwMode="auto">
          <a:xfrm>
            <a:off x="5121781" y="3022196"/>
            <a:ext cx="1371600" cy="594360"/>
          </a:xfrm>
          <a:prstGeom prst="ellipse">
            <a:avLst/>
          </a:prstGeom>
          <a:solidFill>
            <a:schemeClr val="accent1"/>
          </a:solidFill>
          <a:ln>
            <a:headEnd type="none" w="med" len="med"/>
            <a:tailEnd type="none" w="med" len="med"/>
          </a:ln>
          <a:effectLst>
            <a:outerShdw blurRad="50800" dist="38100" dir="2700000" algn="tl" rotWithShape="0">
              <a:prstClr val="black">
                <a:alpha val="40000"/>
              </a:prstClr>
            </a:outerShdw>
          </a:effectLs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defTabSz="914400"/>
            <a:r>
              <a:rPr lang="en-US" sz="1200" b="1" dirty="0" smtClean="0">
                <a:solidFill>
                  <a:srgbClr val="FFFFFF"/>
                </a:solidFill>
                <a:ea typeface="ヒラギノ明朝 ProN W3" pitchFamily="1" charset="-128"/>
                <a:sym typeface="Times New Roman" pitchFamily="18" charset="0"/>
              </a:rPr>
              <a:t>UKP</a:t>
            </a:r>
          </a:p>
        </p:txBody>
      </p:sp>
      <p:sp>
        <p:nvSpPr>
          <p:cNvPr id="35" name="Rectangle 34"/>
          <p:cNvSpPr/>
          <p:nvPr/>
        </p:nvSpPr>
        <p:spPr bwMode="auto">
          <a:xfrm>
            <a:off x="5118777" y="2535082"/>
            <a:ext cx="1371600" cy="319316"/>
          </a:xfrm>
          <a:prstGeom prst="rect">
            <a:avLst/>
          </a:prstGeom>
          <a:solidFill>
            <a:schemeClr val="accent4"/>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no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Board</a:t>
            </a:r>
          </a:p>
        </p:txBody>
      </p:sp>
      <p:cxnSp>
        <p:nvCxnSpPr>
          <p:cNvPr id="14" name="Straight Connector 13"/>
          <p:cNvCxnSpPr/>
          <p:nvPr/>
        </p:nvCxnSpPr>
        <p:spPr bwMode="auto">
          <a:xfrm>
            <a:off x="4795536" y="2334390"/>
            <a:ext cx="3078" cy="1512567"/>
          </a:xfrm>
          <a:prstGeom prst="line">
            <a:avLst/>
          </a:prstGeom>
          <a:noFill/>
          <a:ln w="222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6" name="Straight Connector 15"/>
          <p:cNvCxnSpPr/>
          <p:nvPr/>
        </p:nvCxnSpPr>
        <p:spPr bwMode="auto">
          <a:xfrm>
            <a:off x="4789089" y="3837432"/>
            <a:ext cx="3459450" cy="0"/>
          </a:xfrm>
          <a:prstGeom prst="line">
            <a:avLst/>
          </a:prstGeom>
          <a:noFill/>
          <a:ln w="222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18" name="Straight Connector 17"/>
          <p:cNvCxnSpPr/>
          <p:nvPr/>
        </p:nvCxnSpPr>
        <p:spPr bwMode="auto">
          <a:xfrm>
            <a:off x="8239014" y="2334389"/>
            <a:ext cx="0" cy="1512567"/>
          </a:xfrm>
          <a:prstGeom prst="line">
            <a:avLst/>
          </a:prstGeom>
          <a:noFill/>
          <a:ln w="222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20" name="Straight Connector 19"/>
          <p:cNvCxnSpPr>
            <a:stCxn id="35" idx="2"/>
            <a:endCxn id="33" idx="0"/>
          </p:cNvCxnSpPr>
          <p:nvPr/>
        </p:nvCxnSpPr>
        <p:spPr bwMode="auto">
          <a:xfrm>
            <a:off x="5804577" y="2854398"/>
            <a:ext cx="3004" cy="167798"/>
          </a:xfrm>
          <a:prstGeom prst="line">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cxnSp>
        <p:nvCxnSpPr>
          <p:cNvPr id="36" name="Straight Connector 35"/>
          <p:cNvCxnSpPr>
            <a:stCxn id="29" idx="2"/>
            <a:endCxn id="27" idx="0"/>
          </p:cNvCxnSpPr>
          <p:nvPr/>
        </p:nvCxnSpPr>
        <p:spPr bwMode="auto">
          <a:xfrm>
            <a:off x="6517275" y="1429968"/>
            <a:ext cx="0" cy="246814"/>
          </a:xfrm>
          <a:prstGeom prst="line">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49" name="Rectangle 48"/>
          <p:cNvSpPr>
            <a:spLocks noChangeArrowheads="1"/>
          </p:cNvSpPr>
          <p:nvPr/>
        </p:nvSpPr>
        <p:spPr bwMode="auto">
          <a:xfrm>
            <a:off x="946112" y="2740781"/>
            <a:ext cx="1373110" cy="602623"/>
          </a:xfrm>
          <a:prstGeom prst="rect">
            <a:avLst/>
          </a:prstGeom>
          <a:solidFill>
            <a:schemeClr val="accent1"/>
          </a:solidFill>
          <a:ln w="3175">
            <a:solidFill>
              <a:schemeClr val="bg1"/>
            </a:solidFill>
          </a:ln>
          <a:effectLst>
            <a:outerShdw blurRad="50800" dist="38100" dir="2700000" algn="tl" rotWithShape="0">
              <a:prstClr val="black">
                <a:alpha val="40000"/>
              </a:prstClr>
            </a:outerShdw>
          </a:effectLst>
          <a:extLst/>
        </p:spPr>
        <p:txBody>
          <a:bodyPr lIns="90488" tIns="44450" rIns="90488" bIns="44450" anchor="ctr"/>
          <a:lstStyle>
            <a:defPPr>
              <a:defRPr lang="en-US"/>
            </a:defPPr>
            <a:lvl1pPr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1pPr>
            <a:lvl2pPr marL="4572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2pPr>
            <a:lvl3pPr marL="9144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3pPr>
            <a:lvl4pPr marL="13716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4pPr>
            <a:lvl5pPr marL="18288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5pPr>
            <a:lvl6pPr marL="22860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6pPr>
            <a:lvl7pPr marL="27432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7pPr>
            <a:lvl8pPr marL="32004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8pPr>
            <a:lvl9pPr marL="36576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9pPr>
          </a:lstStyle>
          <a:p>
            <a:pPr defTabSz="914400">
              <a:defRPr/>
            </a:pPr>
            <a:r>
              <a:rPr lang="en-US" sz="1100" b="1" u="sng" dirty="0" smtClean="0">
                <a:solidFill>
                  <a:srgbClr val="FFFFFF"/>
                </a:solidFill>
              </a:rPr>
              <a:t>Department Foundations</a:t>
            </a:r>
            <a:endParaRPr lang="en-US" sz="1100" dirty="0">
              <a:solidFill>
                <a:srgbClr val="FFFFFF"/>
              </a:solidFill>
            </a:endParaRPr>
          </a:p>
          <a:p>
            <a:pPr defTabSz="914400">
              <a:defRPr/>
            </a:pPr>
            <a:endParaRPr lang="en-US" sz="1100" dirty="0" smtClean="0">
              <a:solidFill>
                <a:srgbClr val="FFFFFF"/>
              </a:solidFill>
            </a:endParaRPr>
          </a:p>
        </p:txBody>
      </p:sp>
      <p:sp>
        <p:nvSpPr>
          <p:cNvPr id="51" name="Rectangle 50"/>
          <p:cNvSpPr>
            <a:spLocks noChangeArrowheads="1"/>
          </p:cNvSpPr>
          <p:nvPr/>
        </p:nvSpPr>
        <p:spPr bwMode="auto">
          <a:xfrm>
            <a:off x="883361" y="2642171"/>
            <a:ext cx="1373110" cy="602623"/>
          </a:xfrm>
          <a:prstGeom prst="rect">
            <a:avLst/>
          </a:prstGeom>
          <a:solidFill>
            <a:schemeClr val="accent1"/>
          </a:solidFill>
          <a:ln w="3175">
            <a:solidFill>
              <a:schemeClr val="bg1"/>
            </a:solidFill>
          </a:ln>
          <a:effectLst>
            <a:outerShdw blurRad="50800" dist="38100" dir="2700000" algn="tl" rotWithShape="0">
              <a:prstClr val="black">
                <a:alpha val="40000"/>
              </a:prstClr>
            </a:outerShdw>
          </a:effectLst>
          <a:extLst/>
        </p:spPr>
        <p:txBody>
          <a:bodyPr lIns="90488" tIns="44450" rIns="90488" bIns="44450" anchor="ctr"/>
          <a:lstStyle>
            <a:defPPr>
              <a:defRPr lang="en-US"/>
            </a:defPPr>
            <a:lvl1pPr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1pPr>
            <a:lvl2pPr marL="4572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2pPr>
            <a:lvl3pPr marL="9144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3pPr>
            <a:lvl4pPr marL="13716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4pPr>
            <a:lvl5pPr marL="18288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5pPr>
            <a:lvl6pPr marL="22860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6pPr>
            <a:lvl7pPr marL="27432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7pPr>
            <a:lvl8pPr marL="32004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8pPr>
            <a:lvl9pPr marL="36576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9pPr>
          </a:lstStyle>
          <a:p>
            <a:pPr defTabSz="914400">
              <a:defRPr/>
            </a:pPr>
            <a:r>
              <a:rPr lang="en-US" sz="1100" b="1" u="sng" dirty="0" smtClean="0">
                <a:solidFill>
                  <a:srgbClr val="FFFFFF"/>
                </a:solidFill>
              </a:rPr>
              <a:t>Department Foundations</a:t>
            </a:r>
            <a:endParaRPr lang="en-US" sz="1100" dirty="0">
              <a:solidFill>
                <a:srgbClr val="FFFFFF"/>
              </a:solidFill>
            </a:endParaRPr>
          </a:p>
          <a:p>
            <a:pPr defTabSz="914400">
              <a:defRPr/>
            </a:pPr>
            <a:endParaRPr lang="en-US" sz="1100" dirty="0" smtClean="0">
              <a:solidFill>
                <a:srgbClr val="FFFFFF"/>
              </a:solidFill>
            </a:endParaRPr>
          </a:p>
        </p:txBody>
      </p:sp>
      <p:sp>
        <p:nvSpPr>
          <p:cNvPr id="54" name="Rectangle 53"/>
          <p:cNvSpPr>
            <a:spLocks noChangeArrowheads="1"/>
          </p:cNvSpPr>
          <p:nvPr/>
        </p:nvSpPr>
        <p:spPr bwMode="auto">
          <a:xfrm>
            <a:off x="820609" y="2543561"/>
            <a:ext cx="1373110" cy="602623"/>
          </a:xfrm>
          <a:prstGeom prst="rect">
            <a:avLst/>
          </a:prstGeom>
          <a:solidFill>
            <a:schemeClr val="accent1"/>
          </a:solidFill>
          <a:ln w="3175">
            <a:solidFill>
              <a:schemeClr val="bg1"/>
            </a:solidFill>
          </a:ln>
          <a:effectLst>
            <a:outerShdw blurRad="50800" dist="38100" dir="2700000" algn="tl" rotWithShape="0">
              <a:prstClr val="black">
                <a:alpha val="40000"/>
              </a:prstClr>
            </a:outerShdw>
          </a:effectLst>
          <a:extLst/>
        </p:spPr>
        <p:txBody>
          <a:bodyPr lIns="90488" tIns="44450" rIns="90488" bIns="44450" anchor="ctr"/>
          <a:lstStyle>
            <a:defPPr>
              <a:defRPr lang="en-US"/>
            </a:defPPr>
            <a:lvl1pPr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1pPr>
            <a:lvl2pPr marL="4572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2pPr>
            <a:lvl3pPr marL="9144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3pPr>
            <a:lvl4pPr marL="13716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4pPr>
            <a:lvl5pPr marL="1828800" algn="ctr" rtl="0" fontAlgn="base">
              <a:spcBef>
                <a:spcPct val="0"/>
              </a:spcBef>
              <a:spcAft>
                <a:spcPct val="0"/>
              </a:spcAft>
              <a:defRPr sz="1400" kern="1200">
                <a:solidFill>
                  <a:schemeClr val="tx1"/>
                </a:solidFill>
                <a:latin typeface="Arial" charset="0"/>
                <a:ea typeface="ヒラギノ明朝 ProN W3" pitchFamily="1" charset="-128"/>
                <a:cs typeface="+mn-cs"/>
                <a:sym typeface="Times New Roman" pitchFamily="18" charset="0"/>
              </a:defRPr>
            </a:lvl5pPr>
            <a:lvl6pPr marL="22860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6pPr>
            <a:lvl7pPr marL="27432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7pPr>
            <a:lvl8pPr marL="32004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8pPr>
            <a:lvl9pPr marL="3657600" algn="l" defTabSz="914400" rtl="0" eaLnBrk="1" latinLnBrk="0" hangingPunct="1">
              <a:defRPr sz="1400" kern="1200">
                <a:solidFill>
                  <a:schemeClr val="tx1"/>
                </a:solidFill>
                <a:latin typeface="Arial" charset="0"/>
                <a:ea typeface="ヒラギノ明朝 ProN W3" pitchFamily="1" charset="-128"/>
                <a:cs typeface="+mn-cs"/>
                <a:sym typeface="Times New Roman" pitchFamily="18" charset="0"/>
              </a:defRPr>
            </a:lvl9pPr>
          </a:lstStyle>
          <a:p>
            <a:pPr defTabSz="914400">
              <a:defRPr/>
            </a:pPr>
            <a:endParaRPr lang="en-US" sz="1200" b="1" dirty="0" smtClean="0">
              <a:solidFill>
                <a:srgbClr val="FFFFFF"/>
              </a:solidFill>
            </a:endParaRPr>
          </a:p>
          <a:p>
            <a:pPr defTabSz="914400">
              <a:defRPr/>
            </a:pPr>
            <a:r>
              <a:rPr lang="en-US" sz="1200" b="1" dirty="0" smtClean="0">
                <a:solidFill>
                  <a:srgbClr val="FFFFFF"/>
                </a:solidFill>
              </a:rPr>
              <a:t>Academic Departments</a:t>
            </a:r>
            <a:endParaRPr lang="en-US" sz="1200" dirty="0">
              <a:solidFill>
                <a:srgbClr val="FFFFFF"/>
              </a:solidFill>
            </a:endParaRPr>
          </a:p>
          <a:p>
            <a:pPr defTabSz="914400">
              <a:defRPr/>
            </a:pPr>
            <a:endParaRPr lang="en-US" sz="1200" dirty="0" smtClean="0">
              <a:solidFill>
                <a:srgbClr val="FFFFFF"/>
              </a:solidFill>
            </a:endParaRPr>
          </a:p>
        </p:txBody>
      </p:sp>
      <p:cxnSp>
        <p:nvCxnSpPr>
          <p:cNvPr id="38" name="Straight Connector 37"/>
          <p:cNvCxnSpPr>
            <a:stCxn id="30" idx="2"/>
            <a:endCxn id="54" idx="0"/>
          </p:cNvCxnSpPr>
          <p:nvPr/>
        </p:nvCxnSpPr>
        <p:spPr bwMode="auto">
          <a:xfrm>
            <a:off x="1506917" y="2334390"/>
            <a:ext cx="247" cy="209171"/>
          </a:xfrm>
          <a:prstGeom prst="line">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p:spPr>
      </p:cxnSp>
      <p:sp>
        <p:nvSpPr>
          <p:cNvPr id="44" name="Left Brace 43"/>
          <p:cNvSpPr/>
          <p:nvPr/>
        </p:nvSpPr>
        <p:spPr bwMode="auto">
          <a:xfrm rot="16200000">
            <a:off x="1334169" y="2362442"/>
            <a:ext cx="415515" cy="2377440"/>
          </a:xfrm>
          <a:prstGeom prst="leftBrace">
            <a:avLst>
              <a:gd name="adj1" fmla="val 37463"/>
              <a:gd name="adj2" fmla="val 50000"/>
            </a:avLst>
          </a:prstGeom>
          <a:ln>
            <a:headEnd type="none" w="med" len="med"/>
            <a:tailEnd type="none" w="med" len="med"/>
          </a:ln>
          <a:extLst/>
        </p:spPr>
        <p:style>
          <a:lnRef idx="2">
            <a:schemeClr val="accent3"/>
          </a:lnRef>
          <a:fillRef idx="0">
            <a:schemeClr val="accent3"/>
          </a:fillRef>
          <a:effectRef idx="1">
            <a:schemeClr val="accent3"/>
          </a:effectRef>
          <a:fontRef idx="minor">
            <a:schemeClr val="tx1"/>
          </a:fontRef>
        </p:style>
        <p:txBody>
          <a:bodyPr rtlCol="0" anchor="ctr"/>
          <a:lstStyle/>
          <a:p>
            <a:pPr algn="ctr" defTabSz="914400"/>
            <a:endParaRPr lang="en-US" sz="1400" dirty="0">
              <a:solidFill>
                <a:srgbClr val="3C3C3C"/>
              </a:solidFill>
              <a:sym typeface="Times New Roman" pitchFamily="18" charset="0"/>
            </a:endParaRPr>
          </a:p>
        </p:txBody>
      </p:sp>
      <p:sp>
        <p:nvSpPr>
          <p:cNvPr id="58" name="Left Brace 57"/>
          <p:cNvSpPr/>
          <p:nvPr/>
        </p:nvSpPr>
        <p:spPr bwMode="auto">
          <a:xfrm rot="16200000">
            <a:off x="6301738" y="2247527"/>
            <a:ext cx="407797" cy="3725762"/>
          </a:xfrm>
          <a:prstGeom prst="leftBrace">
            <a:avLst>
              <a:gd name="adj1" fmla="val 34550"/>
              <a:gd name="adj2" fmla="val 50000"/>
            </a:avLst>
          </a:prstGeom>
          <a:ln>
            <a:headEnd type="none" w="med" len="med"/>
            <a:tailEnd type="none" w="med" len="med"/>
          </a:ln>
          <a:extLst/>
        </p:spPr>
        <p:style>
          <a:lnRef idx="2">
            <a:schemeClr val="accent3"/>
          </a:lnRef>
          <a:fillRef idx="0">
            <a:schemeClr val="accent3"/>
          </a:fillRef>
          <a:effectRef idx="1">
            <a:schemeClr val="accent3"/>
          </a:effectRef>
          <a:fontRef idx="minor">
            <a:schemeClr val="tx1"/>
          </a:fontRef>
        </p:style>
        <p:txBody>
          <a:bodyPr rtlCol="0" anchor="ctr"/>
          <a:lstStyle/>
          <a:p>
            <a:pPr algn="ctr" defTabSz="914400"/>
            <a:endParaRPr lang="en-US" sz="1400" dirty="0">
              <a:solidFill>
                <a:srgbClr val="3C3C3C"/>
              </a:solidFill>
              <a:sym typeface="Times New Roman" pitchFamily="18" charset="0"/>
            </a:endParaRPr>
          </a:p>
        </p:txBody>
      </p:sp>
      <p:sp>
        <p:nvSpPr>
          <p:cNvPr id="59" name="Rectangle 8"/>
          <p:cNvSpPr txBox="1">
            <a:spLocks noChangeArrowheads="1"/>
          </p:cNvSpPr>
          <p:nvPr/>
        </p:nvSpPr>
        <p:spPr>
          <a:xfrm>
            <a:off x="4190566" y="4378151"/>
            <a:ext cx="4840683" cy="1635373"/>
          </a:xfrm>
          <a:prstGeom prst="rect">
            <a:avLst/>
          </a:prstGeom>
        </p:spPr>
        <p:txBody>
          <a:bodyPr/>
          <a:lstStyle>
            <a:lvl1pPr marL="228600" indent="-227013" algn="l" rtl="0" eaLnBrk="1" fontAlgn="base" hangingPunct="1">
              <a:spcBef>
                <a:spcPts val="600"/>
              </a:spcBef>
              <a:spcAft>
                <a:spcPct val="0"/>
              </a:spcAft>
              <a:buClr>
                <a:schemeClr val="tx2"/>
              </a:buClr>
              <a:buSzPct val="110000"/>
              <a:buFont typeface="Arial" charset="0"/>
              <a:buChar char="•"/>
              <a:defRPr>
                <a:solidFill>
                  <a:schemeClr val="tx1"/>
                </a:solidFill>
                <a:latin typeface="+mn-lt"/>
                <a:ea typeface="+mn-ea"/>
                <a:cs typeface="+mn-cs"/>
                <a:sym typeface="Arial Bold" pitchFamily="1" charset="0"/>
              </a:defRPr>
            </a:lvl1pPr>
            <a:lvl2pPr marL="571500" indent="-228600" algn="l" rtl="0" eaLnBrk="1" fontAlgn="base" hangingPunct="1">
              <a:spcBef>
                <a:spcPts val="6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2pPr>
            <a:lvl3pPr marL="914400" indent="-228600" algn="l" rtl="0" eaLnBrk="1" fontAlgn="base" hangingPunct="1">
              <a:spcBef>
                <a:spcPts val="600"/>
              </a:spcBef>
              <a:spcAft>
                <a:spcPct val="0"/>
              </a:spcAft>
              <a:buClr>
                <a:schemeClr val="tx2"/>
              </a:buClr>
              <a:buFont typeface="Arial" charset="0"/>
              <a:buChar char="»"/>
              <a:defRPr>
                <a:solidFill>
                  <a:schemeClr val="tx1"/>
                </a:solidFill>
                <a:latin typeface="+mn-lt"/>
                <a:ea typeface="ヒラギノ角ゴ ProN W3" pitchFamily="1" charset="-128"/>
                <a:sym typeface="Arial" charset="0"/>
              </a:defRPr>
            </a:lvl3pPr>
            <a:lvl4pPr marL="1257300" indent="-228600" algn="l" rtl="0" eaLnBrk="1" fontAlgn="base" hangingPunct="1">
              <a:spcBef>
                <a:spcPts val="600"/>
              </a:spcBef>
              <a:spcAft>
                <a:spcPct val="0"/>
              </a:spcAft>
              <a:buClr>
                <a:schemeClr val="tx2"/>
              </a:buClr>
              <a:buSzPct val="60000"/>
              <a:buFont typeface="Arial" charset="0"/>
              <a:buChar char="■"/>
              <a:defRPr>
                <a:solidFill>
                  <a:schemeClr val="tx1"/>
                </a:solidFill>
                <a:latin typeface="+mn-lt"/>
                <a:ea typeface="ヒラギノ角ゴ ProN W3" pitchFamily="1" charset="-128"/>
                <a:sym typeface="Arial" charset="0"/>
              </a:defRPr>
            </a:lvl4pPr>
            <a:lvl5pPr marL="1600200" indent="-228600" algn="l" rtl="0" eaLnBrk="1" fontAlgn="base" hangingPunct="1">
              <a:spcBef>
                <a:spcPts val="6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5pPr>
            <a:lvl6pPr marL="20574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6pPr>
            <a:lvl7pPr marL="25146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7pPr>
            <a:lvl8pPr marL="29718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8pPr>
            <a:lvl9pPr marL="3429000" indent="-228600" algn="l" rtl="0" eaLnBrk="1" fontAlgn="base" hangingPunct="1">
              <a:spcBef>
                <a:spcPct val="30000"/>
              </a:spcBef>
              <a:spcAft>
                <a:spcPct val="0"/>
              </a:spcAft>
              <a:buClr>
                <a:schemeClr val="tx2"/>
              </a:buClr>
              <a:buSzPct val="100000"/>
              <a:buFont typeface="Arial" charset="0"/>
              <a:buChar char="­"/>
              <a:defRPr>
                <a:solidFill>
                  <a:schemeClr val="tx1"/>
                </a:solidFill>
                <a:latin typeface="+mn-lt"/>
                <a:ea typeface="ヒラギノ角ゴ ProN W3" pitchFamily="1" charset="-128"/>
                <a:sym typeface="Arial" charset="0"/>
              </a:defRPr>
            </a:lvl9pPr>
          </a:lstStyle>
          <a:p>
            <a:pPr defTabSz="914400">
              <a:buClr>
                <a:srgbClr val="46555F"/>
              </a:buClr>
              <a:tabLst>
                <a:tab pos="457200" algn="r"/>
              </a:tabLst>
            </a:pPr>
            <a:r>
              <a:rPr lang="en-US" sz="1600" dirty="0" smtClean="0">
                <a:solidFill>
                  <a:srgbClr val="3C3C3C"/>
                </a:solidFill>
              </a:rPr>
              <a:t>Integrated clinical enterprise with shared financial interests.</a:t>
            </a:r>
          </a:p>
          <a:p>
            <a:pPr defTabSz="914400">
              <a:buClr>
                <a:srgbClr val="46555F"/>
              </a:buClr>
              <a:tabLst>
                <a:tab pos="457200" algn="r"/>
              </a:tabLst>
            </a:pPr>
            <a:r>
              <a:rPr lang="en-US" sz="1600" dirty="0" smtClean="0">
                <a:solidFill>
                  <a:srgbClr val="3C3C3C"/>
                </a:solidFill>
              </a:rPr>
              <a:t>New health system with single strategy.</a:t>
            </a:r>
          </a:p>
          <a:p>
            <a:pPr defTabSz="914400">
              <a:buClr>
                <a:srgbClr val="46555F"/>
              </a:buClr>
              <a:tabLst>
                <a:tab pos="457200" algn="r"/>
              </a:tabLst>
            </a:pPr>
            <a:r>
              <a:rPr lang="en-US" sz="1600" dirty="0" smtClean="0">
                <a:solidFill>
                  <a:srgbClr val="3C3C3C"/>
                </a:solidFill>
              </a:rPr>
              <a:t>Single physician organization led by physicians.</a:t>
            </a:r>
          </a:p>
          <a:p>
            <a:pPr defTabSz="914400">
              <a:buClr>
                <a:srgbClr val="46555F"/>
              </a:buClr>
              <a:tabLst>
                <a:tab pos="457200" algn="r"/>
              </a:tabLst>
            </a:pPr>
            <a:r>
              <a:rPr lang="en-US" sz="1600" dirty="0">
                <a:solidFill>
                  <a:srgbClr val="3C3C3C"/>
                </a:solidFill>
              </a:rPr>
              <a:t>R</a:t>
            </a:r>
            <a:r>
              <a:rPr lang="en-US" sz="1600" dirty="0" smtClean="0">
                <a:solidFill>
                  <a:srgbClr val="3C3C3C"/>
                </a:solidFill>
              </a:rPr>
              <a:t>enewed physician/hospital partnership.</a:t>
            </a:r>
          </a:p>
        </p:txBody>
      </p:sp>
      <p:sp>
        <p:nvSpPr>
          <p:cNvPr id="2" name="TextBox 1"/>
          <p:cNvSpPr txBox="1"/>
          <p:nvPr/>
        </p:nvSpPr>
        <p:spPr>
          <a:xfrm>
            <a:off x="2761579" y="1578429"/>
            <a:ext cx="1558440" cy="430887"/>
          </a:xfrm>
          <a:prstGeom prst="rect">
            <a:avLst/>
          </a:prstGeom>
          <a:noFill/>
        </p:spPr>
        <p:txBody>
          <a:bodyPr wrap="none" rtlCol="0">
            <a:spAutoFit/>
          </a:bodyPr>
          <a:lstStyle/>
          <a:p>
            <a:pPr algn="ctr" defTabSz="914400"/>
            <a:r>
              <a:rPr lang="en-US" sz="1100" b="1" dirty="0" smtClean="0">
                <a:solidFill>
                  <a:srgbClr val="3C3C3C"/>
                </a:solidFill>
                <a:latin typeface="Arial" charset="0"/>
                <a:ea typeface="ヒラギノ明朝 ProN W3" pitchFamily="1" charset="-128"/>
                <a:sym typeface="Times New Roman" pitchFamily="18" charset="0"/>
              </a:rPr>
              <a:t>Tight Affiliation With</a:t>
            </a:r>
          </a:p>
          <a:p>
            <a:pPr algn="ctr" defTabSz="914400"/>
            <a:r>
              <a:rPr lang="en-US" sz="1100" b="1" dirty="0" smtClean="0">
                <a:solidFill>
                  <a:srgbClr val="3C3C3C"/>
                </a:solidFill>
                <a:latin typeface="Arial" charset="0"/>
                <a:ea typeface="ヒラギノ明朝 ProN W3" pitchFamily="1" charset="-128"/>
                <a:sym typeface="Times New Roman" pitchFamily="18" charset="0"/>
              </a:rPr>
              <a:t>New Investments</a:t>
            </a:r>
            <a:endParaRPr lang="en-US" sz="1100" b="1" dirty="0">
              <a:solidFill>
                <a:srgbClr val="3C3C3C"/>
              </a:solidFill>
              <a:latin typeface="Arial" charset="0"/>
              <a:ea typeface="ヒラギノ明朝 ProN W3" pitchFamily="1" charset="-128"/>
              <a:sym typeface="Times New Roman" pitchFamily="18" charset="0"/>
            </a:endParaRPr>
          </a:p>
        </p:txBody>
      </p:sp>
      <p:pic>
        <p:nvPicPr>
          <p:cNvPr id="26" name="Picture 56" descr="Hospital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7503" y="2492252"/>
            <a:ext cx="1057551" cy="1057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815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Streamlined Funds Flow Among the Entities</a:t>
            </a:r>
            <a:endParaRPr lang="en-US" dirty="0"/>
          </a:p>
        </p:txBody>
      </p:sp>
      <p:sp>
        <p:nvSpPr>
          <p:cNvPr id="6" name="Oval 5"/>
          <p:cNvSpPr/>
          <p:nvPr/>
        </p:nvSpPr>
        <p:spPr bwMode="auto">
          <a:xfrm>
            <a:off x="6065950" y="1584101"/>
            <a:ext cx="1880315" cy="1738648"/>
          </a:xfrm>
          <a:prstGeom prst="ellipse">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defTabSz="914400"/>
            <a:r>
              <a:rPr lang="en-US" sz="2000" b="1" dirty="0" smtClean="0">
                <a:solidFill>
                  <a:srgbClr val="FFFFFF"/>
                </a:solidFill>
                <a:ea typeface="ヒラギノ明朝 ProN W3" pitchFamily="1" charset="-128"/>
                <a:sym typeface="Times New Roman" pitchFamily="18" charset="0"/>
              </a:rPr>
              <a:t>UKHS</a:t>
            </a:r>
          </a:p>
        </p:txBody>
      </p:sp>
      <p:sp>
        <p:nvSpPr>
          <p:cNvPr id="7" name="Oval 6"/>
          <p:cNvSpPr/>
          <p:nvPr/>
        </p:nvSpPr>
        <p:spPr bwMode="auto">
          <a:xfrm>
            <a:off x="3655573" y="4760892"/>
            <a:ext cx="1880315" cy="1738648"/>
          </a:xfrm>
          <a:prstGeom prst="ellipse">
            <a:avLst/>
          </a:prstGeom>
          <a:ln>
            <a:headEnd type="none" w="med" len="med"/>
            <a:tailEnd type="none" w="med" len="med"/>
          </a:ln>
          <a:ex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defTabSz="914400"/>
            <a:r>
              <a:rPr lang="en-US" sz="2000" b="1" dirty="0" smtClean="0">
                <a:solidFill>
                  <a:srgbClr val="3C3C3C"/>
                </a:solidFill>
                <a:ea typeface="ヒラギノ明朝 ProN W3" pitchFamily="1" charset="-128"/>
                <a:sym typeface="Times New Roman" pitchFamily="18" charset="0"/>
              </a:rPr>
              <a:t>UKP</a:t>
            </a:r>
          </a:p>
        </p:txBody>
      </p:sp>
      <p:sp>
        <p:nvSpPr>
          <p:cNvPr id="8" name="Oval 7"/>
          <p:cNvSpPr/>
          <p:nvPr/>
        </p:nvSpPr>
        <p:spPr bwMode="auto">
          <a:xfrm>
            <a:off x="858591" y="1584101"/>
            <a:ext cx="1880315" cy="1738648"/>
          </a:xfrm>
          <a:prstGeom prst="ellipse">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defTabSz="914400"/>
            <a:r>
              <a:rPr lang="en-US" sz="2000" b="1" dirty="0" smtClean="0">
                <a:solidFill>
                  <a:srgbClr val="3C3C3C"/>
                </a:solidFill>
                <a:ea typeface="ヒラギノ明朝 ProN W3" pitchFamily="1" charset="-128"/>
                <a:sym typeface="Times New Roman" pitchFamily="18" charset="0"/>
              </a:rPr>
              <a:t>KUMC</a:t>
            </a:r>
          </a:p>
        </p:txBody>
      </p:sp>
      <p:sp>
        <p:nvSpPr>
          <p:cNvPr id="11" name="Left Arrow 10"/>
          <p:cNvSpPr/>
          <p:nvPr/>
        </p:nvSpPr>
        <p:spPr bwMode="auto">
          <a:xfrm rot="18649421">
            <a:off x="4608695" y="3724540"/>
            <a:ext cx="2153690" cy="543059"/>
          </a:xfrm>
          <a:prstGeom prst="leftArrow">
            <a:avLst/>
          </a:prstGeom>
          <a:solidFill>
            <a:schemeClr val="bg2"/>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400" dirty="0" smtClean="0">
                <a:solidFill>
                  <a:srgbClr val="46555F"/>
                </a:solidFill>
                <a:latin typeface="Arial" charset="0"/>
                <a:ea typeface="ヒラギノ明朝 ProN W3" pitchFamily="1" charset="-128"/>
                <a:sym typeface="Times New Roman" pitchFamily="18" charset="0"/>
              </a:rPr>
              <a:t>Clinical Contracts</a:t>
            </a:r>
          </a:p>
        </p:txBody>
      </p:sp>
      <p:sp>
        <p:nvSpPr>
          <p:cNvPr id="12" name="Left Arrow 11"/>
          <p:cNvSpPr/>
          <p:nvPr/>
        </p:nvSpPr>
        <p:spPr bwMode="auto">
          <a:xfrm>
            <a:off x="3007215" y="2216237"/>
            <a:ext cx="2794715" cy="543059"/>
          </a:xfrm>
          <a:prstGeom prst="leftArrow">
            <a:avLst/>
          </a:prstGeom>
          <a:solidFill>
            <a:schemeClr val="bg2"/>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400" dirty="0" smtClean="0">
                <a:solidFill>
                  <a:srgbClr val="46555F"/>
                </a:solidFill>
                <a:latin typeface="Arial" charset="0"/>
                <a:ea typeface="ヒラギノ明朝 ProN W3" pitchFamily="1" charset="-128"/>
                <a:sym typeface="Times New Roman" pitchFamily="18" charset="0"/>
              </a:rPr>
              <a:t>Mission Support</a:t>
            </a:r>
          </a:p>
        </p:txBody>
      </p:sp>
      <p:sp>
        <p:nvSpPr>
          <p:cNvPr id="14" name="Left Arrow 13"/>
          <p:cNvSpPr/>
          <p:nvPr/>
        </p:nvSpPr>
        <p:spPr bwMode="auto">
          <a:xfrm rot="18694313">
            <a:off x="5301848" y="4248897"/>
            <a:ext cx="2508246" cy="543059"/>
          </a:xfrm>
          <a:prstGeom prst="leftArrow">
            <a:avLst/>
          </a:prstGeom>
          <a:solidFill>
            <a:schemeClr val="bg2"/>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400" dirty="0" smtClean="0">
                <a:solidFill>
                  <a:srgbClr val="46555F"/>
                </a:solidFill>
                <a:latin typeface="Arial" charset="0"/>
                <a:ea typeface="ヒラギノ明朝 ProN W3" pitchFamily="1" charset="-128"/>
                <a:sym typeface="Times New Roman" pitchFamily="18" charset="0"/>
              </a:rPr>
              <a:t>Administrative Contracts</a:t>
            </a:r>
          </a:p>
        </p:txBody>
      </p:sp>
      <p:sp>
        <p:nvSpPr>
          <p:cNvPr id="15" name="Left Arrow 14"/>
          <p:cNvSpPr/>
          <p:nvPr/>
        </p:nvSpPr>
        <p:spPr bwMode="auto">
          <a:xfrm rot="18662543">
            <a:off x="4975089" y="4023777"/>
            <a:ext cx="2203279" cy="543059"/>
          </a:xfrm>
          <a:prstGeom prst="leftArrow">
            <a:avLst/>
          </a:prstGeom>
          <a:solidFill>
            <a:schemeClr val="bg2"/>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400" dirty="0" smtClean="0">
                <a:solidFill>
                  <a:srgbClr val="46555F"/>
                </a:solidFill>
                <a:latin typeface="Arial" charset="0"/>
                <a:ea typeface="ヒラギノ明朝 ProN W3" pitchFamily="1" charset="-128"/>
                <a:sym typeface="Times New Roman" pitchFamily="18" charset="0"/>
              </a:rPr>
              <a:t>Other Payments</a:t>
            </a:r>
          </a:p>
        </p:txBody>
      </p:sp>
      <p:sp>
        <p:nvSpPr>
          <p:cNvPr id="17" name="Left Arrow 16"/>
          <p:cNvSpPr/>
          <p:nvPr/>
        </p:nvSpPr>
        <p:spPr bwMode="auto">
          <a:xfrm rot="2659098">
            <a:off x="1950065" y="3807197"/>
            <a:ext cx="2332149" cy="543059"/>
          </a:xfrm>
          <a:prstGeom prst="leftArrow">
            <a:avLst/>
          </a:prstGeom>
          <a:solidFill>
            <a:schemeClr val="bg2"/>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400" dirty="0" smtClean="0">
                <a:solidFill>
                  <a:srgbClr val="46555F"/>
                </a:solidFill>
                <a:latin typeface="Arial" charset="0"/>
                <a:ea typeface="ヒラギノ明朝 ProN W3" pitchFamily="1" charset="-128"/>
                <a:sym typeface="Times New Roman" pitchFamily="18" charset="0"/>
              </a:rPr>
              <a:t>Investments</a:t>
            </a:r>
          </a:p>
        </p:txBody>
      </p:sp>
      <p:sp>
        <p:nvSpPr>
          <p:cNvPr id="18" name="Left Arrow 17"/>
          <p:cNvSpPr/>
          <p:nvPr/>
        </p:nvSpPr>
        <p:spPr bwMode="auto">
          <a:xfrm>
            <a:off x="3007214" y="1686054"/>
            <a:ext cx="2794715" cy="543059"/>
          </a:xfrm>
          <a:prstGeom prst="leftArrow">
            <a:avLst/>
          </a:prstGeom>
          <a:solidFill>
            <a:schemeClr val="bg2"/>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defTabSz="914400"/>
            <a:r>
              <a:rPr lang="en-US" sz="1400" dirty="0" smtClean="0">
                <a:solidFill>
                  <a:srgbClr val="46555F"/>
                </a:solidFill>
                <a:latin typeface="Arial" charset="0"/>
                <a:ea typeface="ヒラギノ明朝 ProN W3" pitchFamily="1" charset="-128"/>
                <a:sym typeface="Times New Roman" pitchFamily="18" charset="0"/>
              </a:rPr>
              <a:t>GME</a:t>
            </a:r>
          </a:p>
        </p:txBody>
      </p:sp>
    </p:spTree>
    <p:extLst>
      <p:ext uri="{BB962C8B-B14F-4D97-AF65-F5344CB8AC3E}">
        <p14:creationId xmlns:p14="http://schemas.microsoft.com/office/powerpoint/2010/main" val="37238003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Integration: Goals</a:t>
            </a:r>
            <a:endParaRPr lang="en-US" dirty="0"/>
          </a:p>
        </p:txBody>
      </p:sp>
      <p:sp>
        <p:nvSpPr>
          <p:cNvPr id="3" name="Content Placeholder 2"/>
          <p:cNvSpPr>
            <a:spLocks noGrp="1"/>
          </p:cNvSpPr>
          <p:nvPr>
            <p:ph idx="1"/>
          </p:nvPr>
        </p:nvSpPr>
        <p:spPr>
          <a:xfrm>
            <a:off x="457200" y="1453239"/>
            <a:ext cx="8229600" cy="4525963"/>
          </a:xfrm>
        </p:spPr>
        <p:txBody>
          <a:bodyPr>
            <a:normAutofit/>
          </a:bodyPr>
          <a:lstStyle/>
          <a:p>
            <a:r>
              <a:rPr lang="en-US" sz="3200" dirty="0" smtClean="0"/>
              <a:t>Improve/redesign patient care</a:t>
            </a:r>
          </a:p>
          <a:p>
            <a:r>
              <a:rPr lang="en-US" sz="3200" dirty="0" smtClean="0"/>
              <a:t>Allow strategic planning and growth</a:t>
            </a:r>
          </a:p>
          <a:p>
            <a:r>
              <a:rPr lang="en-US" sz="3200" dirty="0" smtClean="0"/>
              <a:t>Stabilize and grow the Academic missions</a:t>
            </a:r>
          </a:p>
          <a:p>
            <a:r>
              <a:rPr lang="en-US" sz="3200" dirty="0" smtClean="0"/>
              <a:t>Align incentives across the system</a:t>
            </a:r>
          </a:p>
          <a:p>
            <a:r>
              <a:rPr lang="en-US" sz="3200" dirty="0" smtClean="0"/>
              <a:t>Streamline funds flow and operations</a:t>
            </a:r>
          </a:p>
          <a:p>
            <a:r>
              <a:rPr lang="en-US" sz="3200" dirty="0" smtClean="0"/>
              <a:t>Reduce redundant systems</a:t>
            </a:r>
          </a:p>
          <a:p>
            <a:r>
              <a:rPr lang="en-US" sz="3200" dirty="0" smtClean="0"/>
              <a:t>Maximize core competencies</a:t>
            </a:r>
          </a:p>
          <a:p>
            <a:endParaRPr lang="en-US" dirty="0"/>
          </a:p>
        </p:txBody>
      </p:sp>
    </p:spTree>
    <p:extLst>
      <p:ext uri="{BB962C8B-B14F-4D97-AF65-F5344CB8AC3E}">
        <p14:creationId xmlns:p14="http://schemas.microsoft.com/office/powerpoint/2010/main" val="160214679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2"/>
          <p:cNvSpPr txBox="1">
            <a:spLocks noChangeArrowheads="1"/>
          </p:cNvSpPr>
          <p:nvPr/>
        </p:nvSpPr>
        <p:spPr bwMode="auto">
          <a:xfrm>
            <a:off x="487088" y="5131"/>
            <a:ext cx="8112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600" b="1" dirty="0" smtClean="0">
                <a:cs typeface="Arial" pitchFamily="34" charset="0"/>
              </a:rPr>
              <a:t>Questions?</a:t>
            </a:r>
            <a:endParaRPr lang="en-US" sz="3600" b="1" dirty="0">
              <a:cs typeface="Arial" pitchFamily="34" charset="0"/>
            </a:endParaRPr>
          </a:p>
        </p:txBody>
      </p:sp>
      <p:pic>
        <p:nvPicPr>
          <p:cNvPr id="6" name="Picture 5" descr="BridgeNight05.jpg"/>
          <p:cNvPicPr>
            <a:picLocks noChangeAspect="1"/>
          </p:cNvPicPr>
          <p:nvPr/>
        </p:nvPicPr>
        <p:blipFill>
          <a:blip r:embed="rId2"/>
          <a:stretch>
            <a:fillRect/>
          </a:stretch>
        </p:blipFill>
        <p:spPr>
          <a:xfrm>
            <a:off x="553190" y="706547"/>
            <a:ext cx="8099700" cy="516221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600" dirty="0" smtClean="0"/>
              <a:t>Projections of Reductions to Charity Care</a:t>
            </a:r>
            <a:br>
              <a:rPr lang="en-US" sz="2600" dirty="0" smtClean="0"/>
            </a:br>
            <a:r>
              <a:rPr lang="en-US" sz="2600" dirty="0" smtClean="0"/>
              <a:t>With Both Medicaid Expansion and Exchanges</a:t>
            </a:r>
            <a:endParaRPr lang="en-US" sz="2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007010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6"/>
          <p:cNvSpPr>
            <a:spLocks noGrp="1"/>
          </p:cNvSpPr>
          <p:nvPr>
            <p:ph type="sldNum" sz="quarter" idx="12"/>
          </p:nvPr>
        </p:nvSpPr>
        <p:spPr>
          <a:xfrm>
            <a:off x="7289562" y="6356350"/>
            <a:ext cx="1397237" cy="365125"/>
          </a:xfrm>
          <a:prstGeom prst="rect">
            <a:avLst/>
          </a:prstGeom>
        </p:spPr>
        <p:txBody>
          <a:bodyPr/>
          <a:lstStyle>
            <a:lvl1pPr fontAlgn="auto">
              <a:spcBef>
                <a:spcPts val="0"/>
              </a:spcBef>
              <a:spcAft>
                <a:spcPts val="0"/>
              </a:spcAft>
              <a:defRPr>
                <a:latin typeface="+mn-lt"/>
              </a:defRPr>
            </a:lvl1pPr>
          </a:lstStyle>
          <a:p>
            <a:pPr>
              <a:defRPr/>
            </a:pPr>
            <a:fld id="{4FF13182-268F-40F4-97BE-06EE92EE4467}" type="slidenum">
              <a:rPr lang="en-US">
                <a:solidFill>
                  <a:prstClr val="black">
                    <a:tint val="75000"/>
                  </a:prstClr>
                </a:solidFill>
              </a:rPr>
              <a:pPr>
                <a:defRPr/>
              </a:pPr>
              <a:t>84</a:t>
            </a:fld>
            <a:endParaRPr lang="en-US" dirty="0">
              <a:solidFill>
                <a:prstClr val="black">
                  <a:tint val="75000"/>
                </a:prstClr>
              </a:solidFill>
            </a:endParaRPr>
          </a:p>
        </p:txBody>
      </p:sp>
    </p:spTree>
    <p:extLst>
      <p:ext uri="{BB962C8B-B14F-4D97-AF65-F5344CB8AC3E}">
        <p14:creationId xmlns:p14="http://schemas.microsoft.com/office/powerpoint/2010/main" val="406217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Projections of Reductions to Charity Care</a:t>
            </a:r>
            <a:br>
              <a:rPr lang="en-US" sz="2600" dirty="0" smtClean="0"/>
            </a:br>
            <a:r>
              <a:rPr lang="en-US" sz="2600" dirty="0" smtClean="0"/>
              <a:t>With ONLY Insurance Exchange</a:t>
            </a:r>
            <a:endParaRPr lang="en-US" sz="2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3185940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6"/>
          <p:cNvSpPr>
            <a:spLocks noGrp="1"/>
          </p:cNvSpPr>
          <p:nvPr>
            <p:ph type="sldNum" sz="quarter" idx="12"/>
          </p:nvPr>
        </p:nvSpPr>
        <p:spPr>
          <a:xfrm>
            <a:off x="7289562" y="6356350"/>
            <a:ext cx="1397237" cy="365125"/>
          </a:xfrm>
          <a:prstGeom prst="rect">
            <a:avLst/>
          </a:prstGeom>
        </p:spPr>
        <p:txBody>
          <a:bodyPr/>
          <a:lstStyle>
            <a:lvl1pPr fontAlgn="auto">
              <a:spcBef>
                <a:spcPts val="0"/>
              </a:spcBef>
              <a:spcAft>
                <a:spcPts val="0"/>
              </a:spcAft>
              <a:defRPr>
                <a:latin typeface="+mn-lt"/>
              </a:defRPr>
            </a:lvl1pPr>
          </a:lstStyle>
          <a:p>
            <a:pPr>
              <a:defRPr/>
            </a:pPr>
            <a:fld id="{4FF13182-268F-40F4-97BE-06EE92EE4467}" type="slidenum">
              <a:rPr lang="en-US">
                <a:solidFill>
                  <a:prstClr val="black">
                    <a:tint val="75000"/>
                  </a:prstClr>
                </a:solidFill>
              </a:rPr>
              <a:pPr>
                <a:defRPr/>
              </a:pPr>
              <a:t>85</a:t>
            </a:fld>
            <a:endParaRPr lang="en-US" dirty="0">
              <a:solidFill>
                <a:prstClr val="black">
                  <a:tint val="75000"/>
                </a:prstClr>
              </a:solidFill>
            </a:endParaRPr>
          </a:p>
        </p:txBody>
      </p:sp>
    </p:spTree>
    <p:extLst>
      <p:ext uri="{BB962C8B-B14F-4D97-AF65-F5344CB8AC3E}">
        <p14:creationId xmlns:p14="http://schemas.microsoft.com/office/powerpoint/2010/main" val="42230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7" name="Chart 16"/>
          <p:cNvGraphicFramePr/>
          <p:nvPr/>
        </p:nvGraphicFramePr>
        <p:xfrm>
          <a:off x="4160233" y="1862246"/>
          <a:ext cx="4636735"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28675" name="Picture 5" descr="justcolorsbann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0711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logokumc.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5" y="6321425"/>
            <a:ext cx="15255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1" y="107257"/>
            <a:ext cx="9143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600" b="1" dirty="0" smtClean="0">
                <a:cs typeface="Arial" pitchFamily="34" charset="0"/>
              </a:rPr>
              <a:t>School of Medicine Residency Slots</a:t>
            </a:r>
            <a:endParaRPr lang="en-US" sz="3600" b="1" dirty="0">
              <a:cs typeface="Arial" pitchFamily="34" charset="0"/>
            </a:endParaRPr>
          </a:p>
        </p:txBody>
      </p:sp>
      <p:sp>
        <p:nvSpPr>
          <p:cNvPr id="6" name="TextBox 2"/>
          <p:cNvSpPr txBox="1">
            <a:spLocks noChangeArrowheads="1"/>
          </p:cNvSpPr>
          <p:nvPr/>
        </p:nvSpPr>
        <p:spPr bwMode="auto">
          <a:xfrm>
            <a:off x="207484" y="815249"/>
            <a:ext cx="7239917"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800" dirty="0" smtClean="0">
                <a:cs typeface="Arial" pitchFamily="34" charset="0"/>
              </a:rPr>
              <a:t>Funding sources for residency positions:</a:t>
            </a:r>
          </a:p>
          <a:p>
            <a:pPr eaLnBrk="1" hangingPunct="1"/>
            <a:endParaRPr lang="en-US" sz="1000" dirty="0" smtClean="0">
              <a:cs typeface="Arial" pitchFamily="34" charset="0"/>
            </a:endParaRPr>
          </a:p>
          <a:p>
            <a:pPr eaLnBrk="1" hangingPunct="1"/>
            <a:endParaRPr lang="en-US" sz="1000" dirty="0" smtClean="0">
              <a:cs typeface="Arial" pitchFamily="34" charset="0"/>
            </a:endParaRPr>
          </a:p>
          <a:p>
            <a:pPr eaLnBrk="1" hangingPunct="1"/>
            <a:endParaRPr lang="en-US" sz="1000" dirty="0" smtClean="0">
              <a:cs typeface="Arial" pitchFamily="34" charset="0"/>
            </a:endParaRPr>
          </a:p>
          <a:p>
            <a:pPr eaLnBrk="1" hangingPunct="1"/>
            <a:endParaRPr lang="en-US" sz="1000" dirty="0" smtClean="0">
              <a:cs typeface="Arial" pitchFamily="34" charset="0"/>
            </a:endParaRPr>
          </a:p>
          <a:p>
            <a:pPr marL="342900" indent="-342900" eaLnBrk="1" hangingPunct="1">
              <a:buAutoNum type="arabicPeriod"/>
            </a:pPr>
            <a:r>
              <a:rPr lang="en-US" dirty="0" smtClean="0">
                <a:solidFill>
                  <a:srgbClr val="FFC000"/>
                </a:solidFill>
                <a:cs typeface="Arial" pitchFamily="34" charset="0"/>
              </a:rPr>
              <a:t>Medicare</a:t>
            </a:r>
          </a:p>
          <a:p>
            <a:pPr marL="342900" indent="-342900" eaLnBrk="1" hangingPunct="1"/>
            <a:r>
              <a:rPr lang="en-US" sz="2000" dirty="0" smtClean="0">
                <a:cs typeface="Arial" pitchFamily="34" charset="0"/>
              </a:rPr>
              <a:t>	Capped at 488 slots at hospital</a:t>
            </a:r>
          </a:p>
          <a:p>
            <a:pPr marL="342900" indent="-342900" eaLnBrk="1" hangingPunct="1"/>
            <a:r>
              <a:rPr lang="en-US" sz="2000" dirty="0" smtClean="0">
                <a:cs typeface="Arial" pitchFamily="34" charset="0"/>
              </a:rPr>
              <a:t>	affiliates</a:t>
            </a:r>
          </a:p>
          <a:p>
            <a:pPr marL="342900" indent="-342900" eaLnBrk="1" hangingPunct="1"/>
            <a:endParaRPr lang="en-US" dirty="0" smtClean="0">
              <a:cs typeface="Arial" pitchFamily="34" charset="0"/>
            </a:endParaRPr>
          </a:p>
          <a:p>
            <a:pPr marL="457200" indent="-457200" eaLnBrk="1" hangingPunct="1">
              <a:buAutoNum type="arabicPeriod" startAt="2"/>
            </a:pPr>
            <a:r>
              <a:rPr lang="en-US" dirty="0" smtClean="0">
                <a:solidFill>
                  <a:srgbClr val="0000CC"/>
                </a:solidFill>
                <a:cs typeface="Arial" pitchFamily="34" charset="0"/>
              </a:rPr>
              <a:t>Additional slots</a:t>
            </a:r>
          </a:p>
          <a:p>
            <a:pPr eaLnBrk="1" hangingPunct="1"/>
            <a:r>
              <a:rPr lang="en-US" sz="2000" dirty="0" smtClean="0">
                <a:cs typeface="Arial" pitchFamily="34" charset="0"/>
              </a:rPr>
              <a:t>	Funded by hospital affiliates:</a:t>
            </a:r>
          </a:p>
          <a:p>
            <a:pPr eaLnBrk="1" hangingPunct="1"/>
            <a:r>
              <a:rPr lang="en-US" sz="2000" dirty="0" smtClean="0">
                <a:cs typeface="Arial" pitchFamily="34" charset="0"/>
              </a:rPr>
              <a:t>	Via Christi, Wesley, VA, </a:t>
            </a:r>
          </a:p>
          <a:p>
            <a:pPr eaLnBrk="1" hangingPunct="1"/>
            <a:r>
              <a:rPr lang="en-US" sz="2000" dirty="0" smtClean="0">
                <a:cs typeface="Arial" pitchFamily="34" charset="0"/>
              </a:rPr>
              <a:t>	 University of Kansas Hospital, etc.</a:t>
            </a:r>
          </a:p>
          <a:p>
            <a:pPr eaLnBrk="1" hangingPunct="1"/>
            <a:endParaRPr lang="en-US" sz="2800" b="1" dirty="0">
              <a:cs typeface="Arial" pitchFamily="34" charset="0"/>
            </a:endParaRPr>
          </a:p>
        </p:txBody>
      </p:sp>
      <p:sp>
        <p:nvSpPr>
          <p:cNvPr id="9" name="Rectangle 8"/>
          <p:cNvSpPr/>
          <p:nvPr/>
        </p:nvSpPr>
        <p:spPr>
          <a:xfrm>
            <a:off x="280892" y="4997476"/>
            <a:ext cx="8058877" cy="984885"/>
          </a:xfrm>
          <a:prstGeom prst="rect">
            <a:avLst/>
          </a:prstGeom>
        </p:spPr>
        <p:txBody>
          <a:bodyPr wrap="square">
            <a:spAutoFit/>
          </a:bodyPr>
          <a:lstStyle/>
          <a:p>
            <a:pPr eaLnBrk="1" hangingPunct="1"/>
            <a:r>
              <a:rPr lang="en-US" dirty="0" smtClean="0">
                <a:cs typeface="Arial" pitchFamily="34" charset="0"/>
              </a:rPr>
              <a:t>Cost to add 1 residency slot: $100,000 per year</a:t>
            </a:r>
          </a:p>
          <a:p>
            <a:pPr eaLnBrk="1" hangingPunct="1"/>
            <a:endParaRPr lang="en-US" sz="1000" dirty="0" smtClean="0">
              <a:cs typeface="Arial" pitchFamily="34" charset="0"/>
            </a:endParaRPr>
          </a:p>
          <a:p>
            <a:pPr eaLnBrk="1" hangingPunct="1"/>
            <a:r>
              <a:rPr lang="en-US" dirty="0" smtClean="0">
                <a:cs typeface="Arial" pitchFamily="34" charset="0"/>
              </a:rPr>
              <a:t>First-year residency/fellowship slots open: 278</a:t>
            </a:r>
          </a:p>
        </p:txBody>
      </p:sp>
      <p:sp>
        <p:nvSpPr>
          <p:cNvPr id="13" name="Rectangle 12"/>
          <p:cNvSpPr/>
          <p:nvPr/>
        </p:nvSpPr>
        <p:spPr>
          <a:xfrm>
            <a:off x="4814713" y="4013156"/>
            <a:ext cx="697627" cy="369332"/>
          </a:xfrm>
          <a:prstGeom prst="rect">
            <a:avLst/>
          </a:prstGeom>
        </p:spPr>
        <p:txBody>
          <a:bodyPr wrap="none">
            <a:spAutoFit/>
          </a:bodyPr>
          <a:lstStyle/>
          <a:p>
            <a:r>
              <a:rPr lang="en-US" sz="1800" dirty="0" smtClean="0">
                <a:cs typeface="Arial" pitchFamily="34" charset="0"/>
              </a:rPr>
              <a:t>2007</a:t>
            </a:r>
            <a:endParaRPr lang="en-US" sz="1800" dirty="0"/>
          </a:p>
        </p:txBody>
      </p:sp>
      <p:sp>
        <p:nvSpPr>
          <p:cNvPr id="14" name="Rectangle 13"/>
          <p:cNvSpPr/>
          <p:nvPr/>
        </p:nvSpPr>
        <p:spPr>
          <a:xfrm>
            <a:off x="7436385" y="4206218"/>
            <a:ext cx="755335" cy="400110"/>
          </a:xfrm>
          <a:prstGeom prst="rect">
            <a:avLst/>
          </a:prstGeom>
        </p:spPr>
        <p:txBody>
          <a:bodyPr wrap="none">
            <a:spAutoFit/>
          </a:bodyPr>
          <a:lstStyle/>
          <a:p>
            <a:r>
              <a:rPr lang="en-US" sz="2000" b="1" dirty="0" smtClean="0">
                <a:cs typeface="Arial" pitchFamily="34" charset="0"/>
              </a:rPr>
              <a:t>2013</a:t>
            </a:r>
            <a:endParaRPr lang="en-US" sz="2000" b="1" dirty="0"/>
          </a:p>
        </p:txBody>
      </p:sp>
      <p:sp>
        <p:nvSpPr>
          <p:cNvPr id="16" name="Rectangle 15"/>
          <p:cNvSpPr/>
          <p:nvPr/>
        </p:nvSpPr>
        <p:spPr>
          <a:xfrm>
            <a:off x="7418257" y="1534361"/>
            <a:ext cx="612668" cy="400110"/>
          </a:xfrm>
          <a:prstGeom prst="rect">
            <a:avLst/>
          </a:prstGeom>
        </p:spPr>
        <p:txBody>
          <a:bodyPr wrap="none">
            <a:spAutoFit/>
          </a:bodyPr>
          <a:lstStyle/>
          <a:p>
            <a:r>
              <a:rPr lang="en-US" sz="2000" b="1" dirty="0" smtClean="0">
                <a:cs typeface="Arial" pitchFamily="34" charset="0"/>
              </a:rPr>
              <a:t>813</a:t>
            </a:r>
            <a:endParaRPr lang="en-US" sz="2000" b="1" dirty="0"/>
          </a:p>
        </p:txBody>
      </p:sp>
      <p:cxnSp>
        <p:nvCxnSpPr>
          <p:cNvPr id="11" name="Straight Connector 10"/>
          <p:cNvCxnSpPr/>
          <p:nvPr/>
        </p:nvCxnSpPr>
        <p:spPr>
          <a:xfrm>
            <a:off x="671130" y="3007605"/>
            <a:ext cx="812583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926609" y="1807948"/>
            <a:ext cx="569387" cy="369332"/>
          </a:xfrm>
          <a:prstGeom prst="rect">
            <a:avLst/>
          </a:prstGeom>
        </p:spPr>
        <p:txBody>
          <a:bodyPr wrap="none">
            <a:spAutoFit/>
          </a:bodyPr>
          <a:lstStyle/>
          <a:p>
            <a:r>
              <a:rPr lang="en-US" sz="1800" dirty="0" smtClean="0">
                <a:cs typeface="Arial" pitchFamily="34" charset="0"/>
              </a:rPr>
              <a:t>691</a:t>
            </a:r>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5" name="Picture 5" descr="justcolorsbann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0711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logokum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75" y="6321425"/>
            <a:ext cx="15255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1" y="4241"/>
            <a:ext cx="91439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600" b="1" dirty="0" smtClean="0">
                <a:cs typeface="Arial" pitchFamily="34" charset="0"/>
              </a:rPr>
              <a:t>KUMC Legislative Priorities</a:t>
            </a:r>
          </a:p>
          <a:p>
            <a:pPr algn="ctr" eaLnBrk="1" hangingPunct="1"/>
            <a:r>
              <a:rPr lang="en-US" sz="3600" b="1" dirty="0" smtClean="0">
                <a:cs typeface="Arial" pitchFamily="34" charset="0"/>
              </a:rPr>
              <a:t>FY 2016 &amp; 2017</a:t>
            </a:r>
            <a:endParaRPr lang="en-US" sz="3600" b="1" dirty="0">
              <a:cs typeface="Arial" pitchFamily="34" charset="0"/>
            </a:endParaRPr>
          </a:p>
        </p:txBody>
      </p:sp>
      <p:sp>
        <p:nvSpPr>
          <p:cNvPr id="11" name="Rectangle 10"/>
          <p:cNvSpPr/>
          <p:nvPr/>
        </p:nvSpPr>
        <p:spPr>
          <a:xfrm>
            <a:off x="382240" y="1168182"/>
            <a:ext cx="8552439" cy="5570756"/>
          </a:xfrm>
          <a:prstGeom prst="rect">
            <a:avLst/>
          </a:prstGeom>
        </p:spPr>
        <p:txBody>
          <a:bodyPr wrap="square">
            <a:spAutoFit/>
          </a:bodyPr>
          <a:lstStyle/>
          <a:p>
            <a:pPr>
              <a:buFont typeface="Arial" pitchFamily="34" charset="0"/>
              <a:buChar char="•"/>
            </a:pPr>
            <a:r>
              <a:rPr lang="en-US" dirty="0" smtClean="0">
                <a:solidFill>
                  <a:schemeClr val="tx2"/>
                </a:solidFill>
                <a:cs typeface="Arial" pitchFamily="34" charset="0"/>
              </a:rPr>
              <a:t> KUMC Budget Enhancement</a:t>
            </a:r>
          </a:p>
          <a:p>
            <a:pPr lvl="1">
              <a:buFont typeface="Arial" pitchFamily="34" charset="0"/>
              <a:buChar char="•"/>
            </a:pPr>
            <a:r>
              <a:rPr lang="en-US" dirty="0" smtClean="0">
                <a:cs typeface="Arial" pitchFamily="34" charset="0"/>
              </a:rPr>
              <a:t>$3.4 million recurring</a:t>
            </a:r>
          </a:p>
          <a:p>
            <a:pPr lvl="1">
              <a:buFont typeface="Arial" pitchFamily="34" charset="0"/>
              <a:buChar char="•"/>
            </a:pPr>
            <a:r>
              <a:rPr lang="en-US" dirty="0" smtClean="0">
                <a:cs typeface="Arial" pitchFamily="34" charset="0"/>
              </a:rPr>
              <a:t>Provide 3% raise to faculty/staff</a:t>
            </a:r>
          </a:p>
          <a:p>
            <a:pPr lvl="1">
              <a:buFont typeface="Arial" pitchFamily="34" charset="0"/>
              <a:buChar char="•"/>
            </a:pPr>
            <a:r>
              <a:rPr lang="en-US" dirty="0" smtClean="0">
                <a:cs typeface="Arial" pitchFamily="34" charset="0"/>
              </a:rPr>
              <a:t>Only one 2% raise in last 6 years</a:t>
            </a:r>
          </a:p>
          <a:p>
            <a:pPr lvl="1">
              <a:buFont typeface="Arial" pitchFamily="34" charset="0"/>
              <a:buChar char="•"/>
            </a:pPr>
            <a:r>
              <a:rPr lang="en-US" dirty="0" smtClean="0">
                <a:cs typeface="Arial" pitchFamily="34" charset="0"/>
              </a:rPr>
              <a:t>Inflation is up over 9% in the same period of time</a:t>
            </a:r>
          </a:p>
          <a:p>
            <a:pPr lvl="1">
              <a:buFont typeface="Arial" pitchFamily="34" charset="0"/>
              <a:buChar char="•"/>
            </a:pPr>
            <a:r>
              <a:rPr lang="en-US" dirty="0" smtClean="0">
                <a:cs typeface="Arial" pitchFamily="34" charset="0"/>
              </a:rPr>
              <a:t>Tuition makes up only 11% of our budget</a:t>
            </a:r>
          </a:p>
          <a:p>
            <a:pPr lvl="1">
              <a:buFont typeface="Arial" pitchFamily="34" charset="0"/>
              <a:buChar char="•"/>
            </a:pPr>
            <a:endParaRPr lang="en-US" dirty="0" smtClean="0">
              <a:solidFill>
                <a:schemeClr val="tx2"/>
              </a:solidFill>
              <a:cs typeface="Arial" pitchFamily="34" charset="0"/>
            </a:endParaRPr>
          </a:p>
          <a:p>
            <a:pPr>
              <a:buFont typeface="Arial" pitchFamily="34" charset="0"/>
              <a:buChar char="•"/>
            </a:pPr>
            <a:r>
              <a:rPr lang="en-US" dirty="0" smtClean="0">
                <a:solidFill>
                  <a:schemeClr val="tx2"/>
                </a:solidFill>
                <a:cs typeface="Arial" pitchFamily="34" charset="0"/>
              </a:rPr>
              <a:t> KU-Wichita School of Medicine Budget Enhancement</a:t>
            </a:r>
          </a:p>
          <a:p>
            <a:pPr lvl="1">
              <a:buFont typeface="Arial" pitchFamily="34" charset="0"/>
              <a:buChar char="•"/>
            </a:pPr>
            <a:r>
              <a:rPr lang="en-US" dirty="0" smtClean="0">
                <a:solidFill>
                  <a:srgbClr val="000000"/>
                </a:solidFill>
              </a:rPr>
              <a:t>$2.4 million in FY 2016</a:t>
            </a:r>
          </a:p>
          <a:p>
            <a:pPr lvl="2">
              <a:buFont typeface="Arial" pitchFamily="34" charset="0"/>
              <a:buChar char="•"/>
            </a:pPr>
            <a:r>
              <a:rPr lang="en-US" dirty="0" smtClean="0">
                <a:solidFill>
                  <a:srgbClr val="000000"/>
                </a:solidFill>
              </a:rPr>
              <a:t>Add needed faculty to meet 2011 expansion demands for four year curriculum (130 to 187 students)</a:t>
            </a:r>
          </a:p>
          <a:p>
            <a:pPr lvl="1">
              <a:buFont typeface="Arial" pitchFamily="34" charset="0"/>
              <a:buChar char="•"/>
            </a:pPr>
            <a:r>
              <a:rPr lang="en-US" dirty="0" smtClean="0">
                <a:solidFill>
                  <a:srgbClr val="000000"/>
                </a:solidFill>
              </a:rPr>
              <a:t>$2.5 million in FY 2017</a:t>
            </a:r>
          </a:p>
          <a:p>
            <a:pPr lvl="2">
              <a:buFont typeface="Arial" pitchFamily="34" charset="0"/>
              <a:buChar char="•"/>
            </a:pPr>
            <a:r>
              <a:rPr lang="en-US" dirty="0" smtClean="0">
                <a:solidFill>
                  <a:srgbClr val="000000"/>
                </a:solidFill>
              </a:rPr>
              <a:t>Further expand to 65 students/year x 4 years (260)</a:t>
            </a:r>
          </a:p>
          <a:p>
            <a:pPr marL="457200" lvl="0" indent="-457200"/>
            <a:endParaRPr lang="en-US" sz="2000" dirty="0" smtClean="0"/>
          </a:p>
          <a:p>
            <a:pPr eaLnBrk="1" hangingPunct="1"/>
            <a:endParaRPr lang="en-US" dirty="0">
              <a:cs typeface="Arial" pitchFamily="34" charset="0"/>
            </a:endParaRPr>
          </a:p>
        </p:txBody>
      </p:sp>
    </p:spTree>
    <p:extLst>
      <p:ext uri="{BB962C8B-B14F-4D97-AF65-F5344CB8AC3E}">
        <p14:creationId xmlns:p14="http://schemas.microsoft.com/office/powerpoint/2010/main" val="223699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5" name="Picture 5" descr="justcolorsbann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0711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logokumc.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5" y="6321425"/>
            <a:ext cx="15255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
          <p:cNvSpPr txBox="1">
            <a:spLocks noChangeArrowheads="1"/>
          </p:cNvSpPr>
          <p:nvPr/>
        </p:nvSpPr>
        <p:spPr bwMode="auto">
          <a:xfrm>
            <a:off x="1" y="136601"/>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800" b="1" dirty="0" smtClean="0">
                <a:cs typeface="Arial" pitchFamily="34" charset="0"/>
              </a:rPr>
              <a:t>Historical Context For Wichita campus expansion</a:t>
            </a:r>
          </a:p>
        </p:txBody>
      </p:sp>
      <p:sp>
        <p:nvSpPr>
          <p:cNvPr id="5" name="TextBox 2"/>
          <p:cNvSpPr txBox="1">
            <a:spLocks noChangeArrowheads="1"/>
          </p:cNvSpPr>
          <p:nvPr/>
        </p:nvSpPr>
        <p:spPr bwMode="auto">
          <a:xfrm>
            <a:off x="269875" y="970664"/>
            <a:ext cx="3927552" cy="280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dirty="0" smtClean="0">
                <a:cs typeface="Arial" pitchFamily="34" charset="0"/>
              </a:rPr>
              <a:t>2005:	Workforce Advisory 					Board convenes (KDHE, 				KAFP, KUSOM, industry)</a:t>
            </a:r>
          </a:p>
          <a:p>
            <a:pPr eaLnBrk="1" hangingPunct="1"/>
            <a:endParaRPr lang="en-US" sz="1600" dirty="0" smtClean="0">
              <a:cs typeface="Arial" pitchFamily="34" charset="0"/>
            </a:endParaRPr>
          </a:p>
          <a:p>
            <a:pPr eaLnBrk="1" hangingPunct="1"/>
            <a:r>
              <a:rPr lang="en-US" sz="1600" dirty="0" smtClean="0">
                <a:cs typeface="Arial" pitchFamily="34" charset="0"/>
              </a:rPr>
              <a:t>2007: 	Kansas Physician 					Workforce Report </a:t>
            </a:r>
          </a:p>
          <a:p>
            <a:pPr eaLnBrk="1" hangingPunct="1"/>
            <a:r>
              <a:rPr lang="en-US" sz="1600" dirty="0" smtClean="0">
                <a:cs typeface="Arial" pitchFamily="34" charset="0"/>
              </a:rPr>
              <a:t>		shows shortage and					misdistribution</a:t>
            </a:r>
          </a:p>
          <a:p>
            <a:pPr eaLnBrk="1" hangingPunct="1"/>
            <a:endParaRPr lang="en-US" sz="1600" dirty="0" smtClean="0">
              <a:cs typeface="Arial" pitchFamily="34" charset="0"/>
            </a:endParaRPr>
          </a:p>
          <a:p>
            <a:pPr eaLnBrk="1" hangingPunct="1"/>
            <a:r>
              <a:rPr lang="en-US" sz="1600" dirty="0" smtClean="0">
                <a:cs typeface="Arial" pitchFamily="34" charset="0"/>
              </a:rPr>
              <a:t>2008:	Planning and fundraising 			begins for expansion</a:t>
            </a:r>
          </a:p>
        </p:txBody>
      </p:sp>
      <p:sp>
        <p:nvSpPr>
          <p:cNvPr id="10" name="TextBox 2"/>
          <p:cNvSpPr txBox="1">
            <a:spLocks noChangeArrowheads="1"/>
          </p:cNvSpPr>
          <p:nvPr/>
        </p:nvSpPr>
        <p:spPr bwMode="auto">
          <a:xfrm>
            <a:off x="4303142" y="3746440"/>
            <a:ext cx="46279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dirty="0" smtClean="0">
                <a:cs typeface="Arial" pitchFamily="34" charset="0"/>
              </a:rPr>
              <a:t>SGF operating expenditures at KUMC: $122 MM 2008</a:t>
            </a:r>
          </a:p>
        </p:txBody>
      </p:sp>
      <p:sp>
        <p:nvSpPr>
          <p:cNvPr id="11" name="Rectangle 10"/>
          <p:cNvSpPr/>
          <p:nvPr/>
        </p:nvSpPr>
        <p:spPr>
          <a:xfrm>
            <a:off x="291909" y="4098285"/>
            <a:ext cx="7882607" cy="1815882"/>
          </a:xfrm>
          <a:prstGeom prst="rect">
            <a:avLst/>
          </a:prstGeom>
        </p:spPr>
        <p:txBody>
          <a:bodyPr wrap="square">
            <a:spAutoFit/>
          </a:bodyPr>
          <a:lstStyle/>
          <a:p>
            <a:pPr eaLnBrk="1" hangingPunct="1"/>
            <a:r>
              <a:rPr lang="en-US" sz="1600" dirty="0" smtClean="0">
                <a:cs typeface="Arial" pitchFamily="34" charset="0"/>
              </a:rPr>
              <a:t>2010:	Liaison Committee on Medical Education site visit in Wichita</a:t>
            </a:r>
          </a:p>
          <a:p>
            <a:pPr eaLnBrk="1" hangingPunct="1"/>
            <a:endParaRPr lang="en-US" sz="1600" dirty="0" smtClean="0">
              <a:cs typeface="Arial" pitchFamily="34" charset="0"/>
            </a:endParaRPr>
          </a:p>
          <a:p>
            <a:pPr eaLnBrk="1" hangingPunct="1"/>
            <a:r>
              <a:rPr lang="en-US" sz="1600" dirty="0" smtClean="0">
                <a:cs typeface="Arial" pitchFamily="34" charset="0"/>
              </a:rPr>
              <a:t>2011:	Inaugural first-year class: 8 students</a:t>
            </a:r>
          </a:p>
          <a:p>
            <a:pPr eaLnBrk="1" hangingPunct="1"/>
            <a:r>
              <a:rPr lang="en-US" sz="1600" dirty="0" smtClean="0">
                <a:cs typeface="Arial" pitchFamily="34" charset="0"/>
              </a:rPr>
              <a:t>			-Expansion supported by $4M in private philanthropy</a:t>
            </a:r>
          </a:p>
          <a:p>
            <a:pPr eaLnBrk="1" hangingPunct="1"/>
            <a:r>
              <a:rPr lang="en-US" sz="1600" dirty="0">
                <a:cs typeface="Arial" pitchFamily="34" charset="0"/>
              </a:rPr>
              <a:t>	</a:t>
            </a:r>
            <a:r>
              <a:rPr lang="en-US" sz="1600" dirty="0" smtClean="0">
                <a:cs typeface="Arial" pitchFamily="34" charset="0"/>
              </a:rPr>
              <a:t>		-Facilities expanded with School of Pharmacy addition</a:t>
            </a:r>
          </a:p>
          <a:p>
            <a:pPr eaLnBrk="1" hangingPunct="1"/>
            <a:endParaRPr lang="en-US" sz="1600" dirty="0" smtClean="0">
              <a:cs typeface="Arial" pitchFamily="34" charset="0"/>
            </a:endParaRPr>
          </a:p>
          <a:p>
            <a:pPr eaLnBrk="1" hangingPunct="1"/>
            <a:r>
              <a:rPr lang="en-US" sz="1600" dirty="0" smtClean="0">
                <a:cs typeface="Arial" pitchFamily="34" charset="0"/>
              </a:rPr>
              <a:t>2012:	Second first-year class: 28 students</a:t>
            </a:r>
            <a:endParaRPr lang="en-US" sz="1600" dirty="0">
              <a:cs typeface="Arial" pitchFamily="34" charset="0"/>
            </a:endParaRPr>
          </a:p>
        </p:txBody>
      </p:sp>
      <p:sp>
        <p:nvSpPr>
          <p:cNvPr id="2" name="Slide Number Placeholder 1"/>
          <p:cNvSpPr>
            <a:spLocks noGrp="1"/>
          </p:cNvSpPr>
          <p:nvPr>
            <p:ph type="sldNum" sz="quarter" idx="12"/>
          </p:nvPr>
        </p:nvSpPr>
        <p:spPr/>
        <p:txBody>
          <a:bodyPr/>
          <a:lstStyle/>
          <a:p>
            <a:fld id="{20C8B96F-8B39-4F51-883D-FF08CC0C271C}" type="slidenum">
              <a:rPr lang="en-US" smtClean="0"/>
              <a:pPr/>
              <a:t>88</a:t>
            </a:fld>
            <a:endParaRPr lang="en-US"/>
          </a:p>
        </p:txBody>
      </p:sp>
      <p:graphicFrame>
        <p:nvGraphicFramePr>
          <p:cNvPr id="14" name="Chart 13"/>
          <p:cNvGraphicFramePr>
            <a:graphicFrameLocks/>
          </p:cNvGraphicFramePr>
          <p:nvPr>
            <p:extLst>
              <p:ext uri="{D42A27DB-BD31-4B8C-83A1-F6EECF244321}">
                <p14:modId xmlns:p14="http://schemas.microsoft.com/office/powerpoint/2010/main" val="1314106247"/>
              </p:ext>
            </p:extLst>
          </p:nvPr>
        </p:nvGraphicFramePr>
        <p:xfrm>
          <a:off x="3993930" y="659821"/>
          <a:ext cx="4692869" cy="30866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4598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5" name="Picture 5" descr="justcolorsbann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0711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logokum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75" y="6321425"/>
            <a:ext cx="15255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3600" b="1" dirty="0" smtClean="0">
                <a:latin typeface="Arial" pitchFamily="34" charset="0"/>
                <a:cs typeface="Arial" pitchFamily="34" charset="0"/>
              </a:rPr>
              <a:t>School of Medicine - Wichita</a:t>
            </a:r>
            <a:endParaRPr lang="en-US" sz="3600" b="1"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t>Expansion plans</a:t>
            </a:r>
          </a:p>
          <a:p>
            <a:r>
              <a:rPr lang="en-US" dirty="0" smtClean="0"/>
              <a:t>Goal: </a:t>
            </a:r>
          </a:p>
          <a:p>
            <a:pPr lvl="1"/>
            <a:r>
              <a:rPr lang="en-US" dirty="0" smtClean="0"/>
              <a:t>Full four year campus</a:t>
            </a:r>
          </a:p>
          <a:p>
            <a:pPr lvl="1"/>
            <a:r>
              <a:rPr lang="en-US" dirty="0" smtClean="0"/>
              <a:t>65 students per year</a:t>
            </a:r>
          </a:p>
          <a:p>
            <a:pPr lvl="1"/>
            <a:r>
              <a:rPr lang="en-US" dirty="0" smtClean="0"/>
              <a:t>Needs:</a:t>
            </a:r>
          </a:p>
          <a:p>
            <a:pPr lvl="2"/>
            <a:r>
              <a:rPr lang="en-US" dirty="0" smtClean="0"/>
              <a:t>Additional facilities – space analysis this year</a:t>
            </a:r>
          </a:p>
          <a:p>
            <a:pPr lvl="2"/>
            <a:r>
              <a:rPr lang="en-US" dirty="0" smtClean="0"/>
              <a:t>Additional state support – legislative ask</a:t>
            </a:r>
          </a:p>
          <a:p>
            <a:pPr lvl="2"/>
            <a:r>
              <a:rPr lang="en-US" dirty="0" smtClean="0"/>
              <a:t>Additional faculty</a:t>
            </a:r>
          </a:p>
        </p:txBody>
      </p:sp>
      <p:pic>
        <p:nvPicPr>
          <p:cNvPr id="6" name="Picture 5" descr="DSC_6580.jpg"/>
          <p:cNvPicPr>
            <a:picLocks noChangeAspect="1"/>
          </p:cNvPicPr>
          <p:nvPr/>
        </p:nvPicPr>
        <p:blipFill>
          <a:blip r:embed="rId4"/>
          <a:stretch>
            <a:fillRect/>
          </a:stretch>
        </p:blipFill>
        <p:spPr>
          <a:xfrm>
            <a:off x="5405784" y="1295400"/>
            <a:ext cx="3555785" cy="2361677"/>
          </a:xfrm>
          <a:prstGeom prst="rect">
            <a:avLst/>
          </a:prstGeom>
        </p:spPr>
      </p:pic>
    </p:spTree>
    <p:extLst>
      <p:ext uri="{BB962C8B-B14F-4D97-AF65-F5344CB8AC3E}">
        <p14:creationId xmlns:p14="http://schemas.microsoft.com/office/powerpoint/2010/main" val="995011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94421" y="3107998"/>
            <a:ext cx="1163782" cy="461665"/>
          </a:xfrm>
          <a:prstGeom prst="rect">
            <a:avLst/>
          </a:prstGeom>
          <a:solidFill>
            <a:schemeClr val="tx2"/>
          </a:solidFill>
        </p:spPr>
        <p:txBody>
          <a:bodyPr wrap="square" rtlCol="0">
            <a:spAutoFit/>
          </a:bodyPr>
          <a:lstStyle/>
          <a:p>
            <a:endParaRPr lang="en-US" dirty="0"/>
          </a:p>
        </p:txBody>
      </p:sp>
      <p:sp>
        <p:nvSpPr>
          <p:cNvPr id="4" name="TextBox 3"/>
          <p:cNvSpPr txBox="1"/>
          <p:nvPr/>
        </p:nvSpPr>
        <p:spPr>
          <a:xfrm>
            <a:off x="7294421" y="2401336"/>
            <a:ext cx="1191490" cy="461665"/>
          </a:xfrm>
          <a:prstGeom prst="rect">
            <a:avLst/>
          </a:prstGeom>
          <a:solidFill>
            <a:srgbClr val="FF0000"/>
          </a:solidFill>
        </p:spPr>
        <p:txBody>
          <a:bodyPr wrap="square" rtlCol="0">
            <a:spAutoFit/>
          </a:bodyPr>
          <a:lstStyle/>
          <a:p>
            <a:endParaRPr lang="en-US" dirty="0"/>
          </a:p>
        </p:txBody>
      </p:sp>
      <p:sp>
        <p:nvSpPr>
          <p:cNvPr id="3" name="TextBox 2"/>
          <p:cNvSpPr txBox="1"/>
          <p:nvPr/>
        </p:nvSpPr>
        <p:spPr>
          <a:xfrm>
            <a:off x="7269549" y="1706741"/>
            <a:ext cx="1205345" cy="461665"/>
          </a:xfrm>
          <a:prstGeom prst="rect">
            <a:avLst/>
          </a:prstGeom>
          <a:solidFill>
            <a:srgbClr val="FFFF00"/>
          </a:solidFill>
        </p:spPr>
        <p:txBody>
          <a:bodyPr wrap="square" rtlCol="0">
            <a:spAutoFit/>
          </a:bodyPr>
          <a:lstStyle/>
          <a:p>
            <a:endParaRPr lang="en-US" dirty="0"/>
          </a:p>
        </p:txBody>
      </p:sp>
      <p:sp>
        <p:nvSpPr>
          <p:cNvPr id="10" name="Rectangle 9"/>
          <p:cNvSpPr/>
          <p:nvPr/>
        </p:nvSpPr>
        <p:spPr>
          <a:xfrm>
            <a:off x="7280566" y="1684707"/>
            <a:ext cx="1551709" cy="1938992"/>
          </a:xfrm>
          <a:prstGeom prst="rect">
            <a:avLst/>
          </a:prstGeom>
        </p:spPr>
        <p:txBody>
          <a:bodyPr wrap="square">
            <a:spAutoFit/>
          </a:bodyPr>
          <a:lstStyle/>
          <a:p>
            <a:r>
              <a:rPr lang="en-US" dirty="0" smtClean="0">
                <a:solidFill>
                  <a:srgbClr val="000000"/>
                </a:solidFill>
              </a:rPr>
              <a:t>Salina</a:t>
            </a:r>
          </a:p>
          <a:p>
            <a:endParaRPr lang="en-US" dirty="0" smtClean="0"/>
          </a:p>
          <a:p>
            <a:r>
              <a:rPr lang="en-US" dirty="0" smtClean="0">
                <a:solidFill>
                  <a:schemeClr val="bg1"/>
                </a:solidFill>
              </a:rPr>
              <a:t>Wichita</a:t>
            </a:r>
          </a:p>
          <a:p>
            <a:endParaRPr lang="en-US" dirty="0" smtClean="0"/>
          </a:p>
          <a:p>
            <a:r>
              <a:rPr lang="en-US" dirty="0" smtClean="0">
                <a:solidFill>
                  <a:schemeClr val="bg1"/>
                </a:solidFill>
              </a:rPr>
              <a:t>KC</a:t>
            </a:r>
            <a:endParaRPr lang="en-US" dirty="0">
              <a:solidFill>
                <a:schemeClr val="bg1"/>
              </a:solidFill>
            </a:endParaRPr>
          </a:p>
        </p:txBody>
      </p:sp>
      <p:sp>
        <p:nvSpPr>
          <p:cNvPr id="28673" name="TextBox 2"/>
          <p:cNvSpPr txBox="1">
            <a:spLocks noChangeArrowheads="1"/>
          </p:cNvSpPr>
          <p:nvPr/>
        </p:nvSpPr>
        <p:spPr bwMode="auto">
          <a:xfrm>
            <a:off x="474663" y="-6631"/>
            <a:ext cx="81121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b="1" dirty="0" smtClean="0">
                <a:cs typeface="Arial" pitchFamily="34" charset="0"/>
              </a:rPr>
              <a:t>KU Health Education Initiative: Educating more doctors for Kansas</a:t>
            </a:r>
            <a:endParaRPr lang="en-US" sz="3200" b="1" dirty="0">
              <a:cs typeface="Arial" pitchFamily="34" charset="0"/>
            </a:endParaRPr>
          </a:p>
        </p:txBody>
      </p:sp>
      <p:sp>
        <p:nvSpPr>
          <p:cNvPr id="2" name="Rectangle 1"/>
          <p:cNvSpPr/>
          <p:nvPr/>
        </p:nvSpPr>
        <p:spPr>
          <a:xfrm>
            <a:off x="3170738" y="4468354"/>
            <a:ext cx="1066799" cy="861774"/>
          </a:xfrm>
          <a:prstGeom prst="rect">
            <a:avLst/>
          </a:prstGeom>
        </p:spPr>
        <p:txBody>
          <a:bodyPr wrap="square">
            <a:spAutoFit/>
          </a:bodyPr>
          <a:lstStyle/>
          <a:p>
            <a:r>
              <a:rPr lang="en-US" sz="2600" u="sng" dirty="0" smtClean="0"/>
              <a:t>2011</a:t>
            </a:r>
            <a:endParaRPr lang="en-US" u="sng" dirty="0" smtClean="0"/>
          </a:p>
          <a:p>
            <a:r>
              <a:rPr lang="en-US" dirty="0" smtClean="0"/>
              <a:t>191</a:t>
            </a:r>
            <a:r>
              <a:rPr lang="en-US" dirty="0" smtClean="0">
                <a:solidFill>
                  <a:srgbClr val="FF0000"/>
                </a:solidFill>
              </a:rPr>
              <a:t>*</a:t>
            </a:r>
            <a:endParaRPr lang="en-US" dirty="0">
              <a:solidFill>
                <a:srgbClr val="FF0000"/>
              </a:solidFill>
            </a:endParaRPr>
          </a:p>
        </p:txBody>
      </p:sp>
      <p:sp>
        <p:nvSpPr>
          <p:cNvPr id="8" name="Rectangle 7"/>
          <p:cNvSpPr/>
          <p:nvPr/>
        </p:nvSpPr>
        <p:spPr>
          <a:xfrm>
            <a:off x="4151354" y="4578527"/>
            <a:ext cx="1620981" cy="954107"/>
          </a:xfrm>
          <a:prstGeom prst="rect">
            <a:avLst/>
          </a:prstGeom>
        </p:spPr>
        <p:txBody>
          <a:bodyPr wrap="square">
            <a:spAutoFit/>
          </a:bodyPr>
          <a:lstStyle/>
          <a:p>
            <a:r>
              <a:rPr lang="en-US" sz="2800" b="1" u="sng" dirty="0" smtClean="0"/>
              <a:t>2012</a:t>
            </a:r>
          </a:p>
          <a:p>
            <a:r>
              <a:rPr lang="en-US" sz="2800" b="1" dirty="0" smtClean="0"/>
              <a:t>211</a:t>
            </a:r>
            <a:r>
              <a:rPr lang="en-US" sz="2800" b="1" dirty="0" smtClean="0">
                <a:solidFill>
                  <a:srgbClr val="FF0000"/>
                </a:solidFill>
              </a:rPr>
              <a:t>*</a:t>
            </a:r>
            <a:endParaRPr lang="en-US" sz="2800" b="1" dirty="0">
              <a:solidFill>
                <a:srgbClr val="FF0000"/>
              </a:solidFill>
            </a:endParaRPr>
          </a:p>
        </p:txBody>
      </p:sp>
      <p:sp>
        <p:nvSpPr>
          <p:cNvPr id="9" name="Rectangle 8"/>
          <p:cNvSpPr/>
          <p:nvPr/>
        </p:nvSpPr>
        <p:spPr>
          <a:xfrm>
            <a:off x="2291228" y="4321108"/>
            <a:ext cx="1066799" cy="830997"/>
          </a:xfrm>
          <a:prstGeom prst="rect">
            <a:avLst/>
          </a:prstGeom>
        </p:spPr>
        <p:txBody>
          <a:bodyPr wrap="square">
            <a:spAutoFit/>
          </a:bodyPr>
          <a:lstStyle/>
          <a:p>
            <a:r>
              <a:rPr lang="en-US" u="sng" dirty="0" smtClean="0"/>
              <a:t>2010</a:t>
            </a:r>
          </a:p>
          <a:p>
            <a:r>
              <a:rPr lang="en-US" dirty="0" smtClean="0"/>
              <a:t>175</a:t>
            </a:r>
            <a:endParaRPr lang="en-US" dirty="0"/>
          </a:p>
        </p:txBody>
      </p:sp>
      <p:sp>
        <p:nvSpPr>
          <p:cNvPr id="6" name="Rectangle 5"/>
          <p:cNvSpPr/>
          <p:nvPr/>
        </p:nvSpPr>
        <p:spPr>
          <a:xfrm>
            <a:off x="325236" y="4125955"/>
            <a:ext cx="1877580" cy="1015663"/>
          </a:xfrm>
          <a:prstGeom prst="rect">
            <a:avLst/>
          </a:prstGeom>
        </p:spPr>
        <p:txBody>
          <a:bodyPr wrap="square">
            <a:spAutoFit/>
          </a:bodyPr>
          <a:lstStyle/>
          <a:p>
            <a:r>
              <a:rPr lang="en-US" sz="2000" u="sng" dirty="0" smtClean="0"/>
              <a:t>First-year</a:t>
            </a:r>
          </a:p>
          <a:p>
            <a:r>
              <a:rPr lang="en-US" sz="2000" u="sng" dirty="0" smtClean="0"/>
              <a:t>med school class size</a:t>
            </a:r>
            <a:endParaRPr lang="en-US" sz="2000" u="sng" dirty="0"/>
          </a:p>
        </p:txBody>
      </p:sp>
      <p:graphicFrame>
        <p:nvGraphicFramePr>
          <p:cNvPr id="14" name="Chart 13"/>
          <p:cNvGraphicFramePr/>
          <p:nvPr/>
        </p:nvGraphicFramePr>
        <p:xfrm>
          <a:off x="837282" y="991514"/>
          <a:ext cx="6921262" cy="3730234"/>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p:cNvSpPr/>
          <p:nvPr/>
        </p:nvSpPr>
        <p:spPr>
          <a:xfrm>
            <a:off x="5383396" y="4530262"/>
            <a:ext cx="2306372" cy="954107"/>
          </a:xfrm>
          <a:prstGeom prst="rect">
            <a:avLst/>
          </a:prstGeom>
        </p:spPr>
        <p:txBody>
          <a:bodyPr wrap="square">
            <a:spAutoFit/>
          </a:bodyPr>
          <a:lstStyle/>
          <a:p>
            <a:r>
              <a:rPr lang="en-US" sz="2800" dirty="0" smtClean="0">
                <a:solidFill>
                  <a:schemeClr val="tx2"/>
                </a:solidFill>
              </a:rPr>
              <a:t>Proposed:</a:t>
            </a:r>
          </a:p>
          <a:p>
            <a:r>
              <a:rPr lang="en-US" sz="2800" dirty="0" smtClean="0">
                <a:solidFill>
                  <a:schemeClr val="tx2"/>
                </a:solidFill>
              </a:rPr>
              <a:t>264</a:t>
            </a:r>
            <a:endParaRPr lang="en-US" sz="2800" dirty="0">
              <a:solidFill>
                <a:schemeClr val="tx2"/>
              </a:solidFill>
            </a:endParaRPr>
          </a:p>
        </p:txBody>
      </p:sp>
      <p:sp>
        <p:nvSpPr>
          <p:cNvPr id="16" name="Rectangle 15"/>
          <p:cNvSpPr/>
          <p:nvPr/>
        </p:nvSpPr>
        <p:spPr>
          <a:xfrm>
            <a:off x="-21474" y="5494880"/>
            <a:ext cx="9144000" cy="523220"/>
          </a:xfrm>
          <a:prstGeom prst="rect">
            <a:avLst/>
          </a:prstGeom>
        </p:spPr>
        <p:txBody>
          <a:bodyPr wrap="square">
            <a:spAutoFit/>
          </a:bodyPr>
          <a:lstStyle/>
          <a:p>
            <a:pPr algn="ctr"/>
            <a:r>
              <a:rPr lang="en-US" sz="2800" b="1" dirty="0" smtClean="0">
                <a:solidFill>
                  <a:srgbClr val="FF0000"/>
                </a:solidFill>
              </a:rPr>
              <a:t>*</a:t>
            </a:r>
            <a:r>
              <a:rPr lang="en-US" sz="2000" b="1" dirty="0" smtClean="0">
                <a:solidFill>
                  <a:srgbClr val="FF0000"/>
                </a:solidFill>
              </a:rPr>
              <a:t> Expansions made to date with no additional state funding.</a:t>
            </a:r>
            <a:endParaRPr lang="en-US" sz="2000" b="1" dirty="0">
              <a:solidFill>
                <a:srgbClr val="FF0000"/>
              </a:solidFill>
            </a:endParaRPr>
          </a:p>
        </p:txBody>
      </p:sp>
    </p:spTree>
    <p:extLst>
      <p:ext uri="{BB962C8B-B14F-4D97-AF65-F5344CB8AC3E}">
        <p14:creationId xmlns:p14="http://schemas.microsoft.com/office/powerpoint/2010/main" val="37232629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24470" y="168234"/>
            <a:ext cx="8222608" cy="96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spcBef>
                <a:spcPct val="20000"/>
              </a:spcBef>
              <a:spcAft>
                <a:spcPct val="50000"/>
              </a:spcAft>
              <a:buClr>
                <a:schemeClr val="tx2"/>
              </a:buClr>
              <a:defRPr/>
            </a:pPr>
            <a:r>
              <a:rPr lang="en-US" sz="3200" b="1" kern="0" dirty="0" smtClean="0">
                <a:solidFill>
                  <a:schemeClr val="accent4"/>
                </a:solidFill>
                <a:cs typeface="Times" pitchFamily="16" charset="0"/>
              </a:rPr>
              <a:t>Trends in student debt</a:t>
            </a:r>
            <a:endParaRPr lang="en-US" sz="3200" b="1" kern="0" dirty="0">
              <a:cs typeface="Times" pitchFamily="16"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406429142"/>
              </p:ext>
            </p:extLst>
          </p:nvPr>
        </p:nvGraphicFramePr>
        <p:xfrm>
          <a:off x="1130530" y="1961340"/>
          <a:ext cx="6350924" cy="2261525"/>
        </p:xfrm>
        <a:graphic>
          <a:graphicData uri="http://schemas.openxmlformats.org/drawingml/2006/table">
            <a:tbl>
              <a:tblPr firstRow="1" bandRow="1">
                <a:tableStyleId>{5C22544A-7EE6-4342-B048-85BDC9FD1C3A}</a:tableStyleId>
              </a:tblPr>
              <a:tblGrid>
                <a:gridCol w="1587731"/>
                <a:gridCol w="1587731"/>
                <a:gridCol w="1587731"/>
                <a:gridCol w="1587731"/>
              </a:tblGrid>
              <a:tr h="1110202">
                <a:tc>
                  <a:txBody>
                    <a:bodyPr/>
                    <a:lstStyle/>
                    <a:p>
                      <a:r>
                        <a:rPr lang="en-US" sz="1600" dirty="0" smtClean="0"/>
                        <a:t>2010</a:t>
                      </a:r>
                      <a:endParaRPr lang="en-US" sz="1600" dirty="0"/>
                    </a:p>
                  </a:txBody>
                  <a:tcPr>
                    <a:solidFill>
                      <a:srgbClr val="336699"/>
                    </a:solidFill>
                  </a:tcPr>
                </a:tc>
                <a:tc>
                  <a:txBody>
                    <a:bodyPr/>
                    <a:lstStyle/>
                    <a:p>
                      <a:r>
                        <a:rPr lang="en-US" sz="1600" dirty="0" smtClean="0"/>
                        <a:t>2011</a:t>
                      </a:r>
                      <a:endParaRPr lang="en-US" sz="1600" dirty="0"/>
                    </a:p>
                  </a:txBody>
                  <a:tcPr>
                    <a:solidFill>
                      <a:srgbClr val="336699"/>
                    </a:solidFill>
                  </a:tcPr>
                </a:tc>
                <a:tc>
                  <a:txBody>
                    <a:bodyPr/>
                    <a:lstStyle/>
                    <a:p>
                      <a:r>
                        <a:rPr lang="en-US" sz="1600" dirty="0" smtClean="0"/>
                        <a:t>2012</a:t>
                      </a:r>
                      <a:endParaRPr lang="en-US" sz="1600" dirty="0"/>
                    </a:p>
                  </a:txBody>
                  <a:tcPr>
                    <a:solidFill>
                      <a:srgbClr val="336699"/>
                    </a:solidFill>
                  </a:tcPr>
                </a:tc>
                <a:tc>
                  <a:txBody>
                    <a:bodyPr/>
                    <a:lstStyle/>
                    <a:p>
                      <a:r>
                        <a:rPr lang="en-US" sz="1600" dirty="0" smtClean="0"/>
                        <a:t>2013</a:t>
                      </a:r>
                      <a:endParaRPr lang="en-US" sz="1600" dirty="0"/>
                    </a:p>
                  </a:txBody>
                  <a:tcPr>
                    <a:solidFill>
                      <a:srgbClr val="336699"/>
                    </a:solidFill>
                  </a:tcPr>
                </a:tc>
              </a:tr>
              <a:tr h="1151323">
                <a:tc>
                  <a:txBody>
                    <a:bodyPr/>
                    <a:lstStyle/>
                    <a:p>
                      <a:r>
                        <a:rPr lang="en-US" sz="1600" b="1" kern="1200" dirty="0" smtClean="0">
                          <a:solidFill>
                            <a:schemeClr val="dk1"/>
                          </a:solidFill>
                          <a:latin typeface="+mn-lt"/>
                          <a:ea typeface="+mn-ea"/>
                          <a:cs typeface="+mn-cs"/>
                        </a:rPr>
                        <a:t>$129,657</a:t>
                      </a:r>
                      <a:endParaRPr lang="en-US" sz="1600" dirty="0"/>
                    </a:p>
                  </a:txBody>
                  <a:tcPr>
                    <a:solidFill>
                      <a:schemeClr val="tx2">
                        <a:lumMod val="20000"/>
                        <a:lumOff val="80000"/>
                      </a:schemeClr>
                    </a:solidFill>
                  </a:tcPr>
                </a:tc>
                <a:tc>
                  <a:txBody>
                    <a:bodyPr/>
                    <a:lstStyle/>
                    <a:p>
                      <a:r>
                        <a:rPr lang="en-US" sz="1600" b="1" kern="1200" dirty="0" smtClean="0">
                          <a:solidFill>
                            <a:schemeClr val="dk1"/>
                          </a:solidFill>
                          <a:latin typeface="+mn-lt"/>
                          <a:ea typeface="+mn-ea"/>
                          <a:cs typeface="+mn-cs"/>
                        </a:rPr>
                        <a:t>$132,987</a:t>
                      </a:r>
                      <a:endParaRPr lang="en-US" sz="1600" dirty="0"/>
                    </a:p>
                  </a:txBody>
                  <a:tcPr>
                    <a:solidFill>
                      <a:schemeClr val="tx2">
                        <a:lumMod val="20000"/>
                        <a:lumOff val="80000"/>
                      </a:schemeClr>
                    </a:solidFill>
                  </a:tcPr>
                </a:tc>
                <a:tc>
                  <a:txBody>
                    <a:bodyPr/>
                    <a:lstStyle/>
                    <a:p>
                      <a:r>
                        <a:rPr lang="en-US" sz="1600" b="1" kern="1200" dirty="0" smtClean="0">
                          <a:solidFill>
                            <a:schemeClr val="dk1"/>
                          </a:solidFill>
                          <a:latin typeface="+mn-lt"/>
                          <a:ea typeface="+mn-ea"/>
                          <a:cs typeface="+mn-cs"/>
                        </a:rPr>
                        <a:t>$141,078</a:t>
                      </a:r>
                      <a:endParaRPr lang="en-US" sz="1600" dirty="0"/>
                    </a:p>
                  </a:txBody>
                  <a:tcPr>
                    <a:solidFill>
                      <a:schemeClr val="tx2">
                        <a:lumMod val="20000"/>
                        <a:lumOff val="80000"/>
                      </a:schemeClr>
                    </a:solidFill>
                  </a:tcPr>
                </a:tc>
                <a:tc>
                  <a:txBody>
                    <a:bodyPr/>
                    <a:lstStyle/>
                    <a:p>
                      <a:r>
                        <a:rPr lang="en-US" sz="1600" b="1" kern="1200" dirty="0" smtClean="0">
                          <a:solidFill>
                            <a:schemeClr val="dk1"/>
                          </a:solidFill>
                          <a:latin typeface="+mn-lt"/>
                          <a:ea typeface="+mn-ea"/>
                          <a:cs typeface="+mn-cs"/>
                        </a:rPr>
                        <a:t>$134,999</a:t>
                      </a:r>
                      <a:endParaRPr lang="en-US" sz="1600" dirty="0"/>
                    </a:p>
                  </a:txBody>
                  <a:tcPr>
                    <a:solidFill>
                      <a:schemeClr val="tx2">
                        <a:lumMod val="20000"/>
                        <a:lumOff val="80000"/>
                      </a:schemeClr>
                    </a:solidFill>
                  </a:tcPr>
                </a:tc>
              </a:tr>
            </a:tbl>
          </a:graphicData>
        </a:graphic>
      </p:graphicFrame>
      <p:sp>
        <p:nvSpPr>
          <p:cNvPr id="15" name="Rectangle 3"/>
          <p:cNvSpPr>
            <a:spLocks noChangeArrowheads="1"/>
          </p:cNvSpPr>
          <p:nvPr/>
        </p:nvSpPr>
        <p:spPr bwMode="auto">
          <a:xfrm>
            <a:off x="324470" y="1133226"/>
            <a:ext cx="668528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Average debt for KU School of Medicine MD recipients:</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08330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96000"/>
            <a:ext cx="9144000" cy="762000"/>
          </a:xfrm>
          <a:prstGeom prst="rect">
            <a:avLst/>
          </a:prstGeom>
        </p:spPr>
      </p:pic>
      <p:sp>
        <p:nvSpPr>
          <p:cNvPr id="6" name="Rectangle 5"/>
          <p:cNvSpPr>
            <a:spLocks noChangeArrowheads="1"/>
          </p:cNvSpPr>
          <p:nvPr/>
        </p:nvSpPr>
        <p:spPr bwMode="auto">
          <a:xfrm>
            <a:off x="466710" y="219034"/>
            <a:ext cx="8222608" cy="96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spcBef>
                <a:spcPct val="20000"/>
              </a:spcBef>
              <a:spcAft>
                <a:spcPct val="50000"/>
              </a:spcAft>
              <a:buClr>
                <a:schemeClr val="tx2"/>
              </a:buClr>
              <a:defRPr/>
            </a:pPr>
            <a:r>
              <a:rPr lang="en-US" sz="3200" b="1" kern="0" dirty="0" smtClean="0">
                <a:solidFill>
                  <a:schemeClr val="accent4"/>
                </a:solidFill>
                <a:cs typeface="Times" pitchFamily="16" charset="0"/>
              </a:rPr>
              <a:t>Deferred maintenance – 2013 </a:t>
            </a:r>
            <a:endParaRPr lang="en-US" sz="3200" b="1" kern="0" dirty="0">
              <a:cs typeface="Times" pitchFamily="16" charset="0"/>
            </a:endParaRPr>
          </a:p>
        </p:txBody>
      </p:sp>
      <p:sp>
        <p:nvSpPr>
          <p:cNvPr id="4" name="Rectangle 3"/>
          <p:cNvSpPr>
            <a:spLocks noChangeArrowheads="1"/>
          </p:cNvSpPr>
          <p:nvPr/>
        </p:nvSpPr>
        <p:spPr bwMode="auto">
          <a:xfrm>
            <a:off x="304150" y="5674954"/>
            <a:ext cx="8222608" cy="38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spcBef>
                <a:spcPct val="20000"/>
              </a:spcBef>
              <a:spcAft>
                <a:spcPct val="50000"/>
              </a:spcAft>
              <a:buClr>
                <a:schemeClr val="tx2"/>
              </a:buClr>
              <a:defRPr/>
            </a:pPr>
            <a:r>
              <a:rPr lang="en-US" sz="1200" kern="0" dirty="0" smtClean="0">
                <a:solidFill>
                  <a:schemeClr val="accent4"/>
                </a:solidFill>
                <a:cs typeface="Times" pitchFamily="16" charset="0"/>
              </a:rPr>
              <a:t>Kansas Board of Regents, Inventory of Physical Facilities and Space Utilization, January 2013</a:t>
            </a:r>
            <a:endParaRPr lang="en-US" sz="1200" kern="0" dirty="0">
              <a:cs typeface="Times" pitchFamily="16" charset="0"/>
            </a:endParaRPr>
          </a:p>
        </p:txBody>
      </p:sp>
      <p:graphicFrame>
        <p:nvGraphicFramePr>
          <p:cNvPr id="7" name="Table 6"/>
          <p:cNvGraphicFramePr>
            <a:graphicFrameLocks noGrp="1"/>
          </p:cNvGraphicFramePr>
          <p:nvPr/>
        </p:nvGraphicFramePr>
        <p:xfrm>
          <a:off x="792480" y="1361441"/>
          <a:ext cx="7254240" cy="3404645"/>
        </p:xfrm>
        <a:graphic>
          <a:graphicData uri="http://schemas.openxmlformats.org/drawingml/2006/table">
            <a:tbl>
              <a:tblPr firstRow="1" bandRow="1">
                <a:tableStyleId>{5C22544A-7EE6-4342-B048-85BDC9FD1C3A}</a:tableStyleId>
              </a:tblPr>
              <a:tblGrid>
                <a:gridCol w="2418080"/>
                <a:gridCol w="2418080"/>
                <a:gridCol w="2418080"/>
              </a:tblGrid>
              <a:tr h="914997">
                <a:tc>
                  <a:txBody>
                    <a:bodyPr/>
                    <a:lstStyle/>
                    <a:p>
                      <a:endParaRPr lang="en-US" dirty="0"/>
                    </a:p>
                  </a:txBody>
                  <a:tcPr>
                    <a:solidFill>
                      <a:srgbClr val="0B3B63"/>
                    </a:solidFill>
                  </a:tcPr>
                </a:tc>
                <a:tc>
                  <a:txBody>
                    <a:bodyPr/>
                    <a:lstStyle/>
                    <a:p>
                      <a:r>
                        <a:rPr lang="en-US" dirty="0" smtClean="0"/>
                        <a:t>“Mission critical” building</a:t>
                      </a:r>
                      <a:r>
                        <a:rPr lang="en-US" baseline="0" dirty="0" smtClean="0"/>
                        <a:t> renewal costs</a:t>
                      </a:r>
                      <a:endParaRPr lang="en-US" dirty="0"/>
                    </a:p>
                  </a:txBody>
                  <a:tcPr>
                    <a:solidFill>
                      <a:srgbClr val="0B3B63"/>
                    </a:solidFill>
                  </a:tcPr>
                </a:tc>
                <a:tc>
                  <a:txBody>
                    <a:bodyPr/>
                    <a:lstStyle/>
                    <a:p>
                      <a:r>
                        <a:rPr lang="en-US" dirty="0" smtClean="0"/>
                        <a:t>Utilities &amp; infrastructure renewal costs</a:t>
                      </a:r>
                      <a:endParaRPr lang="en-US" dirty="0"/>
                    </a:p>
                  </a:txBody>
                  <a:tcPr>
                    <a:solidFill>
                      <a:srgbClr val="0B3B63"/>
                    </a:solidFill>
                  </a:tcPr>
                </a:tc>
              </a:tr>
              <a:tr h="620164">
                <a:tc>
                  <a:txBody>
                    <a:bodyPr/>
                    <a:lstStyle/>
                    <a:p>
                      <a:r>
                        <a:rPr lang="en-US" b="1" dirty="0" smtClean="0"/>
                        <a:t>KU-Lawrence</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$169,459,995</a:t>
                      </a:r>
                    </a:p>
                    <a:p>
                      <a:endParaRPr lang="en-US" b="1" dirty="0"/>
                    </a:p>
                  </a:txBody>
                  <a:tcPr/>
                </a:tc>
                <a:tc>
                  <a:txBody>
                    <a:bodyPr/>
                    <a:lstStyle/>
                    <a:p>
                      <a:r>
                        <a:rPr lang="en-US" b="1" dirty="0" smtClean="0"/>
                        <a:t>$38,487,766</a:t>
                      </a:r>
                      <a:endParaRPr lang="en-US" b="1" dirty="0"/>
                    </a:p>
                  </a:txBody>
                  <a:tcPr/>
                </a:tc>
              </a:tr>
              <a:tr h="649642">
                <a:tc>
                  <a:txBody>
                    <a:bodyPr/>
                    <a:lstStyle/>
                    <a:p>
                      <a:r>
                        <a:rPr lang="en-US" b="1" dirty="0" smtClean="0"/>
                        <a:t>KU Medical </a:t>
                      </a:r>
                    </a:p>
                    <a:p>
                      <a:r>
                        <a:rPr lang="en-US" b="1" dirty="0" smtClean="0"/>
                        <a:t>Center</a:t>
                      </a:r>
                      <a:endParaRPr lang="en-US" b="1" dirty="0"/>
                    </a:p>
                  </a:txBody>
                  <a:tcPr/>
                </a:tc>
                <a:tc>
                  <a:txBody>
                    <a:bodyPr/>
                    <a:lstStyle/>
                    <a:p>
                      <a:r>
                        <a:rPr lang="en-US" b="1" dirty="0" smtClean="0"/>
                        <a:t>$78,844,607</a:t>
                      </a:r>
                      <a:endParaRPr lang="en-US" b="1" dirty="0"/>
                    </a:p>
                  </a:txBody>
                  <a:tcPr/>
                </a:tc>
                <a:tc>
                  <a:txBody>
                    <a:bodyPr/>
                    <a:lstStyle/>
                    <a:p>
                      <a:r>
                        <a:rPr lang="en-US" b="1" dirty="0" smtClean="0"/>
                        <a:t>$3,769,116</a:t>
                      </a:r>
                      <a:endParaRPr lang="en-US" b="1" dirty="0"/>
                    </a:p>
                  </a:txBody>
                  <a:tcPr/>
                </a:tc>
              </a:tr>
              <a:tr h="467360">
                <a:tc>
                  <a:txBody>
                    <a:bodyPr/>
                    <a:lstStyle/>
                    <a:p>
                      <a:r>
                        <a:rPr lang="en-US" b="1" dirty="0" smtClean="0"/>
                        <a:t>KU Edwards</a:t>
                      </a:r>
                      <a:endParaRPr lang="en-US" b="1" dirty="0"/>
                    </a:p>
                  </a:txBody>
                  <a:tcPr/>
                </a:tc>
                <a:tc>
                  <a:txBody>
                    <a:bodyPr/>
                    <a:lstStyle/>
                    <a:p>
                      <a:r>
                        <a:rPr lang="en-US" b="1" dirty="0" smtClean="0"/>
                        <a:t>$2,227,279</a:t>
                      </a:r>
                      <a:endParaRPr lang="en-US" b="1" dirty="0"/>
                    </a:p>
                  </a:txBody>
                  <a:tcPr/>
                </a:tc>
                <a:tc>
                  <a:txBody>
                    <a:bodyPr/>
                    <a:lstStyle/>
                    <a:p>
                      <a:endParaRPr lang="en-US" b="1" dirty="0"/>
                    </a:p>
                  </a:txBody>
                  <a:tcPr/>
                </a:tc>
              </a:tr>
              <a:tr h="732566">
                <a:tc>
                  <a:txBody>
                    <a:bodyPr/>
                    <a:lstStyle/>
                    <a:p>
                      <a:endParaRPr lang="en-US" dirty="0"/>
                    </a:p>
                  </a:txBody>
                  <a:tcPr/>
                </a:tc>
                <a:tc>
                  <a:txBody>
                    <a:bodyPr/>
                    <a:lstStyle/>
                    <a:p>
                      <a:r>
                        <a:rPr lang="en-US" sz="2000" b="1" dirty="0" smtClean="0"/>
                        <a:t>$250,531,881</a:t>
                      </a:r>
                      <a:endParaRPr lang="en-US" sz="2000" b="1" dirty="0"/>
                    </a:p>
                  </a:txBody>
                  <a:tcPr/>
                </a:tc>
                <a:tc>
                  <a:txBody>
                    <a:bodyPr/>
                    <a:lstStyle/>
                    <a:p>
                      <a:r>
                        <a:rPr lang="en-US" sz="2000" b="1" dirty="0" smtClean="0"/>
                        <a:t>$42,256,882</a:t>
                      </a:r>
                      <a:endParaRPr lang="en-US" sz="2000" b="1" dirty="0"/>
                    </a:p>
                  </a:txBody>
                  <a:tcPr/>
                </a:tc>
              </a:tr>
            </a:tbl>
          </a:graphicData>
        </a:graphic>
      </p:graphicFrame>
    </p:spTree>
    <p:extLst>
      <p:ext uri="{BB962C8B-B14F-4D97-AF65-F5344CB8AC3E}">
        <p14:creationId xmlns:p14="http://schemas.microsoft.com/office/powerpoint/2010/main" val="3828602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96000"/>
            <a:ext cx="9144000" cy="762000"/>
          </a:xfrm>
          <a:prstGeom prst="rect">
            <a:avLst/>
          </a:prstGeom>
        </p:spPr>
      </p:pic>
      <p:sp>
        <p:nvSpPr>
          <p:cNvPr id="6" name="Rectangle 5"/>
          <p:cNvSpPr>
            <a:spLocks noChangeArrowheads="1"/>
          </p:cNvSpPr>
          <p:nvPr/>
        </p:nvSpPr>
        <p:spPr bwMode="auto">
          <a:xfrm>
            <a:off x="405750" y="290154"/>
            <a:ext cx="8222608" cy="96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spcBef>
                <a:spcPct val="20000"/>
              </a:spcBef>
              <a:spcAft>
                <a:spcPct val="50000"/>
              </a:spcAft>
              <a:buClr>
                <a:schemeClr val="tx2"/>
              </a:buClr>
              <a:defRPr/>
            </a:pPr>
            <a:r>
              <a:rPr lang="en-US" sz="3200" b="1" kern="0" dirty="0" smtClean="0">
                <a:solidFill>
                  <a:schemeClr val="accent4"/>
                </a:solidFill>
                <a:cs typeface="Times" pitchFamily="16" charset="0"/>
              </a:rPr>
              <a:t>Building replacement costs – 2013 </a:t>
            </a:r>
            <a:endParaRPr lang="en-US" sz="3200" b="1" kern="0" dirty="0">
              <a:cs typeface="Times" pitchFamily="16" charset="0"/>
            </a:endParaRPr>
          </a:p>
        </p:txBody>
      </p:sp>
      <p:graphicFrame>
        <p:nvGraphicFramePr>
          <p:cNvPr id="4" name="Table 3"/>
          <p:cNvGraphicFramePr>
            <a:graphicFrameLocks noGrp="1"/>
          </p:cNvGraphicFramePr>
          <p:nvPr/>
        </p:nvGraphicFramePr>
        <p:xfrm>
          <a:off x="1666240" y="1371601"/>
          <a:ext cx="5750560" cy="3370797"/>
        </p:xfrm>
        <a:graphic>
          <a:graphicData uri="http://schemas.openxmlformats.org/drawingml/2006/table">
            <a:tbl>
              <a:tblPr firstRow="1" bandRow="1">
                <a:tableStyleId>{5C22544A-7EE6-4342-B048-85BDC9FD1C3A}</a:tableStyleId>
              </a:tblPr>
              <a:tblGrid>
                <a:gridCol w="2875280"/>
                <a:gridCol w="2875280"/>
              </a:tblGrid>
              <a:tr h="903794">
                <a:tc>
                  <a:txBody>
                    <a:bodyPr/>
                    <a:lstStyle/>
                    <a:p>
                      <a:endParaRPr lang="en-US" dirty="0"/>
                    </a:p>
                  </a:txBody>
                  <a:tcPr>
                    <a:solidFill>
                      <a:srgbClr val="0B3B63"/>
                    </a:solidFill>
                  </a:tcPr>
                </a:tc>
                <a:tc>
                  <a:txBody>
                    <a:bodyPr/>
                    <a:lstStyle/>
                    <a:p>
                      <a:r>
                        <a:rPr lang="en-US" dirty="0" smtClean="0"/>
                        <a:t>“Mission critical” building</a:t>
                      </a:r>
                      <a:r>
                        <a:rPr lang="en-US" baseline="0" dirty="0" smtClean="0"/>
                        <a:t>  replacement costs</a:t>
                      </a:r>
                      <a:endParaRPr lang="en-US" dirty="0"/>
                    </a:p>
                  </a:txBody>
                  <a:tcPr>
                    <a:solidFill>
                      <a:srgbClr val="0B3B63"/>
                    </a:solidFill>
                  </a:tcPr>
                </a:tc>
              </a:tr>
              <a:tr h="632243">
                <a:tc>
                  <a:txBody>
                    <a:bodyPr/>
                    <a:lstStyle/>
                    <a:p>
                      <a:r>
                        <a:rPr lang="en-US" b="1" dirty="0" smtClean="0"/>
                        <a:t>KU-Lawrence</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$1,187,356,287</a:t>
                      </a:r>
                    </a:p>
                    <a:p>
                      <a:endParaRPr lang="en-US" b="1" dirty="0"/>
                    </a:p>
                  </a:txBody>
                  <a:tcPr/>
                </a:tc>
              </a:tr>
              <a:tr h="641688">
                <a:tc>
                  <a:txBody>
                    <a:bodyPr/>
                    <a:lstStyle/>
                    <a:p>
                      <a:r>
                        <a:rPr lang="en-US" b="1" dirty="0" smtClean="0"/>
                        <a:t>KU Medical </a:t>
                      </a:r>
                    </a:p>
                    <a:p>
                      <a:r>
                        <a:rPr lang="en-US" b="1" dirty="0" smtClean="0"/>
                        <a:t>Center</a:t>
                      </a:r>
                      <a:endParaRPr lang="en-US" b="1" dirty="0"/>
                    </a:p>
                  </a:txBody>
                  <a:tcPr/>
                </a:tc>
                <a:tc>
                  <a:txBody>
                    <a:bodyPr/>
                    <a:lstStyle/>
                    <a:p>
                      <a:r>
                        <a:rPr lang="en-US" b="1" dirty="0" smtClean="0"/>
                        <a:t>$554,115,927</a:t>
                      </a:r>
                      <a:endParaRPr lang="en-US" b="1" dirty="0"/>
                    </a:p>
                  </a:txBody>
                  <a:tcPr/>
                </a:tc>
              </a:tr>
              <a:tr h="461638">
                <a:tc>
                  <a:txBody>
                    <a:bodyPr/>
                    <a:lstStyle/>
                    <a:p>
                      <a:r>
                        <a:rPr lang="en-US" b="1" dirty="0" smtClean="0"/>
                        <a:t>KU Edwards</a:t>
                      </a:r>
                      <a:endParaRPr lang="en-US" b="1" dirty="0"/>
                    </a:p>
                  </a:txBody>
                  <a:tcPr/>
                </a:tc>
                <a:tc>
                  <a:txBody>
                    <a:bodyPr/>
                    <a:lstStyle/>
                    <a:p>
                      <a:r>
                        <a:rPr lang="en-US" b="1" dirty="0" smtClean="0"/>
                        <a:t>$32,169,575</a:t>
                      </a:r>
                      <a:endParaRPr lang="en-US" b="1" dirty="0"/>
                    </a:p>
                  </a:txBody>
                  <a:tcPr/>
                </a:tc>
              </a:tr>
              <a:tr h="723597">
                <a:tc>
                  <a:txBody>
                    <a:bodyPr/>
                    <a:lstStyle/>
                    <a:p>
                      <a:endParaRPr lang="en-US" dirty="0"/>
                    </a:p>
                  </a:txBody>
                  <a:tcPr/>
                </a:tc>
                <a:tc>
                  <a:txBody>
                    <a:bodyPr/>
                    <a:lstStyle/>
                    <a:p>
                      <a:r>
                        <a:rPr lang="en-US" sz="2000" b="1" dirty="0" smtClean="0"/>
                        <a:t>$1,773,641,789</a:t>
                      </a:r>
                      <a:endParaRPr lang="en-US" sz="2000" b="1" dirty="0"/>
                    </a:p>
                  </a:txBody>
                  <a:tcPr/>
                </a:tc>
              </a:tr>
            </a:tbl>
          </a:graphicData>
        </a:graphic>
      </p:graphicFrame>
      <p:sp>
        <p:nvSpPr>
          <p:cNvPr id="5" name="Rectangle 4"/>
          <p:cNvSpPr>
            <a:spLocks noChangeArrowheads="1"/>
          </p:cNvSpPr>
          <p:nvPr/>
        </p:nvSpPr>
        <p:spPr bwMode="auto">
          <a:xfrm>
            <a:off x="304150" y="5674954"/>
            <a:ext cx="8222608" cy="38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spcBef>
                <a:spcPct val="20000"/>
              </a:spcBef>
              <a:spcAft>
                <a:spcPct val="50000"/>
              </a:spcAft>
              <a:buClr>
                <a:schemeClr val="tx2"/>
              </a:buClr>
              <a:defRPr/>
            </a:pPr>
            <a:r>
              <a:rPr lang="en-US" sz="1200" kern="0" dirty="0" smtClean="0">
                <a:solidFill>
                  <a:schemeClr val="accent4"/>
                </a:solidFill>
                <a:cs typeface="Times" pitchFamily="16" charset="0"/>
              </a:rPr>
              <a:t>Kansas Board of Regents, Inventory of Physical Facilities and Space Utilization, January 2013</a:t>
            </a:r>
            <a:endParaRPr lang="en-US" sz="1200" kern="0" dirty="0">
              <a:cs typeface="Times" pitchFamily="16" charset="0"/>
            </a:endParaRPr>
          </a:p>
        </p:txBody>
      </p:sp>
    </p:spTree>
    <p:extLst>
      <p:ext uri="{BB962C8B-B14F-4D97-AF65-F5344CB8AC3E}">
        <p14:creationId xmlns:p14="http://schemas.microsoft.com/office/powerpoint/2010/main" val="3220548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2"/>
          <p:cNvSpPr txBox="1">
            <a:spLocks noChangeArrowheads="1"/>
          </p:cNvSpPr>
          <p:nvPr/>
        </p:nvSpPr>
        <p:spPr bwMode="auto">
          <a:xfrm>
            <a:off x="468181" y="14681"/>
            <a:ext cx="8112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auto" hangingPunct="1">
              <a:spcBef>
                <a:spcPts val="0"/>
              </a:spcBef>
              <a:spcAft>
                <a:spcPts val="0"/>
              </a:spcAft>
            </a:pPr>
            <a:r>
              <a:rPr lang="en-US" sz="3600" b="1" dirty="0" smtClean="0">
                <a:solidFill>
                  <a:prstClr val="black"/>
                </a:solidFill>
                <a:cs typeface="Arial" pitchFamily="34" charset="0"/>
              </a:rPr>
              <a:t>Limited ability to fund raises through tuition increases </a:t>
            </a:r>
            <a:endParaRPr lang="en-US" sz="3600" b="1" dirty="0">
              <a:solidFill>
                <a:prstClr val="black"/>
              </a:solidFill>
              <a:cs typeface="Arial" pitchFamily="34" charset="0"/>
            </a:endParaRPr>
          </a:p>
        </p:txBody>
      </p:sp>
      <p:sp>
        <p:nvSpPr>
          <p:cNvPr id="5121" name="Rectangle 1"/>
          <p:cNvSpPr>
            <a:spLocks noChangeArrowheads="1"/>
          </p:cNvSpPr>
          <p:nvPr/>
        </p:nvSpPr>
        <p:spPr bwMode="auto">
          <a:xfrm>
            <a:off x="0" y="5460782"/>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defTabSz="914400">
              <a:buFont typeface="Wingdings" charset="2"/>
              <a:buChar char="§"/>
            </a:pPr>
            <a:r>
              <a:rPr lang="en-US" b="1" dirty="0" smtClean="0">
                <a:solidFill>
                  <a:srgbClr val="000000"/>
                </a:solidFill>
                <a:latin typeface="Calibri"/>
                <a:ea typeface="Times New Roman" pitchFamily="18" charset="0"/>
                <a:cs typeface="Arial" pitchFamily="34" charset="0"/>
              </a:rPr>
              <a:t>3,400 enrollment vs.28,000 students on the Lawrence campus</a:t>
            </a:r>
            <a:r>
              <a:rPr lang="en-US" dirty="0" smtClean="0">
                <a:solidFill>
                  <a:srgbClr val="000000"/>
                </a:solidFill>
                <a:latin typeface="Calibri"/>
                <a:ea typeface="Times New Roman" pitchFamily="18" charset="0"/>
                <a:cs typeface="Arial" pitchFamily="34" charset="0"/>
              </a:rPr>
              <a:t>.</a:t>
            </a:r>
            <a:endParaRPr lang="en-US" dirty="0" smtClean="0">
              <a:solidFill>
                <a:prstClr val="black"/>
              </a:solidFill>
              <a:latin typeface="Calibri"/>
              <a:ea typeface="+mn-ea"/>
              <a:cs typeface="Arial"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3317398476"/>
              </p:ext>
            </p:extLst>
          </p:nvPr>
        </p:nvGraphicFramePr>
        <p:xfrm>
          <a:off x="825726" y="1215010"/>
          <a:ext cx="6105182" cy="421797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612761" y="4167426"/>
            <a:ext cx="1335815" cy="1077218"/>
          </a:xfrm>
          <a:prstGeom prst="rect">
            <a:avLst/>
          </a:prstGeom>
          <a:noFill/>
        </p:spPr>
        <p:txBody>
          <a:bodyPr wrap="none" rtlCol="0">
            <a:spAutoFit/>
          </a:bodyPr>
          <a:lstStyle/>
          <a:p>
            <a:pPr algn="ctr" defTabSz="914400" fontAlgn="auto">
              <a:spcBef>
                <a:spcPts val="0"/>
              </a:spcBef>
              <a:spcAft>
                <a:spcPts val="0"/>
              </a:spcAft>
            </a:pPr>
            <a:r>
              <a:rPr lang="en-US" sz="3200" dirty="0" smtClean="0">
                <a:solidFill>
                  <a:prstClr val="black"/>
                </a:solidFill>
                <a:latin typeface="Calibri"/>
                <a:ea typeface="+mn-ea"/>
              </a:rPr>
              <a:t>Tuition</a:t>
            </a:r>
          </a:p>
          <a:p>
            <a:pPr algn="ctr" defTabSz="914400" fontAlgn="auto">
              <a:spcBef>
                <a:spcPts val="0"/>
              </a:spcBef>
              <a:spcAft>
                <a:spcPts val="0"/>
              </a:spcAft>
            </a:pPr>
            <a:r>
              <a:rPr lang="en-US" sz="3200" dirty="0" smtClean="0">
                <a:solidFill>
                  <a:prstClr val="black"/>
                </a:solidFill>
                <a:latin typeface="Calibri"/>
                <a:ea typeface="+mn-ea"/>
              </a:rPr>
              <a:t>11%</a:t>
            </a:r>
            <a:endParaRPr lang="en-US" sz="3200" dirty="0">
              <a:solidFill>
                <a:prstClr val="black"/>
              </a:solidFill>
              <a:latin typeface="Calibri"/>
              <a:ea typeface="+mn-ea"/>
            </a:endParaRPr>
          </a:p>
        </p:txBody>
      </p:sp>
      <p:cxnSp>
        <p:nvCxnSpPr>
          <p:cNvPr id="5" name="Straight Arrow Connector 4"/>
          <p:cNvCxnSpPr/>
          <p:nvPr/>
        </p:nvCxnSpPr>
        <p:spPr>
          <a:xfrm flipH="1" flipV="1">
            <a:off x="6417129" y="4294414"/>
            <a:ext cx="1467134" cy="6204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24528" y="2240340"/>
            <a:ext cx="2519471" cy="1569660"/>
          </a:xfrm>
          <a:prstGeom prst="rect">
            <a:avLst/>
          </a:prstGeom>
          <a:noFill/>
        </p:spPr>
        <p:txBody>
          <a:bodyPr wrap="none" rtlCol="0">
            <a:spAutoFit/>
          </a:bodyPr>
          <a:lstStyle/>
          <a:p>
            <a:pPr algn="ctr" defTabSz="914400" fontAlgn="auto">
              <a:spcBef>
                <a:spcPts val="0"/>
              </a:spcBef>
              <a:spcAft>
                <a:spcPts val="0"/>
              </a:spcAft>
            </a:pPr>
            <a:r>
              <a:rPr lang="en-US" sz="3200" dirty="0" smtClean="0">
                <a:solidFill>
                  <a:prstClr val="black"/>
                </a:solidFill>
                <a:latin typeface="Calibri"/>
                <a:ea typeface="+mn-ea"/>
              </a:rPr>
              <a:t>State</a:t>
            </a:r>
          </a:p>
          <a:p>
            <a:pPr algn="ctr" defTabSz="914400" fontAlgn="auto">
              <a:spcBef>
                <a:spcPts val="0"/>
              </a:spcBef>
              <a:spcAft>
                <a:spcPts val="0"/>
              </a:spcAft>
            </a:pPr>
            <a:r>
              <a:rPr lang="en-US" sz="3200" dirty="0" smtClean="0">
                <a:solidFill>
                  <a:prstClr val="black"/>
                </a:solidFill>
                <a:latin typeface="Calibri"/>
                <a:ea typeface="+mn-ea"/>
              </a:rPr>
              <a:t>Appropriation</a:t>
            </a:r>
          </a:p>
          <a:p>
            <a:pPr algn="ctr" defTabSz="914400" fontAlgn="auto">
              <a:spcBef>
                <a:spcPts val="0"/>
              </a:spcBef>
              <a:spcAft>
                <a:spcPts val="0"/>
              </a:spcAft>
            </a:pPr>
            <a:r>
              <a:rPr lang="en-US" sz="3200" dirty="0" smtClean="0">
                <a:solidFill>
                  <a:prstClr val="black"/>
                </a:solidFill>
                <a:latin typeface="Calibri"/>
                <a:ea typeface="+mn-ea"/>
              </a:rPr>
              <a:t>29%</a:t>
            </a:r>
            <a:endParaRPr lang="en-US" sz="3200" dirty="0">
              <a:solidFill>
                <a:prstClr val="black"/>
              </a:solidFill>
              <a:latin typeface="Calibri"/>
              <a:ea typeface="+mn-ea"/>
            </a:endParaRPr>
          </a:p>
        </p:txBody>
      </p:sp>
      <p:cxnSp>
        <p:nvCxnSpPr>
          <p:cNvPr id="11" name="Straight Arrow Connector 10"/>
          <p:cNvCxnSpPr/>
          <p:nvPr/>
        </p:nvCxnSpPr>
        <p:spPr>
          <a:xfrm flipH="1" flipV="1">
            <a:off x="6417129" y="3323509"/>
            <a:ext cx="979714" cy="18713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858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KUMC + UKP Budget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4416623"/>
              </p:ext>
            </p:extLst>
          </p:nvPr>
        </p:nvGraphicFramePr>
        <p:xfrm>
          <a:off x="457200" y="1119116"/>
          <a:ext cx="8229600" cy="482448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620654" y="2674236"/>
            <a:ext cx="3193577" cy="830997"/>
          </a:xfrm>
          <a:prstGeom prst="rect">
            <a:avLst/>
          </a:prstGeom>
          <a:noFill/>
        </p:spPr>
        <p:txBody>
          <a:bodyPr wrap="square" rtlCol="0">
            <a:spAutoFit/>
          </a:bodyPr>
          <a:lstStyle/>
          <a:p>
            <a:r>
              <a:rPr lang="en-US" dirty="0" smtClean="0"/>
              <a:t>Faculty Salaries</a:t>
            </a:r>
          </a:p>
          <a:p>
            <a:r>
              <a:rPr lang="en-US" dirty="0" smtClean="0"/>
              <a:t>900 UKP Employees</a:t>
            </a:r>
            <a:endParaRPr lang="en-US" dirty="0"/>
          </a:p>
        </p:txBody>
      </p:sp>
    </p:spTree>
    <p:extLst>
      <p:ext uri="{BB962C8B-B14F-4D97-AF65-F5344CB8AC3E}">
        <p14:creationId xmlns:p14="http://schemas.microsoft.com/office/powerpoint/2010/main" val="2494756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KUMC + UKP + KUH = AMC Budget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59104404"/>
              </p:ext>
            </p:extLst>
          </p:nvPr>
        </p:nvGraphicFramePr>
        <p:xfrm>
          <a:off x="457200" y="1417638"/>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501254" y="3057102"/>
            <a:ext cx="3384645" cy="830997"/>
          </a:xfrm>
          <a:prstGeom prst="rect">
            <a:avLst/>
          </a:prstGeom>
          <a:noFill/>
        </p:spPr>
        <p:txBody>
          <a:bodyPr wrap="square" rtlCol="0">
            <a:spAutoFit/>
          </a:bodyPr>
          <a:lstStyle/>
          <a:p>
            <a:r>
              <a:rPr lang="en-US" dirty="0" smtClean="0"/>
              <a:t>Hospital Infrastructure</a:t>
            </a:r>
          </a:p>
          <a:p>
            <a:r>
              <a:rPr lang="en-US" dirty="0" smtClean="0"/>
              <a:t>8,000 employees</a:t>
            </a:r>
            <a:endParaRPr lang="en-US" dirty="0"/>
          </a:p>
        </p:txBody>
      </p:sp>
    </p:spTree>
    <p:extLst>
      <p:ext uri="{BB962C8B-B14F-4D97-AF65-F5344CB8AC3E}">
        <p14:creationId xmlns:p14="http://schemas.microsoft.com/office/powerpoint/2010/main" val="1997888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linical Integration Medical Staff Meeting 11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Hospital PPT_Standard_2014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inical Integration Medical Staff Meeting 11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UMCUKPKU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linical Integration Medical Staff Meeting 11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CG_Presentation">
  <a:themeElements>
    <a:clrScheme name="ECG PPT Color Scheme">
      <a:dk1>
        <a:srgbClr val="3C3C3C"/>
      </a:dk1>
      <a:lt1>
        <a:srgbClr val="FFFFFF"/>
      </a:lt1>
      <a:dk2>
        <a:srgbClr val="46555F"/>
      </a:dk2>
      <a:lt2>
        <a:srgbClr val="D7DCE1"/>
      </a:lt2>
      <a:accent1>
        <a:srgbClr val="7391AA"/>
      </a:accent1>
      <a:accent2>
        <a:srgbClr val="B9D773"/>
      </a:accent2>
      <a:accent3>
        <a:srgbClr val="707070"/>
      </a:accent3>
      <a:accent4>
        <a:srgbClr val="C8BEA0"/>
      </a:accent4>
      <a:accent5>
        <a:srgbClr val="6E503C"/>
      </a:accent5>
      <a:accent6>
        <a:srgbClr val="DC1E1E"/>
      </a:accent6>
      <a:hlink>
        <a:srgbClr val="0000FF"/>
      </a:hlink>
      <a:folHlink>
        <a:srgbClr val="800080"/>
      </a:folHlink>
    </a:clrScheme>
    <a:fontScheme name="ECG_PRESENTATION">
      <a:majorFont>
        <a:latin typeface="Arial"/>
        <a:ea typeface="ヒラギノ角ゴ ProN W6"/>
        <a:cs typeface=""/>
      </a:majorFont>
      <a:minorFont>
        <a:latin typeface="Arial"/>
        <a:ea typeface="ヒラギノ角ゴ ProN W6"/>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12700"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smtClean="0">
            <a:ln>
              <a:noFill/>
            </a:ln>
            <a:solidFill>
              <a:schemeClr val="tx2"/>
            </a:solidFill>
            <a:effectLst/>
            <a:latin typeface="Arial" charset="0"/>
            <a:ea typeface="ヒラギノ明朝 ProN W3" pitchFamily="1" charset="-128"/>
            <a:sym typeface="Times New Roman" pitchFamily="18" charset="0"/>
          </a:defRPr>
        </a:defPPr>
      </a:lstStyle>
    </a:spDef>
    <a:lnDef>
      <a:spPr bwMode="auto">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a:spPr>
      <a:bodyPr/>
      <a:lstStyle/>
    </a:lnDef>
  </a:objectDefaults>
  <a:extraClrSchemeLst>
    <a:extraClrScheme>
      <a:clrScheme name="ECG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G_PRESENTATION 2">
        <a:dk1>
          <a:srgbClr val="455560"/>
        </a:dk1>
        <a:lt1>
          <a:srgbClr val="FFFFFF"/>
        </a:lt1>
        <a:dk2>
          <a:srgbClr val="ED174F"/>
        </a:dk2>
        <a:lt2>
          <a:srgbClr val="4B4B4B"/>
        </a:lt2>
        <a:accent1>
          <a:srgbClr val="84AAC6"/>
        </a:accent1>
        <a:accent2>
          <a:srgbClr val="8FAB57"/>
        </a:accent2>
        <a:accent3>
          <a:srgbClr val="FFFFFF"/>
        </a:accent3>
        <a:accent4>
          <a:srgbClr val="3A4751"/>
        </a:accent4>
        <a:accent5>
          <a:srgbClr val="C2D2DF"/>
        </a:accent5>
        <a:accent6>
          <a:srgbClr val="819B4E"/>
        </a:accent6>
        <a:hlink>
          <a:srgbClr val="718E97"/>
        </a:hlink>
        <a:folHlink>
          <a:srgbClr val="B4CDC8"/>
        </a:folHlink>
      </a:clrScheme>
      <a:clrMap bg1="lt1" tx1="dk1" bg2="lt2" tx2="dk2" accent1="accent1" accent2="accent2" accent3="accent3" accent4="accent4" accent5="accent5" accent6="accent6" hlink="hlink" folHlink="folHlink"/>
    </a:extraClrScheme>
    <a:extraClrScheme>
      <a:clrScheme name="ECG_PRESENTATION 3">
        <a:dk1>
          <a:srgbClr val="4B4B4B"/>
        </a:dk1>
        <a:lt1>
          <a:srgbClr val="FFFFFF"/>
        </a:lt1>
        <a:dk2>
          <a:srgbClr val="84AAC6"/>
        </a:dk2>
        <a:lt2>
          <a:srgbClr val="ED174F"/>
        </a:lt2>
        <a:accent1>
          <a:srgbClr val="8FAB57"/>
        </a:accent1>
        <a:accent2>
          <a:srgbClr val="718E97"/>
        </a:accent2>
        <a:accent3>
          <a:srgbClr val="FFFFFF"/>
        </a:accent3>
        <a:accent4>
          <a:srgbClr val="3F3F3F"/>
        </a:accent4>
        <a:accent5>
          <a:srgbClr val="C6D2B4"/>
        </a:accent5>
        <a:accent6>
          <a:srgbClr val="668088"/>
        </a:accent6>
        <a:hlink>
          <a:srgbClr val="B4CDC8"/>
        </a:hlink>
        <a:folHlink>
          <a:srgbClr val="455560"/>
        </a:folHlink>
      </a:clrScheme>
      <a:clrMap bg1="lt1" tx1="dk1" bg2="lt2" tx2="dk2" accent1="accent1" accent2="accent2" accent3="accent3" accent4="accent4" accent5="accent5" accent6="accent6" hlink="hlink" folHlink="folHlink"/>
    </a:extraClrScheme>
    <a:extraClrScheme>
      <a:clrScheme name="ECG_PRESENTATION 4">
        <a:dk1>
          <a:srgbClr val="4B4B4B"/>
        </a:dk1>
        <a:lt1>
          <a:srgbClr val="FFFFFF"/>
        </a:lt1>
        <a:dk2>
          <a:srgbClr val="7199B7"/>
        </a:dk2>
        <a:lt2>
          <a:srgbClr val="F2144C"/>
        </a:lt2>
        <a:accent1>
          <a:srgbClr val="8FAB56"/>
        </a:accent1>
        <a:accent2>
          <a:srgbClr val="455560"/>
        </a:accent2>
        <a:accent3>
          <a:srgbClr val="FFFFFF"/>
        </a:accent3>
        <a:accent4>
          <a:srgbClr val="3F3F3F"/>
        </a:accent4>
        <a:accent5>
          <a:srgbClr val="C6D2B4"/>
        </a:accent5>
        <a:accent6>
          <a:srgbClr val="3E4C56"/>
        </a:accent6>
        <a:hlink>
          <a:srgbClr val="848E97"/>
        </a:hlink>
        <a:folHlink>
          <a:srgbClr val="DAE6E4"/>
        </a:folHlink>
      </a:clrScheme>
      <a:clrMap bg1="lt1" tx1="dk1" bg2="lt2" tx2="dk2" accent1="accent1" accent2="accent2" accent3="accent3" accent4="accent4" accent5="accent5" accent6="accent6" hlink="hlink" folHlink="folHlink"/>
    </a:extraClrScheme>
    <a:extraClrScheme>
      <a:clrScheme name="ECG_PRESENTATION 5">
        <a:dk1>
          <a:srgbClr val="4B4B4B"/>
        </a:dk1>
        <a:lt1>
          <a:srgbClr val="FFFFFF"/>
        </a:lt1>
        <a:dk2>
          <a:srgbClr val="7199B7"/>
        </a:dk2>
        <a:lt2>
          <a:srgbClr val="F2144C"/>
        </a:lt2>
        <a:accent1>
          <a:srgbClr val="8FAB56"/>
        </a:accent1>
        <a:accent2>
          <a:srgbClr val="455560"/>
        </a:accent2>
        <a:accent3>
          <a:srgbClr val="FFFFFF"/>
        </a:accent3>
        <a:accent4>
          <a:srgbClr val="3F3F3F"/>
        </a:accent4>
        <a:accent5>
          <a:srgbClr val="C6D2B4"/>
        </a:accent5>
        <a:accent6>
          <a:srgbClr val="3E4C56"/>
        </a:accent6>
        <a:hlink>
          <a:srgbClr val="848E97"/>
        </a:hlink>
        <a:folHlink>
          <a:srgbClr val="E0E8E7"/>
        </a:folHlink>
      </a:clrScheme>
      <a:clrMap bg1="lt1" tx1="dk1" bg2="lt2" tx2="dk2" accent1="accent1" accent2="accent2" accent3="accent3" accent4="accent4" accent5="accent5" accent6="accent6" hlink="hlink" folHlink="folHlink"/>
    </a:extraClrScheme>
    <a:extraClrScheme>
      <a:clrScheme name="ECG_PRESENTATION 6">
        <a:dk1>
          <a:srgbClr val="4B4B4B"/>
        </a:dk1>
        <a:lt1>
          <a:srgbClr val="FFFFFF"/>
        </a:lt1>
        <a:dk2>
          <a:srgbClr val="7199B7"/>
        </a:dk2>
        <a:lt2>
          <a:srgbClr val="F2144C"/>
        </a:lt2>
        <a:accent1>
          <a:srgbClr val="8FAB56"/>
        </a:accent1>
        <a:accent2>
          <a:srgbClr val="455560"/>
        </a:accent2>
        <a:accent3>
          <a:srgbClr val="FFFFFF"/>
        </a:accent3>
        <a:accent4>
          <a:srgbClr val="3F3F3F"/>
        </a:accent4>
        <a:accent5>
          <a:srgbClr val="C6D2B4"/>
        </a:accent5>
        <a:accent6>
          <a:srgbClr val="3E4C56"/>
        </a:accent6>
        <a:hlink>
          <a:srgbClr val="848E97"/>
        </a:hlink>
        <a:folHlink>
          <a:srgbClr val="D5E3E1"/>
        </a:folHlink>
      </a:clrScheme>
      <a:clrMap bg1="lt1" tx1="dk1" bg2="lt2" tx2="dk2" accent1="accent1" accent2="accent2" accent3="accent3" accent4="accent4" accent5="accent5" accent6="accent6" hlink="hlink" folHlink="folHlink"/>
    </a:extraClrScheme>
    <a:extraClrScheme>
      <a:clrScheme name="ECG_PRESENTATION 7">
        <a:dk1>
          <a:srgbClr val="4B4B4B"/>
        </a:dk1>
        <a:lt1>
          <a:srgbClr val="FFFFFF"/>
        </a:lt1>
        <a:dk2>
          <a:srgbClr val="46555F"/>
        </a:dk2>
        <a:lt2>
          <a:srgbClr val="D7DCE1"/>
        </a:lt2>
        <a:accent1>
          <a:srgbClr val="7391AA"/>
        </a:accent1>
        <a:accent2>
          <a:srgbClr val="B9D773"/>
        </a:accent2>
        <a:accent3>
          <a:srgbClr val="FFFFFF"/>
        </a:accent3>
        <a:accent4>
          <a:srgbClr val="3F3F3F"/>
        </a:accent4>
        <a:accent5>
          <a:srgbClr val="BCC7D2"/>
        </a:accent5>
        <a:accent6>
          <a:srgbClr val="A7C368"/>
        </a:accent6>
        <a:hlink>
          <a:srgbClr val="707070"/>
        </a:hlink>
        <a:folHlink>
          <a:srgbClr val="C8BEA0"/>
        </a:folHlink>
      </a:clrScheme>
      <a:clrMap bg1="lt1" tx1="dk1" bg2="lt2" tx2="dk2" accent1="accent1" accent2="accent2" accent3="accent3" accent4="accent4" accent5="accent5" accent6="accent6" hlink="hlink" folHlink="folHlink"/>
    </a:extraClrScheme>
    <a:extraClrScheme>
      <a:clrScheme name="ECG_PRESENTATION 8">
        <a:dk1>
          <a:srgbClr val="3C3C3C"/>
        </a:dk1>
        <a:lt1>
          <a:srgbClr val="FFFFFF"/>
        </a:lt1>
        <a:dk2>
          <a:srgbClr val="46555F"/>
        </a:dk2>
        <a:lt2>
          <a:srgbClr val="D7DCE1"/>
        </a:lt2>
        <a:accent1>
          <a:srgbClr val="7391AA"/>
        </a:accent1>
        <a:accent2>
          <a:srgbClr val="B9D773"/>
        </a:accent2>
        <a:accent3>
          <a:srgbClr val="FFFFFF"/>
        </a:accent3>
        <a:accent4>
          <a:srgbClr val="323232"/>
        </a:accent4>
        <a:accent5>
          <a:srgbClr val="BCC7D2"/>
        </a:accent5>
        <a:accent6>
          <a:srgbClr val="A7C368"/>
        </a:accent6>
        <a:hlink>
          <a:srgbClr val="707070"/>
        </a:hlink>
        <a:folHlink>
          <a:srgbClr val="C8BEA0"/>
        </a:folHlink>
      </a:clrScheme>
      <a:clrMap bg1="lt1" tx1="dk1" bg2="lt2" tx2="dk2" accent1="accent1" accent2="accent2" accent3="accent3" accent4="accent4" accent5="accent5" accent6="accent6" hlink="hlink" folHlink="folHlink"/>
    </a:extraClrScheme>
    <a:extraClrScheme>
      <a:clrScheme name="ECG_PRESENTATION 9">
        <a:dk1>
          <a:srgbClr val="3C3C3C"/>
        </a:dk1>
        <a:lt1>
          <a:srgbClr val="FFFFFF"/>
        </a:lt1>
        <a:dk2>
          <a:srgbClr val="46555F"/>
        </a:dk2>
        <a:lt2>
          <a:srgbClr val="D7DCE1"/>
        </a:lt2>
        <a:accent1>
          <a:srgbClr val="B9D773"/>
        </a:accent1>
        <a:accent2>
          <a:srgbClr val="7391AA"/>
        </a:accent2>
        <a:accent3>
          <a:srgbClr val="FFFFFF"/>
        </a:accent3>
        <a:accent4>
          <a:srgbClr val="323232"/>
        </a:accent4>
        <a:accent5>
          <a:srgbClr val="D9E8BC"/>
        </a:accent5>
        <a:accent6>
          <a:srgbClr val="68839A"/>
        </a:accent6>
        <a:hlink>
          <a:srgbClr val="707070"/>
        </a:hlink>
        <a:folHlink>
          <a:srgbClr val="C8BEA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ECG_Presentation">
  <a:themeElements>
    <a:clrScheme name="ECG PPT Color Scheme">
      <a:dk1>
        <a:srgbClr val="3C3C3C"/>
      </a:dk1>
      <a:lt1>
        <a:srgbClr val="FFFFFF"/>
      </a:lt1>
      <a:dk2>
        <a:srgbClr val="46555F"/>
      </a:dk2>
      <a:lt2>
        <a:srgbClr val="D7DCE1"/>
      </a:lt2>
      <a:accent1>
        <a:srgbClr val="7391AA"/>
      </a:accent1>
      <a:accent2>
        <a:srgbClr val="B9D773"/>
      </a:accent2>
      <a:accent3>
        <a:srgbClr val="707070"/>
      </a:accent3>
      <a:accent4>
        <a:srgbClr val="C8BEA0"/>
      </a:accent4>
      <a:accent5>
        <a:srgbClr val="6E503C"/>
      </a:accent5>
      <a:accent6>
        <a:srgbClr val="DC1E1E"/>
      </a:accent6>
      <a:hlink>
        <a:srgbClr val="0000FF"/>
      </a:hlink>
      <a:folHlink>
        <a:srgbClr val="800080"/>
      </a:folHlink>
    </a:clrScheme>
    <a:fontScheme name="ECG_PRESENTATION">
      <a:majorFont>
        <a:latin typeface="Arial"/>
        <a:ea typeface="ヒラギノ角ゴ ProN W6"/>
        <a:cs typeface=""/>
      </a:majorFont>
      <a:minorFont>
        <a:latin typeface="Arial"/>
        <a:ea typeface="ヒラギノ角ゴ ProN W6"/>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12700"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smtClean="0">
            <a:ln>
              <a:noFill/>
            </a:ln>
            <a:solidFill>
              <a:schemeClr val="tx2"/>
            </a:solidFill>
            <a:effectLst/>
            <a:latin typeface="Arial" charset="0"/>
            <a:ea typeface="ヒラギノ明朝 ProN W3" pitchFamily="1" charset="-128"/>
            <a:sym typeface="Times New Roman" pitchFamily="18" charset="0"/>
          </a:defRPr>
        </a:defPPr>
      </a:lstStyle>
    </a:spDef>
    <a:lnDef>
      <a:spPr bwMode="auto">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D5E3E1"/>
                </a:outerShdw>
              </a:effectLst>
            </a14:hiddenEffects>
          </a:ext>
        </a:extLst>
      </a:spPr>
      <a:bodyPr/>
      <a:lstStyle/>
    </a:lnDef>
  </a:objectDefaults>
  <a:extraClrSchemeLst>
    <a:extraClrScheme>
      <a:clrScheme name="ECG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G_PRESENTATION 2">
        <a:dk1>
          <a:srgbClr val="455560"/>
        </a:dk1>
        <a:lt1>
          <a:srgbClr val="FFFFFF"/>
        </a:lt1>
        <a:dk2>
          <a:srgbClr val="ED174F"/>
        </a:dk2>
        <a:lt2>
          <a:srgbClr val="4B4B4B"/>
        </a:lt2>
        <a:accent1>
          <a:srgbClr val="84AAC6"/>
        </a:accent1>
        <a:accent2>
          <a:srgbClr val="8FAB57"/>
        </a:accent2>
        <a:accent3>
          <a:srgbClr val="FFFFFF"/>
        </a:accent3>
        <a:accent4>
          <a:srgbClr val="3A4751"/>
        </a:accent4>
        <a:accent5>
          <a:srgbClr val="C2D2DF"/>
        </a:accent5>
        <a:accent6>
          <a:srgbClr val="819B4E"/>
        </a:accent6>
        <a:hlink>
          <a:srgbClr val="718E97"/>
        </a:hlink>
        <a:folHlink>
          <a:srgbClr val="B4CDC8"/>
        </a:folHlink>
      </a:clrScheme>
      <a:clrMap bg1="lt1" tx1="dk1" bg2="lt2" tx2="dk2" accent1="accent1" accent2="accent2" accent3="accent3" accent4="accent4" accent5="accent5" accent6="accent6" hlink="hlink" folHlink="folHlink"/>
    </a:extraClrScheme>
    <a:extraClrScheme>
      <a:clrScheme name="ECG_PRESENTATION 3">
        <a:dk1>
          <a:srgbClr val="4B4B4B"/>
        </a:dk1>
        <a:lt1>
          <a:srgbClr val="FFFFFF"/>
        </a:lt1>
        <a:dk2>
          <a:srgbClr val="84AAC6"/>
        </a:dk2>
        <a:lt2>
          <a:srgbClr val="ED174F"/>
        </a:lt2>
        <a:accent1>
          <a:srgbClr val="8FAB57"/>
        </a:accent1>
        <a:accent2>
          <a:srgbClr val="718E97"/>
        </a:accent2>
        <a:accent3>
          <a:srgbClr val="FFFFFF"/>
        </a:accent3>
        <a:accent4>
          <a:srgbClr val="3F3F3F"/>
        </a:accent4>
        <a:accent5>
          <a:srgbClr val="C6D2B4"/>
        </a:accent5>
        <a:accent6>
          <a:srgbClr val="668088"/>
        </a:accent6>
        <a:hlink>
          <a:srgbClr val="B4CDC8"/>
        </a:hlink>
        <a:folHlink>
          <a:srgbClr val="455560"/>
        </a:folHlink>
      </a:clrScheme>
      <a:clrMap bg1="lt1" tx1="dk1" bg2="lt2" tx2="dk2" accent1="accent1" accent2="accent2" accent3="accent3" accent4="accent4" accent5="accent5" accent6="accent6" hlink="hlink" folHlink="folHlink"/>
    </a:extraClrScheme>
    <a:extraClrScheme>
      <a:clrScheme name="ECG_PRESENTATION 4">
        <a:dk1>
          <a:srgbClr val="4B4B4B"/>
        </a:dk1>
        <a:lt1>
          <a:srgbClr val="FFFFFF"/>
        </a:lt1>
        <a:dk2>
          <a:srgbClr val="7199B7"/>
        </a:dk2>
        <a:lt2>
          <a:srgbClr val="F2144C"/>
        </a:lt2>
        <a:accent1>
          <a:srgbClr val="8FAB56"/>
        </a:accent1>
        <a:accent2>
          <a:srgbClr val="455560"/>
        </a:accent2>
        <a:accent3>
          <a:srgbClr val="FFFFFF"/>
        </a:accent3>
        <a:accent4>
          <a:srgbClr val="3F3F3F"/>
        </a:accent4>
        <a:accent5>
          <a:srgbClr val="C6D2B4"/>
        </a:accent5>
        <a:accent6>
          <a:srgbClr val="3E4C56"/>
        </a:accent6>
        <a:hlink>
          <a:srgbClr val="848E97"/>
        </a:hlink>
        <a:folHlink>
          <a:srgbClr val="DAE6E4"/>
        </a:folHlink>
      </a:clrScheme>
      <a:clrMap bg1="lt1" tx1="dk1" bg2="lt2" tx2="dk2" accent1="accent1" accent2="accent2" accent3="accent3" accent4="accent4" accent5="accent5" accent6="accent6" hlink="hlink" folHlink="folHlink"/>
    </a:extraClrScheme>
    <a:extraClrScheme>
      <a:clrScheme name="ECG_PRESENTATION 5">
        <a:dk1>
          <a:srgbClr val="4B4B4B"/>
        </a:dk1>
        <a:lt1>
          <a:srgbClr val="FFFFFF"/>
        </a:lt1>
        <a:dk2>
          <a:srgbClr val="7199B7"/>
        </a:dk2>
        <a:lt2>
          <a:srgbClr val="F2144C"/>
        </a:lt2>
        <a:accent1>
          <a:srgbClr val="8FAB56"/>
        </a:accent1>
        <a:accent2>
          <a:srgbClr val="455560"/>
        </a:accent2>
        <a:accent3>
          <a:srgbClr val="FFFFFF"/>
        </a:accent3>
        <a:accent4>
          <a:srgbClr val="3F3F3F"/>
        </a:accent4>
        <a:accent5>
          <a:srgbClr val="C6D2B4"/>
        </a:accent5>
        <a:accent6>
          <a:srgbClr val="3E4C56"/>
        </a:accent6>
        <a:hlink>
          <a:srgbClr val="848E97"/>
        </a:hlink>
        <a:folHlink>
          <a:srgbClr val="E0E8E7"/>
        </a:folHlink>
      </a:clrScheme>
      <a:clrMap bg1="lt1" tx1="dk1" bg2="lt2" tx2="dk2" accent1="accent1" accent2="accent2" accent3="accent3" accent4="accent4" accent5="accent5" accent6="accent6" hlink="hlink" folHlink="folHlink"/>
    </a:extraClrScheme>
    <a:extraClrScheme>
      <a:clrScheme name="ECG_PRESENTATION 6">
        <a:dk1>
          <a:srgbClr val="4B4B4B"/>
        </a:dk1>
        <a:lt1>
          <a:srgbClr val="FFFFFF"/>
        </a:lt1>
        <a:dk2>
          <a:srgbClr val="7199B7"/>
        </a:dk2>
        <a:lt2>
          <a:srgbClr val="F2144C"/>
        </a:lt2>
        <a:accent1>
          <a:srgbClr val="8FAB56"/>
        </a:accent1>
        <a:accent2>
          <a:srgbClr val="455560"/>
        </a:accent2>
        <a:accent3>
          <a:srgbClr val="FFFFFF"/>
        </a:accent3>
        <a:accent4>
          <a:srgbClr val="3F3F3F"/>
        </a:accent4>
        <a:accent5>
          <a:srgbClr val="C6D2B4"/>
        </a:accent5>
        <a:accent6>
          <a:srgbClr val="3E4C56"/>
        </a:accent6>
        <a:hlink>
          <a:srgbClr val="848E97"/>
        </a:hlink>
        <a:folHlink>
          <a:srgbClr val="D5E3E1"/>
        </a:folHlink>
      </a:clrScheme>
      <a:clrMap bg1="lt1" tx1="dk1" bg2="lt2" tx2="dk2" accent1="accent1" accent2="accent2" accent3="accent3" accent4="accent4" accent5="accent5" accent6="accent6" hlink="hlink" folHlink="folHlink"/>
    </a:extraClrScheme>
    <a:extraClrScheme>
      <a:clrScheme name="ECG_PRESENTATION 7">
        <a:dk1>
          <a:srgbClr val="4B4B4B"/>
        </a:dk1>
        <a:lt1>
          <a:srgbClr val="FFFFFF"/>
        </a:lt1>
        <a:dk2>
          <a:srgbClr val="46555F"/>
        </a:dk2>
        <a:lt2>
          <a:srgbClr val="D7DCE1"/>
        </a:lt2>
        <a:accent1>
          <a:srgbClr val="7391AA"/>
        </a:accent1>
        <a:accent2>
          <a:srgbClr val="B9D773"/>
        </a:accent2>
        <a:accent3>
          <a:srgbClr val="FFFFFF"/>
        </a:accent3>
        <a:accent4>
          <a:srgbClr val="3F3F3F"/>
        </a:accent4>
        <a:accent5>
          <a:srgbClr val="BCC7D2"/>
        </a:accent5>
        <a:accent6>
          <a:srgbClr val="A7C368"/>
        </a:accent6>
        <a:hlink>
          <a:srgbClr val="707070"/>
        </a:hlink>
        <a:folHlink>
          <a:srgbClr val="C8BEA0"/>
        </a:folHlink>
      </a:clrScheme>
      <a:clrMap bg1="lt1" tx1="dk1" bg2="lt2" tx2="dk2" accent1="accent1" accent2="accent2" accent3="accent3" accent4="accent4" accent5="accent5" accent6="accent6" hlink="hlink" folHlink="folHlink"/>
    </a:extraClrScheme>
    <a:extraClrScheme>
      <a:clrScheme name="ECG_PRESENTATION 8">
        <a:dk1>
          <a:srgbClr val="3C3C3C"/>
        </a:dk1>
        <a:lt1>
          <a:srgbClr val="FFFFFF"/>
        </a:lt1>
        <a:dk2>
          <a:srgbClr val="46555F"/>
        </a:dk2>
        <a:lt2>
          <a:srgbClr val="D7DCE1"/>
        </a:lt2>
        <a:accent1>
          <a:srgbClr val="7391AA"/>
        </a:accent1>
        <a:accent2>
          <a:srgbClr val="B9D773"/>
        </a:accent2>
        <a:accent3>
          <a:srgbClr val="FFFFFF"/>
        </a:accent3>
        <a:accent4>
          <a:srgbClr val="323232"/>
        </a:accent4>
        <a:accent5>
          <a:srgbClr val="BCC7D2"/>
        </a:accent5>
        <a:accent6>
          <a:srgbClr val="A7C368"/>
        </a:accent6>
        <a:hlink>
          <a:srgbClr val="707070"/>
        </a:hlink>
        <a:folHlink>
          <a:srgbClr val="C8BEA0"/>
        </a:folHlink>
      </a:clrScheme>
      <a:clrMap bg1="lt1" tx1="dk1" bg2="lt2" tx2="dk2" accent1="accent1" accent2="accent2" accent3="accent3" accent4="accent4" accent5="accent5" accent6="accent6" hlink="hlink" folHlink="folHlink"/>
    </a:extraClrScheme>
    <a:extraClrScheme>
      <a:clrScheme name="ECG_PRESENTATION 9">
        <a:dk1>
          <a:srgbClr val="3C3C3C"/>
        </a:dk1>
        <a:lt1>
          <a:srgbClr val="FFFFFF"/>
        </a:lt1>
        <a:dk2>
          <a:srgbClr val="46555F"/>
        </a:dk2>
        <a:lt2>
          <a:srgbClr val="D7DCE1"/>
        </a:lt2>
        <a:accent1>
          <a:srgbClr val="B9D773"/>
        </a:accent1>
        <a:accent2>
          <a:srgbClr val="7391AA"/>
        </a:accent2>
        <a:accent3>
          <a:srgbClr val="FFFFFF"/>
        </a:accent3>
        <a:accent4>
          <a:srgbClr val="323232"/>
        </a:accent4>
        <a:accent5>
          <a:srgbClr val="D9E8BC"/>
        </a:accent5>
        <a:accent6>
          <a:srgbClr val="68839A"/>
        </a:accent6>
        <a:hlink>
          <a:srgbClr val="707070"/>
        </a:hlink>
        <a:folHlink>
          <a:srgbClr val="C8BEA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Hospital PPT_Standard_2014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Hospital PPT_Standard_2014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Hospital PPT_Standard_2014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ECG Color Scheme">
    <a:dk1>
      <a:sysClr val="windowText" lastClr="000000"/>
    </a:dk1>
    <a:lt1>
      <a:sysClr val="window" lastClr="FFFFFF"/>
    </a:lt1>
    <a:dk2>
      <a:srgbClr val="3C3C3C"/>
    </a:dk2>
    <a:lt2>
      <a:srgbClr val="D7DCE1"/>
    </a:lt2>
    <a:accent1>
      <a:srgbClr val="46555F"/>
    </a:accent1>
    <a:accent2>
      <a:srgbClr val="7391AA"/>
    </a:accent2>
    <a:accent3>
      <a:srgbClr val="B9D773"/>
    </a:accent3>
    <a:accent4>
      <a:srgbClr val="707070"/>
    </a:accent4>
    <a:accent5>
      <a:srgbClr val="C8BEA0"/>
    </a:accent5>
    <a:accent6>
      <a:srgbClr val="DC1E1E"/>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8866</TotalTime>
  <Words>3414</Words>
  <Application>Microsoft Office PowerPoint</Application>
  <PresentationFormat>On-screen Show (4:3)</PresentationFormat>
  <Paragraphs>894</Paragraphs>
  <Slides>95</Slides>
  <Notes>25</Notes>
  <HiddenSlides>12</HiddenSlides>
  <MMClips>0</MMClips>
  <ScaleCrop>false</ScaleCrop>
  <HeadingPairs>
    <vt:vector size="6" baseType="variant">
      <vt:variant>
        <vt:lpstr>Theme</vt:lpstr>
      </vt:variant>
      <vt:variant>
        <vt:i4>10</vt:i4>
      </vt:variant>
      <vt:variant>
        <vt:lpstr>Embedded OLE Servers</vt:lpstr>
      </vt:variant>
      <vt:variant>
        <vt:i4>3</vt:i4>
      </vt:variant>
      <vt:variant>
        <vt:lpstr>Slide Titles</vt:lpstr>
      </vt:variant>
      <vt:variant>
        <vt:i4>95</vt:i4>
      </vt:variant>
    </vt:vector>
  </HeadingPairs>
  <TitlesOfParts>
    <vt:vector size="108" baseType="lpstr">
      <vt:lpstr>Clinical Integration Medical Staff Meeting 11 2013</vt:lpstr>
      <vt:lpstr>1_Clinical Integration Medical Staff Meeting 11 2013</vt:lpstr>
      <vt:lpstr>KUMCUKPKUH</vt:lpstr>
      <vt:lpstr>2_Clinical Integration Medical Staff Meeting 11 2013</vt:lpstr>
      <vt:lpstr>ECG_Presentation</vt:lpstr>
      <vt:lpstr>2_ECG_Presentation</vt:lpstr>
      <vt:lpstr>Hospital PPT_Standard_20142015</vt:lpstr>
      <vt:lpstr>1_Hospital PPT_Standard_20142015</vt:lpstr>
      <vt:lpstr>2_Hospital PPT_Standard_20142015</vt:lpstr>
      <vt:lpstr>3_Hospital PPT_Standard_20142015</vt:lpstr>
      <vt:lpstr>Microsoft Excel Chart</vt:lpstr>
      <vt:lpstr>Worksheet</vt:lpstr>
      <vt:lpstr>Document</vt:lpstr>
      <vt:lpstr>PowerPoint Presentation</vt:lpstr>
      <vt:lpstr>Goals</vt:lpstr>
      <vt:lpstr>KU Medical Center – Who are we?</vt:lpstr>
      <vt:lpstr>KU Medical Center</vt:lpstr>
      <vt:lpstr>PowerPoint Presentation</vt:lpstr>
      <vt:lpstr>PowerPoint Presentation</vt:lpstr>
      <vt:lpstr>Physician Shortage Worsening (Thousands)</vt:lpstr>
      <vt:lpstr>PowerPoint Presentation</vt:lpstr>
      <vt:lpstr>PowerPoint Presentation</vt:lpstr>
      <vt:lpstr>PowerPoint Presentation</vt:lpstr>
      <vt:lpstr>PowerPoint Presentation</vt:lpstr>
      <vt:lpstr>PowerPoint Presentation</vt:lpstr>
      <vt:lpstr>PowerPoint Presentation</vt:lpstr>
      <vt:lpstr>PCORI Funding</vt:lpstr>
      <vt:lpstr>Only 21 Institutions with all three:</vt:lpstr>
      <vt:lpstr>PowerPoint Presentation</vt:lpstr>
      <vt:lpstr>Clinical Care  (Kansas City)</vt:lpstr>
      <vt:lpstr>Clinical Foundations</vt:lpstr>
      <vt:lpstr>University of Kansas Physicians</vt:lpstr>
      <vt:lpstr>University of Kansas Hospital</vt:lpstr>
      <vt:lpstr>KU Current State</vt:lpstr>
      <vt:lpstr>Rapidly Changing Environment</vt:lpstr>
      <vt:lpstr>Challenge: Education Environment</vt:lpstr>
      <vt:lpstr>PowerPoint Presentation</vt:lpstr>
      <vt:lpstr>PowerPoint Presentation</vt:lpstr>
      <vt:lpstr>PowerPoint Presentation</vt:lpstr>
      <vt:lpstr>Research Environment</vt:lpstr>
      <vt:lpstr>PowerPoint Presentation</vt:lpstr>
      <vt:lpstr>PowerPoint Presentation</vt:lpstr>
      <vt:lpstr>A Perfect Storm</vt:lpstr>
      <vt:lpstr>Response to Challenges: Education and Research</vt:lpstr>
      <vt:lpstr>PowerPoint Presentation</vt:lpstr>
      <vt:lpstr>PowerPoint Presentation</vt:lpstr>
      <vt:lpstr>PowerPoint Presentation</vt:lpstr>
      <vt:lpstr>PowerPoint Presentation</vt:lpstr>
      <vt:lpstr>PowerPoint Presentation</vt:lpstr>
      <vt:lpstr>PowerPoint Presentation</vt:lpstr>
      <vt:lpstr>Strategies for Success</vt:lpstr>
      <vt:lpstr>PowerPoint Presentation</vt:lpstr>
      <vt:lpstr>In the Mid to Late 1990s…</vt:lpstr>
      <vt:lpstr>10/1/1998-A New Era Begins</vt:lpstr>
      <vt:lpstr>We Have Done Better Than Many Would Have Expected</vt:lpstr>
      <vt:lpstr>PowerPoint Presentation</vt:lpstr>
      <vt:lpstr>PowerPoint Presentation</vt:lpstr>
      <vt:lpstr>Risk Adjusted Mortality</vt:lpstr>
      <vt:lpstr>UHC Overall Rank Quality and Accountability Ranking</vt:lpstr>
      <vt:lpstr>PowerPoint Presentation</vt:lpstr>
      <vt:lpstr>U S News Best Hospital Survivability &amp; Safety Rating</vt:lpstr>
      <vt:lpstr>Employee Turnover</vt:lpstr>
      <vt:lpstr>Overall Consumer Choice Measures September 2013 – August 2014</vt:lpstr>
      <vt:lpstr>PowerPoint Presentation</vt:lpstr>
      <vt:lpstr>The University of Kansas Hospital and Health System Unique Patients, FY14 (Total: 146,236)</vt:lpstr>
      <vt:lpstr>PowerPoint Presentation</vt:lpstr>
      <vt:lpstr>The University of Kansas Hospital and Health System Unique Patients, FY14 (Total: 234,046) </vt:lpstr>
      <vt:lpstr>Annual CMI</vt:lpstr>
      <vt:lpstr>Operating Margin</vt:lpstr>
      <vt:lpstr>Capitol Investment</vt:lpstr>
      <vt:lpstr>AMC Greater Dependency on Clinical Income</vt:lpstr>
      <vt:lpstr>Medical Center Funds Flow</vt:lpstr>
      <vt:lpstr>Clinical Revenue Support of AMC Challenged</vt:lpstr>
      <vt:lpstr>The Healthcare Landscape</vt:lpstr>
      <vt:lpstr>Healthcare Cost Trends</vt:lpstr>
      <vt:lpstr>Long Term Shift from IP/OP Has Accelerated </vt:lpstr>
      <vt:lpstr>Progressive Shift to Value-Based Care</vt:lpstr>
      <vt:lpstr>THE CURVE</vt:lpstr>
      <vt:lpstr>“Health Reform” has already had an enormous impact on the healthcare industry</vt:lpstr>
      <vt:lpstr>PowerPoint Presentation</vt:lpstr>
      <vt:lpstr>PowerPoint Presentation</vt:lpstr>
      <vt:lpstr>KU Hospital Uncompensated Care* (costs in millions of dollars)</vt:lpstr>
      <vt:lpstr>The Value Imperative: Landscape Reflects Acceleration in Transformation</vt:lpstr>
      <vt:lpstr>PowerPoint Presentation</vt:lpstr>
      <vt:lpstr>PowerPoint Presentation</vt:lpstr>
      <vt:lpstr>Physician Practice Ownership Has Flipped</vt:lpstr>
      <vt:lpstr>AMC Challenges</vt:lpstr>
      <vt:lpstr>Clinical Integration: Goals</vt:lpstr>
      <vt:lpstr>Organizational Structure Today</vt:lpstr>
      <vt:lpstr>Funds Flow Today</vt:lpstr>
      <vt:lpstr>PowerPoint Presentation</vt:lpstr>
      <vt:lpstr>PowerPoint Presentation</vt:lpstr>
      <vt:lpstr>PowerPoint Presentation</vt:lpstr>
      <vt:lpstr>Streamlined Funds Flow Among the Entities</vt:lpstr>
      <vt:lpstr>Clinical Integration: Goals</vt:lpstr>
      <vt:lpstr>PowerPoint Presentation</vt:lpstr>
      <vt:lpstr>Projections of Reductions to Charity Care With Both Medicaid Expansion and Exchanges</vt:lpstr>
      <vt:lpstr>Projections of Reductions to Charity Care With ONLY Insurance Exchange</vt:lpstr>
      <vt:lpstr>PowerPoint Presentation</vt:lpstr>
      <vt:lpstr>PowerPoint Presentation</vt:lpstr>
      <vt:lpstr>PowerPoint Presentation</vt:lpstr>
      <vt:lpstr>School of Medicine - Wichita</vt:lpstr>
      <vt:lpstr>PowerPoint Presentation</vt:lpstr>
      <vt:lpstr>PowerPoint Presentation</vt:lpstr>
      <vt:lpstr>PowerPoint Presentation</vt:lpstr>
      <vt:lpstr>PowerPoint Presentation</vt:lpstr>
      <vt:lpstr>KUMC + UKP Budget</vt:lpstr>
      <vt:lpstr>KUMC + UKP + KUH = AMC Budget</vt:lpstr>
    </vt:vector>
  </TitlesOfParts>
  <Company>The University of Kansas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Kansas Board of Regents  KUMC Update</dc:title>
  <dc:creator>Windows User</dc:creator>
  <cp:lastModifiedBy>Windows User</cp:lastModifiedBy>
  <cp:revision>147</cp:revision>
  <cp:lastPrinted>2014-12-17T13:57:07Z</cp:lastPrinted>
  <dcterms:created xsi:type="dcterms:W3CDTF">2013-11-05T17:10:26Z</dcterms:created>
  <dcterms:modified xsi:type="dcterms:W3CDTF">2014-12-17T17:21:28Z</dcterms:modified>
</cp:coreProperties>
</file>