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4" r:id="rId3"/>
    <p:sldId id="728" r:id="rId4"/>
    <p:sldId id="718" r:id="rId5"/>
    <p:sldId id="719" r:id="rId6"/>
    <p:sldId id="724" r:id="rId7"/>
    <p:sldId id="269" r:id="rId8"/>
    <p:sldId id="265" r:id="rId9"/>
    <p:sldId id="267" r:id="rId10"/>
    <p:sldId id="268" r:id="rId11"/>
    <p:sldId id="266" r:id="rId12"/>
    <p:sldId id="263" r:id="rId13"/>
    <p:sldId id="271" r:id="rId14"/>
    <p:sldId id="272" r:id="rId15"/>
    <p:sldId id="273" r:id="rId16"/>
    <p:sldId id="257" r:id="rId17"/>
    <p:sldId id="262" r:id="rId18"/>
    <p:sldId id="725" r:id="rId19"/>
    <p:sldId id="726" r:id="rId20"/>
    <p:sldId id="727" r:id="rId21"/>
    <p:sldId id="729" r:id="rId22"/>
    <p:sldId id="73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rier, Cindy" initials="FC" lastIdx="14" clrIdx="0">
    <p:extLst>
      <p:ext uri="{19B8F6BF-5375-455C-9EA6-DF929625EA0E}">
        <p15:presenceInfo xmlns:p15="http://schemas.microsoft.com/office/powerpoint/2012/main" userId="S::cfarrier@ksbor.org::f42aa993-7183-4daa-a6ae-639543132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32" y="64"/>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6T15:43:59.771" idx="2">
    <p:pos x="10" y="10"/>
    <p:text>Suggest moving this before or after slide 4 so that slide 4 will have context.</p:text>
    <p:extLst>
      <p:ext uri="{C676402C-5697-4E1C-873F-D02D1690AC5C}">
        <p15:threadingInfo xmlns:p15="http://schemas.microsoft.com/office/powerpoint/2012/main" timeZoneBias="300"/>
      </p:ext>
    </p:extLst>
  </p:cm>
  <p:cm authorId="1" dt="2020-08-26T15:58:23.845" idx="8">
    <p:pos x="10" y="106"/>
    <p:text>On 2P1 denominator, I think we clarified it to mean: Denominator: Number of CTE concentrators who left postsecondary education in the prior reporting year.</p:text>
    <p:extLst>
      <p:ext uri="{C676402C-5697-4E1C-873F-D02D1690AC5C}">
        <p15:threadingInfo xmlns:p15="http://schemas.microsoft.com/office/powerpoint/2012/main" timeZoneBias="300">
          <p15:parentCm authorId="1" idx="2"/>
        </p15:threadingInfo>
      </p:ext>
    </p:extLst>
  </p:cm>
  <p:cm authorId="1" dt="2020-08-26T15:59:59.150" idx="9">
    <p:pos x="10" y="202"/>
    <p:text>On 3PI denominator, I think we clarified it to mean: Denominator: Number of CTE concentrators in a CTE program or program of study that leads to a nontraditional field, during the reporting year.</p:text>
    <p:extLst>
      <p:ext uri="{C676402C-5697-4E1C-873F-D02D1690AC5C}">
        <p15:threadingInfo xmlns:p15="http://schemas.microsoft.com/office/powerpoint/2012/main" timeZoneBias="300">
          <p15:parentCm authorId="1" idx="2"/>
        </p15:threadingInfo>
      </p:ext>
    </p:extLst>
  </p:cm>
  <p:cm authorId="1" dt="2020-08-26T16:01:04.778" idx="10">
    <p:pos x="10" y="298"/>
    <p:text>There are some programs that are not gender based.</p:text>
    <p:extLst>
      <p:ext uri="{C676402C-5697-4E1C-873F-D02D1690AC5C}">
        <p15:threadingInfo xmlns:p15="http://schemas.microsoft.com/office/powerpoint/2012/main" timeZoneBias="300">
          <p15:parentCm authorId="1" idx="2"/>
        </p15:threadingInfo>
      </p:ext>
    </p:extLst>
  </p:cm>
  <p:cm authorId="1" dt="2020-08-26T16:02:18.708" idx="11">
    <p:pos x="10" y="394"/>
    <p:text>1P1 will also have to reflect the previous AY for the denominator.</p:text>
    <p:extLst>
      <p:ext uri="{C676402C-5697-4E1C-873F-D02D1690AC5C}">
        <p15:threadingInfo xmlns:p15="http://schemas.microsoft.com/office/powerpoint/2012/main" timeZoneBias="30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26T16:04:09.796" idx="12">
    <p:pos x="10" y="10"/>
    <p:text>FYI Only -- These are the program indicators for each student by CIP. Toying with the idea of NOT showing this for special populations such as disabled. It does not now, but I was thinking of the future and that it may be best not to show special pops here at all. Perhaps there was no plan to do so. We can chat about it.</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84A6DF1-EB07-4A4E-A25C-1AF1815AD791}" type="datetimeFigureOut">
              <a:rPr lang="en-US" smtClean="0"/>
              <a:t>8/27/2020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648D974-9E3E-4834-AC71-33457CA3F0CC}" type="slidenum">
              <a:rPr lang="en-US" smtClean="0"/>
              <a:t>‹#›</a:t>
            </a:fld>
            <a:endParaRPr lang="en-US"/>
          </a:p>
        </p:txBody>
      </p:sp>
    </p:spTree>
    <p:extLst>
      <p:ext uri="{BB962C8B-B14F-4D97-AF65-F5344CB8AC3E}">
        <p14:creationId xmlns:p14="http://schemas.microsoft.com/office/powerpoint/2010/main" val="23447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4A0E0-AAF8-4E91-A160-53AFBB998847}" type="slidenum">
              <a:rPr lang="en-US" smtClean="0"/>
              <a:t>6</a:t>
            </a:fld>
            <a:endParaRPr lang="en-US" dirty="0"/>
          </a:p>
        </p:txBody>
      </p:sp>
    </p:spTree>
    <p:extLst>
      <p:ext uri="{BB962C8B-B14F-4D97-AF65-F5344CB8AC3E}">
        <p14:creationId xmlns:p14="http://schemas.microsoft.com/office/powerpoint/2010/main" val="65294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801761" y="2133599"/>
            <a:ext cx="6858000" cy="1927124"/>
          </a:xfrm>
        </p:spPr>
        <p:txBody>
          <a:bodyPr anchor="ct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1801761" y="4277031"/>
            <a:ext cx="6858000" cy="1482213"/>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436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0142" y="365126"/>
            <a:ext cx="699073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1750142" y="1825625"/>
            <a:ext cx="699073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50142" y="6334919"/>
            <a:ext cx="2057400" cy="365125"/>
          </a:xfrm>
        </p:spPr>
        <p:txBody>
          <a:bodyPr/>
          <a:lstStyle/>
          <a:p>
            <a:fld id="{E581AAC3-EA86-4CA0-AE09-49596B3689B8}" type="datetimeFigureOut">
              <a:rPr lang="en-US" smtClean="0"/>
              <a:t>8/27/2020</a:t>
            </a:fld>
            <a:endParaRPr lang="en-US"/>
          </a:p>
        </p:txBody>
      </p:sp>
      <p:sp>
        <p:nvSpPr>
          <p:cNvPr id="6" name="Slide Number Placeholder 5"/>
          <p:cNvSpPr>
            <a:spLocks noGrp="1"/>
          </p:cNvSpPr>
          <p:nvPr>
            <p:ph type="sldNum" sz="quarter" idx="12"/>
          </p:nvPr>
        </p:nvSpPr>
        <p:spPr>
          <a:xfrm>
            <a:off x="6683475" y="6334919"/>
            <a:ext cx="2057400" cy="365125"/>
          </a:xfrm>
        </p:spPr>
        <p:txBody>
          <a:bodyPr/>
          <a:lstStyle/>
          <a:p>
            <a:fld id="{F5BBD590-CDDC-40E9-9F1B-9F6458CADF86}" type="slidenum">
              <a:rPr lang="en-US" smtClean="0"/>
              <a:t>‹#›</a:t>
            </a:fld>
            <a:endParaRPr lang="en-US"/>
          </a:p>
        </p:txBody>
      </p:sp>
    </p:spTree>
    <p:extLst>
      <p:ext uri="{BB962C8B-B14F-4D97-AF65-F5344CB8AC3E}">
        <p14:creationId xmlns:p14="http://schemas.microsoft.com/office/powerpoint/2010/main" val="46931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0142" y="365126"/>
            <a:ext cx="7010400" cy="1325563"/>
          </a:xfrm>
        </p:spPr>
        <p:txBody>
          <a:bodyPr/>
          <a:lstStyle/>
          <a:p>
            <a:r>
              <a:rPr lang="en-US"/>
              <a:t>Click to edit Master title style</a:t>
            </a:r>
            <a:endParaRPr lang="en-US" dirty="0"/>
          </a:p>
        </p:txBody>
      </p:sp>
      <p:sp>
        <p:nvSpPr>
          <p:cNvPr id="4" name="Content Placeholder 3"/>
          <p:cNvSpPr>
            <a:spLocks noGrp="1"/>
          </p:cNvSpPr>
          <p:nvPr>
            <p:ph sz="half" idx="2"/>
          </p:nvPr>
        </p:nvSpPr>
        <p:spPr>
          <a:xfrm>
            <a:off x="5230761" y="1825625"/>
            <a:ext cx="352978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750142" y="6334919"/>
            <a:ext cx="2057400" cy="365125"/>
          </a:xfrm>
        </p:spPr>
        <p:txBody>
          <a:bodyPr/>
          <a:lstStyle/>
          <a:p>
            <a:fld id="{E581AAC3-EA86-4CA0-AE09-49596B3689B8}" type="datetimeFigureOut">
              <a:rPr lang="en-US" smtClean="0"/>
              <a:t>8/27/2020</a:t>
            </a:fld>
            <a:endParaRPr lang="en-US"/>
          </a:p>
        </p:txBody>
      </p:sp>
      <p:sp>
        <p:nvSpPr>
          <p:cNvPr id="7" name="Slide Number Placeholder 6"/>
          <p:cNvSpPr>
            <a:spLocks noGrp="1"/>
          </p:cNvSpPr>
          <p:nvPr>
            <p:ph type="sldNum" sz="quarter" idx="12"/>
          </p:nvPr>
        </p:nvSpPr>
        <p:spPr>
          <a:xfrm>
            <a:off x="6703141" y="6334919"/>
            <a:ext cx="2057400" cy="365125"/>
          </a:xfrm>
        </p:spPr>
        <p:txBody>
          <a:bodyPr/>
          <a:lstStyle/>
          <a:p>
            <a:fld id="{F5BBD590-CDDC-40E9-9F1B-9F6458CADF86}" type="slidenum">
              <a:rPr lang="en-US" smtClean="0"/>
              <a:t>‹#›</a:t>
            </a:fld>
            <a:endParaRPr lang="en-US"/>
          </a:p>
        </p:txBody>
      </p:sp>
      <p:sp>
        <p:nvSpPr>
          <p:cNvPr id="10" name="Content Placeholder 3"/>
          <p:cNvSpPr>
            <a:spLocks noGrp="1"/>
          </p:cNvSpPr>
          <p:nvPr>
            <p:ph sz="half" idx="13"/>
          </p:nvPr>
        </p:nvSpPr>
        <p:spPr>
          <a:xfrm>
            <a:off x="1750142" y="1825625"/>
            <a:ext cx="33589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020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1750142" y="365126"/>
            <a:ext cx="7010400" cy="1325563"/>
          </a:xfrm>
        </p:spPr>
        <p:txBody>
          <a:bodyPr/>
          <a:lstStyle/>
          <a:p>
            <a:r>
              <a:rPr lang="en-US"/>
              <a:t>Click to edit Master title style</a:t>
            </a:r>
            <a:endParaRPr lang="en-US" dirty="0"/>
          </a:p>
        </p:txBody>
      </p:sp>
      <p:sp>
        <p:nvSpPr>
          <p:cNvPr id="8" name="Date Placeholder 4"/>
          <p:cNvSpPr>
            <a:spLocks noGrp="1"/>
          </p:cNvSpPr>
          <p:nvPr>
            <p:ph type="dt" sz="half" idx="10"/>
          </p:nvPr>
        </p:nvSpPr>
        <p:spPr>
          <a:xfrm>
            <a:off x="1750142" y="6334919"/>
            <a:ext cx="2057400" cy="365125"/>
          </a:xfrm>
        </p:spPr>
        <p:txBody>
          <a:bodyPr/>
          <a:lstStyle/>
          <a:p>
            <a:fld id="{E581AAC3-EA86-4CA0-AE09-49596B3689B8}" type="datetimeFigureOut">
              <a:rPr lang="en-US" smtClean="0"/>
              <a:t>8/27/2020</a:t>
            </a:fld>
            <a:endParaRPr lang="en-US"/>
          </a:p>
        </p:txBody>
      </p:sp>
      <p:sp>
        <p:nvSpPr>
          <p:cNvPr id="9" name="Slide Number Placeholder 6"/>
          <p:cNvSpPr>
            <a:spLocks noGrp="1"/>
          </p:cNvSpPr>
          <p:nvPr>
            <p:ph type="sldNum" sz="quarter" idx="12"/>
          </p:nvPr>
        </p:nvSpPr>
        <p:spPr>
          <a:xfrm>
            <a:off x="6703141" y="6334919"/>
            <a:ext cx="2057400" cy="365125"/>
          </a:xfrm>
        </p:spPr>
        <p:txBody>
          <a:bodyPr/>
          <a:lstStyle/>
          <a:p>
            <a:fld id="{F5BBD590-CDDC-40E9-9F1B-9F6458CADF86}" type="slidenum">
              <a:rPr lang="en-US" smtClean="0"/>
              <a:t>‹#›</a:t>
            </a:fld>
            <a:endParaRPr lang="en-US"/>
          </a:p>
        </p:txBody>
      </p:sp>
    </p:spTree>
    <p:extLst>
      <p:ext uri="{BB962C8B-B14F-4D97-AF65-F5344CB8AC3E}">
        <p14:creationId xmlns:p14="http://schemas.microsoft.com/office/powerpoint/2010/main" val="158807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750142" y="6334919"/>
            <a:ext cx="2057400" cy="365125"/>
          </a:xfrm>
        </p:spPr>
        <p:txBody>
          <a:bodyPr/>
          <a:lstStyle/>
          <a:p>
            <a:fld id="{E581AAC3-EA86-4CA0-AE09-49596B3689B8}" type="datetimeFigureOut">
              <a:rPr lang="en-US" smtClean="0"/>
              <a:t>8/27/2020</a:t>
            </a:fld>
            <a:endParaRPr lang="en-US"/>
          </a:p>
        </p:txBody>
      </p:sp>
      <p:sp>
        <p:nvSpPr>
          <p:cNvPr id="6" name="Slide Number Placeholder 6"/>
          <p:cNvSpPr>
            <a:spLocks noGrp="1"/>
          </p:cNvSpPr>
          <p:nvPr>
            <p:ph type="sldNum" sz="quarter" idx="12"/>
          </p:nvPr>
        </p:nvSpPr>
        <p:spPr>
          <a:xfrm>
            <a:off x="6703141" y="6334919"/>
            <a:ext cx="2057400" cy="365125"/>
          </a:xfrm>
        </p:spPr>
        <p:txBody>
          <a:bodyPr/>
          <a:lstStyle/>
          <a:p>
            <a:fld id="{F5BBD590-CDDC-40E9-9F1B-9F6458CADF86}" type="slidenum">
              <a:rPr lang="en-US" smtClean="0"/>
              <a:t>‹#›</a:t>
            </a:fld>
            <a:endParaRPr lang="en-US"/>
          </a:p>
        </p:txBody>
      </p:sp>
    </p:spTree>
    <p:extLst>
      <p:ext uri="{BB962C8B-B14F-4D97-AF65-F5344CB8AC3E}">
        <p14:creationId xmlns:p14="http://schemas.microsoft.com/office/powerpoint/2010/main" val="3624019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1AAC3-EA86-4CA0-AE09-49596B3689B8}" type="datetimeFigureOut">
              <a:rPr lang="en-US" smtClean="0"/>
              <a:t>8/27/2020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BD590-CDDC-40E9-9F1B-9F6458CADF86}" type="slidenum">
              <a:rPr lang="en-US" smtClean="0"/>
              <a:t>‹#›</a:t>
            </a:fld>
            <a:endParaRPr lang="en-US"/>
          </a:p>
        </p:txBody>
      </p:sp>
    </p:spTree>
    <p:extLst>
      <p:ext uri="{BB962C8B-B14F-4D97-AF65-F5344CB8AC3E}">
        <p14:creationId xmlns:p14="http://schemas.microsoft.com/office/powerpoint/2010/main" val="375735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37.emf"/><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Deciphering </a:t>
            </a:r>
            <a:br>
              <a:rPr lang="en-US" b="1" dirty="0"/>
            </a:br>
            <a:r>
              <a:rPr lang="en-US" b="1" dirty="0"/>
              <a:t>Perkins V Data</a:t>
            </a:r>
          </a:p>
        </p:txBody>
      </p:sp>
    </p:spTree>
    <p:extLst>
      <p:ext uri="{BB962C8B-B14F-4D97-AF65-F5344CB8AC3E}">
        <p14:creationId xmlns:p14="http://schemas.microsoft.com/office/powerpoint/2010/main" val="298860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10C35-50A4-4EBE-BFEF-1A624D29D4AB}"/>
              </a:ext>
            </a:extLst>
          </p:cNvPr>
          <p:cNvPicPr>
            <a:picLocks noChangeAspect="1"/>
          </p:cNvPicPr>
          <p:nvPr/>
        </p:nvPicPr>
        <p:blipFill>
          <a:blip r:embed="rId2"/>
          <a:stretch>
            <a:fillRect/>
          </a:stretch>
        </p:blipFill>
        <p:spPr>
          <a:xfrm>
            <a:off x="311569" y="1127760"/>
            <a:ext cx="8128038" cy="751205"/>
          </a:xfrm>
          <a:prstGeom prst="rect">
            <a:avLst/>
          </a:prstGeom>
        </p:spPr>
      </p:pic>
      <p:pic>
        <p:nvPicPr>
          <p:cNvPr id="4" name="Picture 3">
            <a:extLst>
              <a:ext uri="{FF2B5EF4-FFF2-40B4-BE49-F238E27FC236}">
                <a16:creationId xmlns:a16="http://schemas.microsoft.com/office/drawing/2014/main" id="{3F169125-1634-403B-B362-C3F08F5A50D1}"/>
              </a:ext>
            </a:extLst>
          </p:cNvPr>
          <p:cNvPicPr>
            <a:picLocks noChangeAspect="1"/>
          </p:cNvPicPr>
          <p:nvPr/>
        </p:nvPicPr>
        <p:blipFill>
          <a:blip r:embed="rId3"/>
          <a:stretch>
            <a:fillRect/>
          </a:stretch>
        </p:blipFill>
        <p:spPr>
          <a:xfrm>
            <a:off x="58799" y="2228692"/>
            <a:ext cx="9085201" cy="2400615"/>
          </a:xfrm>
          <a:prstGeom prst="rect">
            <a:avLst/>
          </a:prstGeom>
        </p:spPr>
      </p:pic>
    </p:spTree>
    <p:extLst>
      <p:ext uri="{BB962C8B-B14F-4D97-AF65-F5344CB8AC3E}">
        <p14:creationId xmlns:p14="http://schemas.microsoft.com/office/powerpoint/2010/main" val="53984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9C64A-7A31-425B-82A0-6D00DAD677B7}"/>
              </a:ext>
            </a:extLst>
          </p:cNvPr>
          <p:cNvPicPr>
            <a:picLocks noChangeAspect="1"/>
          </p:cNvPicPr>
          <p:nvPr/>
        </p:nvPicPr>
        <p:blipFill>
          <a:blip r:embed="rId2"/>
          <a:stretch>
            <a:fillRect/>
          </a:stretch>
        </p:blipFill>
        <p:spPr>
          <a:xfrm>
            <a:off x="596105" y="233681"/>
            <a:ext cx="7740249" cy="714692"/>
          </a:xfrm>
          <a:prstGeom prst="rect">
            <a:avLst/>
          </a:prstGeom>
        </p:spPr>
      </p:pic>
      <p:pic>
        <p:nvPicPr>
          <p:cNvPr id="5" name="Picture 4">
            <a:extLst>
              <a:ext uri="{FF2B5EF4-FFF2-40B4-BE49-F238E27FC236}">
                <a16:creationId xmlns:a16="http://schemas.microsoft.com/office/drawing/2014/main" id="{8AF49F73-2175-4018-92D7-7C1CE42973D6}"/>
              </a:ext>
            </a:extLst>
          </p:cNvPr>
          <p:cNvPicPr>
            <a:picLocks noChangeAspect="1"/>
          </p:cNvPicPr>
          <p:nvPr/>
        </p:nvPicPr>
        <p:blipFill>
          <a:blip r:embed="rId3"/>
          <a:stretch>
            <a:fillRect/>
          </a:stretch>
        </p:blipFill>
        <p:spPr>
          <a:xfrm>
            <a:off x="480079" y="958578"/>
            <a:ext cx="7972300" cy="2171382"/>
          </a:xfrm>
          <a:prstGeom prst="rect">
            <a:avLst/>
          </a:prstGeom>
        </p:spPr>
      </p:pic>
      <p:pic>
        <p:nvPicPr>
          <p:cNvPr id="6" name="Picture 5">
            <a:extLst>
              <a:ext uri="{FF2B5EF4-FFF2-40B4-BE49-F238E27FC236}">
                <a16:creationId xmlns:a16="http://schemas.microsoft.com/office/drawing/2014/main" id="{69CE5B5A-5934-4512-BC9F-B1028DF3BF8B}"/>
              </a:ext>
            </a:extLst>
          </p:cNvPr>
          <p:cNvPicPr>
            <a:picLocks noChangeAspect="1"/>
          </p:cNvPicPr>
          <p:nvPr/>
        </p:nvPicPr>
        <p:blipFill>
          <a:blip r:embed="rId4"/>
          <a:stretch>
            <a:fillRect/>
          </a:stretch>
        </p:blipFill>
        <p:spPr>
          <a:xfrm>
            <a:off x="1028786" y="3576320"/>
            <a:ext cx="7086428" cy="668293"/>
          </a:xfrm>
          <a:prstGeom prst="rect">
            <a:avLst/>
          </a:prstGeom>
        </p:spPr>
      </p:pic>
      <p:pic>
        <p:nvPicPr>
          <p:cNvPr id="7" name="Picture 6">
            <a:extLst>
              <a:ext uri="{FF2B5EF4-FFF2-40B4-BE49-F238E27FC236}">
                <a16:creationId xmlns:a16="http://schemas.microsoft.com/office/drawing/2014/main" id="{C4627C53-F808-4375-A279-216BD7B626CD}"/>
              </a:ext>
            </a:extLst>
          </p:cNvPr>
          <p:cNvPicPr>
            <a:picLocks noChangeAspect="1"/>
          </p:cNvPicPr>
          <p:nvPr/>
        </p:nvPicPr>
        <p:blipFill>
          <a:blip r:embed="rId5"/>
          <a:stretch>
            <a:fillRect/>
          </a:stretch>
        </p:blipFill>
        <p:spPr>
          <a:xfrm>
            <a:off x="1849120" y="4365263"/>
            <a:ext cx="5588000" cy="2032000"/>
          </a:xfrm>
          <a:prstGeom prst="rect">
            <a:avLst/>
          </a:prstGeom>
        </p:spPr>
      </p:pic>
    </p:spTree>
    <p:extLst>
      <p:ext uri="{BB962C8B-B14F-4D97-AF65-F5344CB8AC3E}">
        <p14:creationId xmlns:p14="http://schemas.microsoft.com/office/powerpoint/2010/main" val="78544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6C9F8-048A-49F8-A037-A4D3D337E87F}"/>
              </a:ext>
            </a:extLst>
          </p:cNvPr>
          <p:cNvPicPr>
            <a:picLocks noChangeAspect="1"/>
          </p:cNvPicPr>
          <p:nvPr/>
        </p:nvPicPr>
        <p:blipFill>
          <a:blip r:embed="rId2"/>
          <a:stretch>
            <a:fillRect/>
          </a:stretch>
        </p:blipFill>
        <p:spPr>
          <a:xfrm>
            <a:off x="-256902" y="574358"/>
            <a:ext cx="9692640" cy="2304421"/>
          </a:xfrm>
          <a:prstGeom prst="rect">
            <a:avLst/>
          </a:prstGeom>
        </p:spPr>
      </p:pic>
      <p:pic>
        <p:nvPicPr>
          <p:cNvPr id="7" name="Picture 6">
            <a:extLst>
              <a:ext uri="{FF2B5EF4-FFF2-40B4-BE49-F238E27FC236}">
                <a16:creationId xmlns:a16="http://schemas.microsoft.com/office/drawing/2014/main" id="{D09D17E6-9042-4B4A-94D4-C150CC255043}"/>
              </a:ext>
            </a:extLst>
          </p:cNvPr>
          <p:cNvPicPr>
            <a:picLocks noChangeAspect="1"/>
          </p:cNvPicPr>
          <p:nvPr/>
        </p:nvPicPr>
        <p:blipFill>
          <a:blip r:embed="rId3"/>
          <a:stretch>
            <a:fillRect/>
          </a:stretch>
        </p:blipFill>
        <p:spPr>
          <a:xfrm>
            <a:off x="17418" y="5723661"/>
            <a:ext cx="9144000" cy="559981"/>
          </a:xfrm>
          <a:prstGeom prst="rect">
            <a:avLst/>
          </a:prstGeom>
        </p:spPr>
      </p:pic>
      <p:pic>
        <p:nvPicPr>
          <p:cNvPr id="8" name="Picture 7">
            <a:extLst>
              <a:ext uri="{FF2B5EF4-FFF2-40B4-BE49-F238E27FC236}">
                <a16:creationId xmlns:a16="http://schemas.microsoft.com/office/drawing/2014/main" id="{8F165A09-65B5-45B5-9774-A82ED298C3D7}"/>
              </a:ext>
            </a:extLst>
          </p:cNvPr>
          <p:cNvPicPr>
            <a:picLocks noChangeAspect="1"/>
          </p:cNvPicPr>
          <p:nvPr/>
        </p:nvPicPr>
        <p:blipFill>
          <a:blip r:embed="rId4"/>
          <a:stretch>
            <a:fillRect/>
          </a:stretch>
        </p:blipFill>
        <p:spPr>
          <a:xfrm>
            <a:off x="475161" y="250508"/>
            <a:ext cx="3543300" cy="323850"/>
          </a:xfrm>
          <a:prstGeom prst="rect">
            <a:avLst/>
          </a:prstGeom>
        </p:spPr>
      </p:pic>
      <p:pic>
        <p:nvPicPr>
          <p:cNvPr id="2" name="Picture 1">
            <a:extLst>
              <a:ext uri="{FF2B5EF4-FFF2-40B4-BE49-F238E27FC236}">
                <a16:creationId xmlns:a16="http://schemas.microsoft.com/office/drawing/2014/main" id="{DF1F44FB-DAC2-4B37-8E29-B150BE612F3F}"/>
              </a:ext>
            </a:extLst>
          </p:cNvPr>
          <p:cNvPicPr>
            <a:picLocks noChangeAspect="1"/>
          </p:cNvPicPr>
          <p:nvPr/>
        </p:nvPicPr>
        <p:blipFill>
          <a:blip r:embed="rId5"/>
          <a:stretch>
            <a:fillRect/>
          </a:stretch>
        </p:blipFill>
        <p:spPr>
          <a:xfrm>
            <a:off x="17418" y="2785191"/>
            <a:ext cx="9144000" cy="1836257"/>
          </a:xfrm>
          <a:prstGeom prst="rect">
            <a:avLst/>
          </a:prstGeom>
        </p:spPr>
      </p:pic>
    </p:spTree>
    <p:extLst>
      <p:ext uri="{BB962C8B-B14F-4D97-AF65-F5344CB8AC3E}">
        <p14:creationId xmlns:p14="http://schemas.microsoft.com/office/powerpoint/2010/main" val="250532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85E19-4F83-4274-8B0C-5313E95900D9}"/>
              </a:ext>
            </a:extLst>
          </p:cNvPr>
          <p:cNvPicPr>
            <a:picLocks noChangeAspect="1"/>
          </p:cNvPicPr>
          <p:nvPr/>
        </p:nvPicPr>
        <p:blipFill>
          <a:blip r:embed="rId2"/>
          <a:stretch>
            <a:fillRect/>
          </a:stretch>
        </p:blipFill>
        <p:spPr>
          <a:xfrm>
            <a:off x="-78374" y="1304127"/>
            <a:ext cx="9370427" cy="1930428"/>
          </a:xfrm>
          <a:prstGeom prst="rect">
            <a:avLst/>
          </a:prstGeom>
        </p:spPr>
      </p:pic>
      <p:pic>
        <p:nvPicPr>
          <p:cNvPr id="4" name="Picture 3">
            <a:extLst>
              <a:ext uri="{FF2B5EF4-FFF2-40B4-BE49-F238E27FC236}">
                <a16:creationId xmlns:a16="http://schemas.microsoft.com/office/drawing/2014/main" id="{27C6BF57-162E-4903-906A-F778E615536F}"/>
              </a:ext>
            </a:extLst>
          </p:cNvPr>
          <p:cNvPicPr>
            <a:picLocks noChangeAspect="1"/>
          </p:cNvPicPr>
          <p:nvPr/>
        </p:nvPicPr>
        <p:blipFill>
          <a:blip r:embed="rId3"/>
          <a:stretch>
            <a:fillRect/>
          </a:stretch>
        </p:blipFill>
        <p:spPr>
          <a:xfrm>
            <a:off x="8706" y="4786220"/>
            <a:ext cx="9144000" cy="559981"/>
          </a:xfrm>
          <a:prstGeom prst="rect">
            <a:avLst/>
          </a:prstGeom>
        </p:spPr>
      </p:pic>
      <p:pic>
        <p:nvPicPr>
          <p:cNvPr id="5" name="Picture 4">
            <a:extLst>
              <a:ext uri="{FF2B5EF4-FFF2-40B4-BE49-F238E27FC236}">
                <a16:creationId xmlns:a16="http://schemas.microsoft.com/office/drawing/2014/main" id="{4100D766-5490-4127-AF85-090FB8434228}"/>
              </a:ext>
            </a:extLst>
          </p:cNvPr>
          <p:cNvPicPr>
            <a:picLocks noChangeAspect="1"/>
          </p:cNvPicPr>
          <p:nvPr/>
        </p:nvPicPr>
        <p:blipFill>
          <a:blip r:embed="rId4"/>
          <a:stretch>
            <a:fillRect/>
          </a:stretch>
        </p:blipFill>
        <p:spPr>
          <a:xfrm>
            <a:off x="296499" y="493839"/>
            <a:ext cx="5172075" cy="447675"/>
          </a:xfrm>
          <a:prstGeom prst="rect">
            <a:avLst/>
          </a:prstGeom>
        </p:spPr>
      </p:pic>
      <p:pic>
        <p:nvPicPr>
          <p:cNvPr id="6" name="Picture 5">
            <a:extLst>
              <a:ext uri="{FF2B5EF4-FFF2-40B4-BE49-F238E27FC236}">
                <a16:creationId xmlns:a16="http://schemas.microsoft.com/office/drawing/2014/main" id="{2C2E742D-D0E5-4322-AF67-8F6ABF2D696B}"/>
              </a:ext>
            </a:extLst>
          </p:cNvPr>
          <p:cNvPicPr>
            <a:picLocks noChangeAspect="1"/>
          </p:cNvPicPr>
          <p:nvPr/>
        </p:nvPicPr>
        <p:blipFill>
          <a:blip r:embed="rId5"/>
          <a:stretch>
            <a:fillRect/>
          </a:stretch>
        </p:blipFill>
        <p:spPr>
          <a:xfrm>
            <a:off x="296499" y="3302021"/>
            <a:ext cx="8643938" cy="253957"/>
          </a:xfrm>
          <a:prstGeom prst="rect">
            <a:avLst/>
          </a:prstGeom>
        </p:spPr>
      </p:pic>
      <p:pic>
        <p:nvPicPr>
          <p:cNvPr id="7" name="Picture 6">
            <a:extLst>
              <a:ext uri="{FF2B5EF4-FFF2-40B4-BE49-F238E27FC236}">
                <a16:creationId xmlns:a16="http://schemas.microsoft.com/office/drawing/2014/main" id="{219BA81F-D64D-4630-A3D7-4F9D6616F53E}"/>
              </a:ext>
            </a:extLst>
          </p:cNvPr>
          <p:cNvPicPr>
            <a:picLocks noChangeAspect="1"/>
          </p:cNvPicPr>
          <p:nvPr/>
        </p:nvPicPr>
        <p:blipFill>
          <a:blip r:embed="rId6"/>
          <a:stretch>
            <a:fillRect/>
          </a:stretch>
        </p:blipFill>
        <p:spPr>
          <a:xfrm>
            <a:off x="227443" y="3555978"/>
            <a:ext cx="8643938" cy="225005"/>
          </a:xfrm>
          <a:prstGeom prst="rect">
            <a:avLst/>
          </a:prstGeom>
        </p:spPr>
      </p:pic>
    </p:spTree>
    <p:extLst>
      <p:ext uri="{BB962C8B-B14F-4D97-AF65-F5344CB8AC3E}">
        <p14:creationId xmlns:p14="http://schemas.microsoft.com/office/powerpoint/2010/main" val="28844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F93FF-9939-4694-A5D9-C9EB1D58DE12}"/>
              </a:ext>
            </a:extLst>
          </p:cNvPr>
          <p:cNvPicPr>
            <a:picLocks noChangeAspect="1"/>
          </p:cNvPicPr>
          <p:nvPr/>
        </p:nvPicPr>
        <p:blipFill>
          <a:blip r:embed="rId2"/>
          <a:stretch>
            <a:fillRect/>
          </a:stretch>
        </p:blipFill>
        <p:spPr>
          <a:xfrm>
            <a:off x="604021" y="304800"/>
            <a:ext cx="3076575" cy="474890"/>
          </a:xfrm>
          <a:prstGeom prst="rect">
            <a:avLst/>
          </a:prstGeom>
        </p:spPr>
      </p:pic>
      <p:pic>
        <p:nvPicPr>
          <p:cNvPr id="3" name="Picture 2">
            <a:extLst>
              <a:ext uri="{FF2B5EF4-FFF2-40B4-BE49-F238E27FC236}">
                <a16:creationId xmlns:a16="http://schemas.microsoft.com/office/drawing/2014/main" id="{384A3A11-57C1-462D-9723-B463AA6AD6F6}"/>
              </a:ext>
            </a:extLst>
          </p:cNvPr>
          <p:cNvPicPr>
            <a:picLocks noChangeAspect="1"/>
          </p:cNvPicPr>
          <p:nvPr/>
        </p:nvPicPr>
        <p:blipFill>
          <a:blip r:embed="rId3"/>
          <a:stretch>
            <a:fillRect/>
          </a:stretch>
        </p:blipFill>
        <p:spPr>
          <a:xfrm>
            <a:off x="330925" y="674665"/>
            <a:ext cx="8003177" cy="2879932"/>
          </a:xfrm>
          <a:prstGeom prst="rect">
            <a:avLst/>
          </a:prstGeom>
        </p:spPr>
      </p:pic>
      <p:sp>
        <p:nvSpPr>
          <p:cNvPr id="4" name="TextBox 3">
            <a:extLst>
              <a:ext uri="{FF2B5EF4-FFF2-40B4-BE49-F238E27FC236}">
                <a16:creationId xmlns:a16="http://schemas.microsoft.com/office/drawing/2014/main" id="{F7EDA082-A431-4426-B2DA-B608C4805A11}"/>
              </a:ext>
            </a:extLst>
          </p:cNvPr>
          <p:cNvSpPr txBox="1"/>
          <p:nvPr/>
        </p:nvSpPr>
        <p:spPr>
          <a:xfrm>
            <a:off x="2360023" y="3768380"/>
            <a:ext cx="6278880" cy="584775"/>
          </a:xfrm>
          <a:prstGeom prst="rect">
            <a:avLst/>
          </a:prstGeom>
          <a:noFill/>
        </p:spPr>
        <p:txBody>
          <a:bodyPr wrap="square" rtlCol="0">
            <a:spAutoFit/>
          </a:bodyPr>
          <a:lstStyle/>
          <a:p>
            <a:r>
              <a:rPr lang="en-US" sz="1600" dirty="0">
                <a:solidFill>
                  <a:srgbClr val="FF0000"/>
                </a:solidFill>
              </a:rPr>
              <a:t>Want to know who those students are in the core indicator report?  Change drop down to get numerator/denominator numbers </a:t>
            </a:r>
          </a:p>
        </p:txBody>
      </p:sp>
      <p:cxnSp>
        <p:nvCxnSpPr>
          <p:cNvPr id="6" name="Straight Arrow Connector 5">
            <a:extLst>
              <a:ext uri="{FF2B5EF4-FFF2-40B4-BE49-F238E27FC236}">
                <a16:creationId xmlns:a16="http://schemas.microsoft.com/office/drawing/2014/main" id="{691D1ACA-92EC-4A90-84B8-3DDD63522CBA}"/>
              </a:ext>
            </a:extLst>
          </p:cNvPr>
          <p:cNvCxnSpPr>
            <a:cxnSpLocks/>
          </p:cNvCxnSpPr>
          <p:nvPr/>
        </p:nvCxnSpPr>
        <p:spPr>
          <a:xfrm flipV="1">
            <a:off x="4023360" y="3148644"/>
            <a:ext cx="3378926" cy="956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8D533C-DFC3-43D4-82AA-1C01E918A654}"/>
              </a:ext>
            </a:extLst>
          </p:cNvPr>
          <p:cNvSpPr txBox="1"/>
          <p:nvPr/>
        </p:nvSpPr>
        <p:spPr>
          <a:xfrm>
            <a:off x="2360023" y="4539544"/>
            <a:ext cx="6278880" cy="338554"/>
          </a:xfrm>
          <a:prstGeom prst="rect">
            <a:avLst/>
          </a:prstGeom>
          <a:noFill/>
        </p:spPr>
        <p:txBody>
          <a:bodyPr wrap="square" rtlCol="0">
            <a:spAutoFit/>
          </a:bodyPr>
          <a:lstStyle/>
          <a:p>
            <a:r>
              <a:rPr lang="en-US" sz="1600" dirty="0">
                <a:solidFill>
                  <a:srgbClr val="FF0000"/>
                </a:solidFill>
              </a:rPr>
              <a:t>Can’t remember those darn definitions?  Printable PDF right here </a:t>
            </a:r>
          </a:p>
        </p:txBody>
      </p:sp>
      <p:cxnSp>
        <p:nvCxnSpPr>
          <p:cNvPr id="10" name="Straight Arrow Connector 9">
            <a:extLst>
              <a:ext uri="{FF2B5EF4-FFF2-40B4-BE49-F238E27FC236}">
                <a16:creationId xmlns:a16="http://schemas.microsoft.com/office/drawing/2014/main" id="{5DC01B83-11EC-4E29-B459-ED565A3E278F}"/>
              </a:ext>
            </a:extLst>
          </p:cNvPr>
          <p:cNvCxnSpPr>
            <a:cxnSpLocks/>
          </p:cNvCxnSpPr>
          <p:nvPr/>
        </p:nvCxnSpPr>
        <p:spPr>
          <a:xfrm flipH="1" flipV="1">
            <a:off x="7402286" y="3593080"/>
            <a:ext cx="148045" cy="1024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B29FAEA-BFBA-4DD6-8A62-A512E229D9AB}"/>
              </a:ext>
            </a:extLst>
          </p:cNvPr>
          <p:cNvPicPr>
            <a:picLocks noChangeAspect="1"/>
          </p:cNvPicPr>
          <p:nvPr/>
        </p:nvPicPr>
        <p:blipFill>
          <a:blip r:embed="rId4"/>
          <a:stretch>
            <a:fillRect/>
          </a:stretch>
        </p:blipFill>
        <p:spPr>
          <a:xfrm>
            <a:off x="43544" y="5589803"/>
            <a:ext cx="9144000" cy="676860"/>
          </a:xfrm>
          <a:prstGeom prst="rect">
            <a:avLst/>
          </a:prstGeom>
        </p:spPr>
      </p:pic>
      <p:sp>
        <p:nvSpPr>
          <p:cNvPr id="13" name="TextBox 12">
            <a:extLst>
              <a:ext uri="{FF2B5EF4-FFF2-40B4-BE49-F238E27FC236}">
                <a16:creationId xmlns:a16="http://schemas.microsoft.com/office/drawing/2014/main" id="{4FF28045-C829-46EA-BE20-BBC6675C4DC1}"/>
              </a:ext>
            </a:extLst>
          </p:cNvPr>
          <p:cNvSpPr txBox="1"/>
          <p:nvPr/>
        </p:nvSpPr>
        <p:spPr>
          <a:xfrm>
            <a:off x="330925" y="5125243"/>
            <a:ext cx="2629989" cy="369332"/>
          </a:xfrm>
          <a:prstGeom prst="rect">
            <a:avLst/>
          </a:prstGeom>
          <a:noFill/>
        </p:spPr>
        <p:txBody>
          <a:bodyPr wrap="square" rtlCol="0">
            <a:spAutoFit/>
          </a:bodyPr>
          <a:lstStyle/>
          <a:p>
            <a:r>
              <a:rPr lang="en-US" b="1" dirty="0"/>
              <a:t>Returns these results:</a:t>
            </a:r>
          </a:p>
        </p:txBody>
      </p:sp>
    </p:spTree>
    <p:extLst>
      <p:ext uri="{BB962C8B-B14F-4D97-AF65-F5344CB8AC3E}">
        <p14:creationId xmlns:p14="http://schemas.microsoft.com/office/powerpoint/2010/main" val="227520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8DFDA0-2728-4445-887B-C32EA1480AEC}"/>
              </a:ext>
            </a:extLst>
          </p:cNvPr>
          <p:cNvPicPr>
            <a:picLocks noChangeAspect="1"/>
          </p:cNvPicPr>
          <p:nvPr/>
        </p:nvPicPr>
        <p:blipFill>
          <a:blip r:embed="rId2"/>
          <a:stretch>
            <a:fillRect/>
          </a:stretch>
        </p:blipFill>
        <p:spPr>
          <a:xfrm>
            <a:off x="2751455" y="180975"/>
            <a:ext cx="5734050" cy="6496050"/>
          </a:xfrm>
          <a:prstGeom prst="rect">
            <a:avLst/>
          </a:prstGeom>
        </p:spPr>
      </p:pic>
      <p:sp>
        <p:nvSpPr>
          <p:cNvPr id="3" name="TextBox 2">
            <a:extLst>
              <a:ext uri="{FF2B5EF4-FFF2-40B4-BE49-F238E27FC236}">
                <a16:creationId xmlns:a16="http://schemas.microsoft.com/office/drawing/2014/main" id="{4FBC4DBC-4049-41EC-82BD-79CA6B16FBEA}"/>
              </a:ext>
            </a:extLst>
          </p:cNvPr>
          <p:cNvSpPr txBox="1"/>
          <p:nvPr/>
        </p:nvSpPr>
        <p:spPr>
          <a:xfrm>
            <a:off x="264160" y="883920"/>
            <a:ext cx="2275840" cy="1569660"/>
          </a:xfrm>
          <a:prstGeom prst="rect">
            <a:avLst/>
          </a:prstGeom>
          <a:noFill/>
        </p:spPr>
        <p:txBody>
          <a:bodyPr wrap="square" rtlCol="0">
            <a:spAutoFit/>
          </a:bodyPr>
          <a:lstStyle/>
          <a:p>
            <a:r>
              <a:rPr lang="en-US" dirty="0"/>
              <a:t>Example:  Statewide Perkins reporting December 2020.  </a:t>
            </a:r>
          </a:p>
          <a:p>
            <a:endParaRPr lang="en-US" dirty="0"/>
          </a:p>
          <a:p>
            <a:r>
              <a:rPr lang="en-US" sz="1200" i="1" dirty="0"/>
              <a:t>*sample only, not all columns shown</a:t>
            </a:r>
          </a:p>
        </p:txBody>
      </p:sp>
    </p:spTree>
    <p:extLst>
      <p:ext uri="{BB962C8B-B14F-4D97-AF65-F5344CB8AC3E}">
        <p14:creationId xmlns:p14="http://schemas.microsoft.com/office/powerpoint/2010/main" val="358602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B945F-4214-43BF-AC93-6E26F93CCC84}"/>
              </a:ext>
            </a:extLst>
          </p:cNvPr>
          <p:cNvPicPr>
            <a:picLocks noChangeAspect="1"/>
          </p:cNvPicPr>
          <p:nvPr/>
        </p:nvPicPr>
        <p:blipFill>
          <a:blip r:embed="rId2"/>
          <a:stretch>
            <a:fillRect/>
          </a:stretch>
        </p:blipFill>
        <p:spPr>
          <a:xfrm>
            <a:off x="146310" y="208722"/>
            <a:ext cx="8851379" cy="6649277"/>
          </a:xfrm>
          <a:prstGeom prst="rect">
            <a:avLst/>
          </a:prstGeom>
        </p:spPr>
      </p:pic>
    </p:spTree>
    <p:extLst>
      <p:ext uri="{BB962C8B-B14F-4D97-AF65-F5344CB8AC3E}">
        <p14:creationId xmlns:p14="http://schemas.microsoft.com/office/powerpoint/2010/main" val="251356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FBE090-E0EC-4360-8ECF-0D8BCF7EB93A}"/>
              </a:ext>
            </a:extLst>
          </p:cNvPr>
          <p:cNvSpPr txBox="1"/>
          <p:nvPr/>
        </p:nvSpPr>
        <p:spPr>
          <a:xfrm>
            <a:off x="2077277" y="56138"/>
            <a:ext cx="6480313" cy="51398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Wait, is it legal to ask these questions?</a:t>
            </a:r>
          </a:p>
          <a:p>
            <a:pPr marL="742950" lvl="1" indent="-285750">
              <a:buFont typeface="Arial" panose="020B0604020202020204" pitchFamily="34" charset="0"/>
              <a:buChar char="•"/>
            </a:pPr>
            <a:r>
              <a:rPr lang="en-US" sz="2800" b="1" dirty="0"/>
              <a:t>Yes!  When can we ask?</a:t>
            </a:r>
          </a:p>
          <a:p>
            <a:pPr marL="1200150" lvl="2" indent="-285750">
              <a:buFont typeface="Arial" panose="020B0604020202020204" pitchFamily="34" charset="0"/>
              <a:buChar char="•"/>
            </a:pPr>
            <a:r>
              <a:rPr lang="en-US" sz="2800" b="1" dirty="0"/>
              <a:t>When the person is a student at your institution</a:t>
            </a:r>
          </a:p>
          <a:p>
            <a:endParaRPr lang="en-US" sz="2800" b="1" dirty="0"/>
          </a:p>
          <a:p>
            <a:pPr marL="285750" indent="-285750">
              <a:buFont typeface="Arial" panose="020B0604020202020204" pitchFamily="34" charset="0"/>
              <a:buChar char="•"/>
            </a:pPr>
            <a:r>
              <a:rPr lang="en-US" sz="2800" b="1" dirty="0"/>
              <a:t>How should we gather this information?</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What are the consequences of not collecting this information?</a:t>
            </a:r>
          </a:p>
          <a:p>
            <a:pPr marL="285750" indent="-285750">
              <a:buFont typeface="Arial" panose="020B0604020202020204" pitchFamily="34" charset="0"/>
              <a:buChar char="•"/>
            </a:pPr>
            <a:endParaRPr lang="en-US" sz="2800" b="1" dirty="0"/>
          </a:p>
          <a:p>
            <a:endParaRPr lang="en-US" sz="1600" b="1" dirty="0"/>
          </a:p>
          <a:p>
            <a:br>
              <a:rPr lang="en-US" sz="1600" b="1" dirty="0"/>
            </a:br>
            <a:endParaRPr lang="en-US" sz="1600" dirty="0"/>
          </a:p>
        </p:txBody>
      </p:sp>
    </p:spTree>
    <p:extLst>
      <p:ext uri="{BB962C8B-B14F-4D97-AF65-F5344CB8AC3E}">
        <p14:creationId xmlns:p14="http://schemas.microsoft.com/office/powerpoint/2010/main" val="203304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6284-7DC7-493D-967F-3CDA13962793}"/>
              </a:ext>
            </a:extLst>
          </p:cNvPr>
          <p:cNvSpPr>
            <a:spLocks noGrp="1"/>
          </p:cNvSpPr>
          <p:nvPr>
            <p:ph type="title"/>
          </p:nvPr>
        </p:nvSpPr>
        <p:spPr/>
        <p:txBody>
          <a:bodyPr/>
          <a:lstStyle/>
          <a:p>
            <a:r>
              <a:rPr lang="en-US" dirty="0"/>
              <a:t>Perkins V Disclosures</a:t>
            </a:r>
          </a:p>
        </p:txBody>
      </p:sp>
      <p:sp>
        <p:nvSpPr>
          <p:cNvPr id="3" name="Content Placeholder 2">
            <a:extLst>
              <a:ext uri="{FF2B5EF4-FFF2-40B4-BE49-F238E27FC236}">
                <a16:creationId xmlns:a16="http://schemas.microsoft.com/office/drawing/2014/main" id="{C675E135-D927-4466-BAFD-DB63C1548EF9}"/>
              </a:ext>
            </a:extLst>
          </p:cNvPr>
          <p:cNvSpPr>
            <a:spLocks noGrp="1"/>
          </p:cNvSpPr>
          <p:nvPr>
            <p:ph idx="1"/>
          </p:nvPr>
        </p:nvSpPr>
        <p:spPr>
          <a:xfrm>
            <a:off x="1750142" y="1442720"/>
            <a:ext cx="6990734" cy="4734243"/>
          </a:xfrm>
        </p:spPr>
        <p:txBody>
          <a:bodyPr>
            <a:normAutofit lnSpcReduction="10000"/>
          </a:bodyPr>
          <a:lstStyle/>
          <a:p>
            <a:r>
              <a:rPr lang="en-US" sz="1800" dirty="0"/>
              <a:t>The Kansas Higher Education Coordination Act, specifically, K.S.A. 74-3205d authorizes the Board to “collect and analyze data (K.S.A. 74-3205d(b)(3))” and “Compile and coordinate core indicators of quality performance for postsecondary educational institutions.” (K.S.A. 74-3205d (b)(5)).</a:t>
            </a:r>
          </a:p>
          <a:p>
            <a:r>
              <a:rPr lang="en-US" sz="1800" dirty="0"/>
              <a:t>Perkins V focuses on increasing the employment opportunities for populations who are chronically unemployed or underemployed, including individuals with disabilities. The legislation requires eligible recipients to report annually on core indicators of performance, and the data must be disaggregated by special populations with whom participants are served. One of those special populations includes individuals with disabilities.</a:t>
            </a:r>
          </a:p>
          <a:p>
            <a:r>
              <a:rPr lang="en-US" sz="1800" dirty="0"/>
              <a:t>The Board of Regents does not collect the type of disability; rather it collects a ‘yes or no’ flag as to whether the student has an impairment as defined in the Americans with Disabilities Act (42 U.S.C. § 12101 et. seq.). Data is maintained in secure databases, and only authenticated users have access to that data. Data is used for the authorized purpose: “core indicators of performance of a federal or state supported program.”</a:t>
            </a:r>
          </a:p>
          <a:p>
            <a:endParaRPr lang="en-US" sz="1800" dirty="0"/>
          </a:p>
          <a:p>
            <a:endParaRPr lang="en-US" sz="1800" dirty="0"/>
          </a:p>
          <a:p>
            <a:endParaRPr lang="en-US" dirty="0"/>
          </a:p>
        </p:txBody>
      </p:sp>
    </p:spTree>
    <p:extLst>
      <p:ext uri="{BB962C8B-B14F-4D97-AF65-F5344CB8AC3E}">
        <p14:creationId xmlns:p14="http://schemas.microsoft.com/office/powerpoint/2010/main" val="140156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C519-3BE3-492B-9762-6BEE805D6FD5}"/>
              </a:ext>
            </a:extLst>
          </p:cNvPr>
          <p:cNvSpPr>
            <a:spLocks noGrp="1"/>
          </p:cNvSpPr>
          <p:nvPr>
            <p:ph type="title"/>
          </p:nvPr>
        </p:nvSpPr>
        <p:spPr/>
        <p:txBody>
          <a:bodyPr/>
          <a:lstStyle/>
          <a:p>
            <a:r>
              <a:rPr lang="en-US" dirty="0"/>
              <a:t>Performance Negotiation</a:t>
            </a:r>
          </a:p>
        </p:txBody>
      </p:sp>
      <p:sp>
        <p:nvSpPr>
          <p:cNvPr id="3" name="Content Placeholder 2">
            <a:extLst>
              <a:ext uri="{FF2B5EF4-FFF2-40B4-BE49-F238E27FC236}">
                <a16:creationId xmlns:a16="http://schemas.microsoft.com/office/drawing/2014/main" id="{AF44D1DB-0A86-4A91-AD2B-8E9CBA339DC7}"/>
              </a:ext>
            </a:extLst>
          </p:cNvPr>
          <p:cNvSpPr>
            <a:spLocks noGrp="1"/>
          </p:cNvSpPr>
          <p:nvPr>
            <p:ph idx="1"/>
          </p:nvPr>
        </p:nvSpPr>
        <p:spPr/>
        <p:txBody>
          <a:bodyPr/>
          <a:lstStyle/>
          <a:p>
            <a:r>
              <a:rPr lang="en-US" dirty="0"/>
              <a:t>2019 Summer meeting projection documents</a:t>
            </a:r>
          </a:p>
          <a:p>
            <a:r>
              <a:rPr lang="en-US" dirty="0"/>
              <a:t>Proposed targets to President/Perkins Coordinator</a:t>
            </a:r>
          </a:p>
          <a:p>
            <a:r>
              <a:rPr lang="en-US" dirty="0"/>
              <a:t>Institution reviews and negotiates targets with KBOR</a:t>
            </a:r>
          </a:p>
          <a:p>
            <a:r>
              <a:rPr lang="en-US" dirty="0"/>
              <a:t>Final agreed upon signed by President</a:t>
            </a:r>
          </a:p>
          <a:p>
            <a:endParaRPr lang="en-US" dirty="0"/>
          </a:p>
        </p:txBody>
      </p:sp>
    </p:spTree>
    <p:extLst>
      <p:ext uri="{BB962C8B-B14F-4D97-AF65-F5344CB8AC3E}">
        <p14:creationId xmlns:p14="http://schemas.microsoft.com/office/powerpoint/2010/main" val="392074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FAED58-3584-439C-915F-F3FB333D7E13}"/>
              </a:ext>
            </a:extLst>
          </p:cNvPr>
          <p:cNvPicPr>
            <a:picLocks noChangeAspect="1"/>
          </p:cNvPicPr>
          <p:nvPr/>
        </p:nvPicPr>
        <p:blipFill>
          <a:blip r:embed="rId2"/>
          <a:stretch>
            <a:fillRect/>
          </a:stretch>
        </p:blipFill>
        <p:spPr>
          <a:xfrm>
            <a:off x="3588049" y="2021840"/>
            <a:ext cx="2860375" cy="3913051"/>
          </a:xfrm>
          <a:prstGeom prst="rect">
            <a:avLst/>
          </a:prstGeom>
        </p:spPr>
      </p:pic>
      <p:sp>
        <p:nvSpPr>
          <p:cNvPr id="3" name="TextBox 2">
            <a:extLst>
              <a:ext uri="{FF2B5EF4-FFF2-40B4-BE49-F238E27FC236}">
                <a16:creationId xmlns:a16="http://schemas.microsoft.com/office/drawing/2014/main" id="{4B52FE32-90F1-46BA-A6E6-662BC4F20D3E}"/>
              </a:ext>
            </a:extLst>
          </p:cNvPr>
          <p:cNvSpPr txBox="1"/>
          <p:nvPr/>
        </p:nvSpPr>
        <p:spPr>
          <a:xfrm>
            <a:off x="1280160" y="3579223"/>
            <a:ext cx="2290354" cy="646331"/>
          </a:xfrm>
          <a:prstGeom prst="rect">
            <a:avLst/>
          </a:prstGeom>
          <a:noFill/>
        </p:spPr>
        <p:txBody>
          <a:bodyPr wrap="square" rtlCol="0">
            <a:spAutoFit/>
          </a:bodyPr>
          <a:lstStyle/>
          <a:p>
            <a:r>
              <a:rPr lang="en-US" dirty="0"/>
              <a:t>Perkins V Data</a:t>
            </a:r>
          </a:p>
          <a:p>
            <a:r>
              <a:rPr lang="en-US" dirty="0"/>
              <a:t>Reports</a:t>
            </a:r>
          </a:p>
        </p:txBody>
      </p:sp>
      <p:cxnSp>
        <p:nvCxnSpPr>
          <p:cNvPr id="5" name="Straight Arrow Connector 4">
            <a:extLst>
              <a:ext uri="{FF2B5EF4-FFF2-40B4-BE49-F238E27FC236}">
                <a16:creationId xmlns:a16="http://schemas.microsoft.com/office/drawing/2014/main" id="{6003ACC6-9085-43E6-8F46-A7068257381E}"/>
              </a:ext>
            </a:extLst>
          </p:cNvPr>
          <p:cNvCxnSpPr>
            <a:cxnSpLocks/>
          </p:cNvCxnSpPr>
          <p:nvPr/>
        </p:nvCxnSpPr>
        <p:spPr>
          <a:xfrm flipV="1">
            <a:off x="2895600" y="3579224"/>
            <a:ext cx="1178560" cy="210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C0B489-ABA4-49D4-8D06-64874EC9E02B}"/>
              </a:ext>
            </a:extLst>
          </p:cNvPr>
          <p:cNvSpPr txBox="1"/>
          <p:nvPr/>
        </p:nvSpPr>
        <p:spPr>
          <a:xfrm>
            <a:off x="6465959" y="1443377"/>
            <a:ext cx="2107474" cy="646331"/>
          </a:xfrm>
          <a:prstGeom prst="rect">
            <a:avLst/>
          </a:prstGeom>
          <a:noFill/>
        </p:spPr>
        <p:txBody>
          <a:bodyPr wrap="square" rtlCol="0">
            <a:spAutoFit/>
          </a:bodyPr>
          <a:lstStyle/>
          <a:p>
            <a:r>
              <a:rPr lang="en-US" dirty="0"/>
              <a:t>DL, NF….What does this all mean ???</a:t>
            </a:r>
          </a:p>
        </p:txBody>
      </p:sp>
      <p:cxnSp>
        <p:nvCxnSpPr>
          <p:cNvPr id="9" name="Straight Arrow Connector 8">
            <a:extLst>
              <a:ext uri="{FF2B5EF4-FFF2-40B4-BE49-F238E27FC236}">
                <a16:creationId xmlns:a16="http://schemas.microsoft.com/office/drawing/2014/main" id="{6339D2B5-9804-4A4E-92BB-35E5FF8BDA19}"/>
              </a:ext>
            </a:extLst>
          </p:cNvPr>
          <p:cNvCxnSpPr/>
          <p:nvPr/>
        </p:nvCxnSpPr>
        <p:spPr>
          <a:xfrm flipH="1">
            <a:off x="5847533" y="1941676"/>
            <a:ext cx="600891" cy="16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3AC539A-A657-4D2D-BCFB-6FD8108C05A2}"/>
              </a:ext>
            </a:extLst>
          </p:cNvPr>
          <p:cNvSpPr txBox="1"/>
          <p:nvPr/>
        </p:nvSpPr>
        <p:spPr>
          <a:xfrm>
            <a:off x="716144" y="1120212"/>
            <a:ext cx="2616335" cy="646331"/>
          </a:xfrm>
          <a:prstGeom prst="rect">
            <a:avLst/>
          </a:prstGeom>
          <a:noFill/>
        </p:spPr>
        <p:txBody>
          <a:bodyPr wrap="square" rtlCol="0">
            <a:spAutoFit/>
          </a:bodyPr>
          <a:lstStyle/>
          <a:p>
            <a:r>
              <a:rPr lang="en-US" dirty="0"/>
              <a:t>2018, 2019, 2020…….wait, what year is it??</a:t>
            </a:r>
          </a:p>
        </p:txBody>
      </p:sp>
      <p:cxnSp>
        <p:nvCxnSpPr>
          <p:cNvPr id="14" name="Straight Arrow Connector 13">
            <a:extLst>
              <a:ext uri="{FF2B5EF4-FFF2-40B4-BE49-F238E27FC236}">
                <a16:creationId xmlns:a16="http://schemas.microsoft.com/office/drawing/2014/main" id="{639F516E-3F24-4940-B172-33D9CA322D89}"/>
              </a:ext>
            </a:extLst>
          </p:cNvPr>
          <p:cNvCxnSpPr>
            <a:cxnSpLocks/>
          </p:cNvCxnSpPr>
          <p:nvPr/>
        </p:nvCxnSpPr>
        <p:spPr>
          <a:xfrm>
            <a:off x="2609374" y="1414341"/>
            <a:ext cx="1322546" cy="770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2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E11B6CF-A3B9-4797-9760-129F05D8268C}"/>
              </a:ext>
            </a:extLst>
          </p:cNvPr>
          <p:cNvGraphicFramePr>
            <a:graphicFrameLocks noChangeAspect="1"/>
          </p:cNvGraphicFramePr>
          <p:nvPr>
            <p:extLst>
              <p:ext uri="{D42A27DB-BD31-4B8C-83A1-F6EECF244321}">
                <p14:modId xmlns:p14="http://schemas.microsoft.com/office/powerpoint/2010/main" val="3352852084"/>
              </p:ext>
            </p:extLst>
          </p:nvPr>
        </p:nvGraphicFramePr>
        <p:xfrm>
          <a:off x="445345" y="299656"/>
          <a:ext cx="8253310" cy="6258687"/>
        </p:xfrm>
        <a:graphic>
          <a:graphicData uri="http://schemas.openxmlformats.org/presentationml/2006/ole">
            <mc:AlternateContent xmlns:mc="http://schemas.openxmlformats.org/markup-compatibility/2006">
              <mc:Choice xmlns:v="urn:schemas-microsoft-com:vml" Requires="v">
                <p:oleObj spid="_x0000_s2070" name="Worksheet" r:id="rId3" imgW="5911848" imgH="4483186" progId="Excel.Sheet.12">
                  <p:embed/>
                </p:oleObj>
              </mc:Choice>
              <mc:Fallback>
                <p:oleObj name="Worksheet" r:id="rId3" imgW="5911848" imgH="4483186" progId="Excel.Sheet.12">
                  <p:embed/>
                  <p:pic>
                    <p:nvPicPr>
                      <p:cNvPr id="0" name=""/>
                      <p:cNvPicPr/>
                      <p:nvPr/>
                    </p:nvPicPr>
                    <p:blipFill>
                      <a:blip r:embed="rId4"/>
                      <a:stretch>
                        <a:fillRect/>
                      </a:stretch>
                    </p:blipFill>
                    <p:spPr>
                      <a:xfrm>
                        <a:off x="445345" y="299656"/>
                        <a:ext cx="8253310" cy="6258687"/>
                      </a:xfrm>
                      <a:prstGeom prst="rect">
                        <a:avLst/>
                      </a:prstGeom>
                    </p:spPr>
                  </p:pic>
                </p:oleObj>
              </mc:Fallback>
            </mc:AlternateContent>
          </a:graphicData>
        </a:graphic>
      </p:graphicFrame>
    </p:spTree>
    <p:extLst>
      <p:ext uri="{BB962C8B-B14F-4D97-AF65-F5344CB8AC3E}">
        <p14:creationId xmlns:p14="http://schemas.microsoft.com/office/powerpoint/2010/main" val="143624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883DEC0-293D-43D2-8EAD-545C2E9D80B4}"/>
              </a:ext>
            </a:extLst>
          </p:cNvPr>
          <p:cNvGraphicFramePr>
            <a:graphicFrameLocks noChangeAspect="1"/>
          </p:cNvGraphicFramePr>
          <p:nvPr>
            <p:extLst>
              <p:ext uri="{D42A27DB-BD31-4B8C-83A1-F6EECF244321}">
                <p14:modId xmlns:p14="http://schemas.microsoft.com/office/powerpoint/2010/main" val="693900943"/>
              </p:ext>
            </p:extLst>
          </p:nvPr>
        </p:nvGraphicFramePr>
        <p:xfrm>
          <a:off x="80068" y="1196632"/>
          <a:ext cx="8699384" cy="2061336"/>
        </p:xfrm>
        <a:graphic>
          <a:graphicData uri="http://schemas.openxmlformats.org/presentationml/2006/ole">
            <mc:AlternateContent xmlns:mc="http://schemas.openxmlformats.org/markup-compatibility/2006">
              <mc:Choice xmlns:v="urn:schemas-microsoft-com:vml" Requires="v">
                <p:oleObj spid="_x0000_s3079" name="Worksheet" r:id="rId3" imgW="6083276" imgH="1441338" progId="Excel.Sheet.12">
                  <p:embed/>
                </p:oleObj>
              </mc:Choice>
              <mc:Fallback>
                <p:oleObj name="Worksheet" r:id="rId3" imgW="6083276" imgH="1441338" progId="Excel.Sheet.12">
                  <p:embed/>
                  <p:pic>
                    <p:nvPicPr>
                      <p:cNvPr id="0" name=""/>
                      <p:cNvPicPr/>
                      <p:nvPr/>
                    </p:nvPicPr>
                    <p:blipFill>
                      <a:blip r:embed="rId4"/>
                      <a:stretch>
                        <a:fillRect/>
                      </a:stretch>
                    </p:blipFill>
                    <p:spPr>
                      <a:xfrm>
                        <a:off x="80068" y="1196632"/>
                        <a:ext cx="8699384" cy="2061336"/>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D2D74D5-546B-48B1-874F-089507EC492B}"/>
              </a:ext>
            </a:extLst>
          </p:cNvPr>
          <p:cNvSpPr txBox="1"/>
          <p:nvPr/>
        </p:nvSpPr>
        <p:spPr>
          <a:xfrm>
            <a:off x="782320" y="436880"/>
            <a:ext cx="7579360" cy="523220"/>
          </a:xfrm>
          <a:prstGeom prst="rect">
            <a:avLst/>
          </a:prstGeom>
          <a:noFill/>
        </p:spPr>
        <p:txBody>
          <a:bodyPr wrap="square" rtlCol="0">
            <a:spAutoFit/>
          </a:bodyPr>
          <a:lstStyle/>
          <a:p>
            <a:r>
              <a:rPr lang="en-US" sz="2800" b="1" dirty="0"/>
              <a:t>Postsecondary Perkins Targets and Performance</a:t>
            </a:r>
          </a:p>
        </p:txBody>
      </p:sp>
      <p:pic>
        <p:nvPicPr>
          <p:cNvPr id="5" name="Picture 4">
            <a:extLst>
              <a:ext uri="{FF2B5EF4-FFF2-40B4-BE49-F238E27FC236}">
                <a16:creationId xmlns:a16="http://schemas.microsoft.com/office/drawing/2014/main" id="{83A22EB3-F035-4AF5-9FAC-36A675222482}"/>
              </a:ext>
            </a:extLst>
          </p:cNvPr>
          <p:cNvPicPr>
            <a:picLocks noChangeAspect="1"/>
          </p:cNvPicPr>
          <p:nvPr/>
        </p:nvPicPr>
        <p:blipFill>
          <a:blip r:embed="rId5"/>
          <a:stretch>
            <a:fillRect/>
          </a:stretch>
        </p:blipFill>
        <p:spPr>
          <a:xfrm>
            <a:off x="782320" y="3697700"/>
            <a:ext cx="7294880" cy="2813086"/>
          </a:xfrm>
          <a:prstGeom prst="rect">
            <a:avLst/>
          </a:prstGeom>
        </p:spPr>
      </p:pic>
    </p:spTree>
    <p:extLst>
      <p:ext uri="{BB962C8B-B14F-4D97-AF65-F5344CB8AC3E}">
        <p14:creationId xmlns:p14="http://schemas.microsoft.com/office/powerpoint/2010/main" val="187746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9CB0-175A-4FAA-B6FD-8FD933F5BB8F}"/>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15712EB8-B34C-4D0D-9B88-CBA1BF1AAF8D}"/>
              </a:ext>
            </a:extLst>
          </p:cNvPr>
          <p:cNvSpPr>
            <a:spLocks noGrp="1"/>
          </p:cNvSpPr>
          <p:nvPr>
            <p:ph idx="1"/>
          </p:nvPr>
        </p:nvSpPr>
        <p:spPr/>
        <p:txBody>
          <a:bodyPr/>
          <a:lstStyle/>
          <a:p>
            <a:r>
              <a:rPr lang="en-US" dirty="0"/>
              <a:t>Additional training needed?</a:t>
            </a:r>
          </a:p>
          <a:p>
            <a:r>
              <a:rPr lang="en-US" dirty="0"/>
              <a:t>Perkins grant manager fall meeting – September 15, 1-3 p.m.</a:t>
            </a:r>
          </a:p>
        </p:txBody>
      </p:sp>
    </p:spTree>
    <p:extLst>
      <p:ext uri="{BB962C8B-B14F-4D97-AF65-F5344CB8AC3E}">
        <p14:creationId xmlns:p14="http://schemas.microsoft.com/office/powerpoint/2010/main" val="165750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527D1-4B1D-41CC-989D-B8968437CC7B}"/>
              </a:ext>
            </a:extLst>
          </p:cNvPr>
          <p:cNvSpPr>
            <a:spLocks noGrp="1"/>
          </p:cNvSpPr>
          <p:nvPr>
            <p:ph type="title"/>
          </p:nvPr>
        </p:nvSpPr>
        <p:spPr/>
        <p:txBody>
          <a:bodyPr/>
          <a:lstStyle/>
          <a:p>
            <a:r>
              <a:rPr lang="en-US" dirty="0"/>
              <a:t>Calendar Reminders</a:t>
            </a:r>
          </a:p>
        </p:txBody>
      </p:sp>
      <p:sp>
        <p:nvSpPr>
          <p:cNvPr id="4" name="Content Placeholder 3">
            <a:extLst>
              <a:ext uri="{FF2B5EF4-FFF2-40B4-BE49-F238E27FC236}">
                <a16:creationId xmlns:a16="http://schemas.microsoft.com/office/drawing/2014/main" id="{25F400EE-B001-4E9C-A10F-BB5BFFC027E2}"/>
              </a:ext>
            </a:extLst>
          </p:cNvPr>
          <p:cNvSpPr>
            <a:spLocks noGrp="1"/>
          </p:cNvSpPr>
          <p:nvPr>
            <p:ph idx="1"/>
          </p:nvPr>
        </p:nvSpPr>
        <p:spPr>
          <a:xfrm>
            <a:off x="1750142" y="1574800"/>
            <a:ext cx="6990734" cy="4602163"/>
          </a:xfrm>
        </p:spPr>
        <p:txBody>
          <a:bodyPr>
            <a:normAutofit fontScale="92500" lnSpcReduction="10000"/>
          </a:bodyPr>
          <a:lstStyle/>
          <a:p>
            <a:r>
              <a:rPr lang="en-US" dirty="0"/>
              <a:t>Currently in Perkins plan year FY21</a:t>
            </a:r>
          </a:p>
          <a:p>
            <a:r>
              <a:rPr lang="en-US" dirty="0"/>
              <a:t>Institutions currently reporting AY20 data</a:t>
            </a:r>
          </a:p>
          <a:p>
            <a:pPr lvl="1"/>
            <a:r>
              <a:rPr lang="en-US" dirty="0"/>
              <a:t>Certification deadline 9/21/20</a:t>
            </a:r>
          </a:p>
          <a:p>
            <a:pPr lvl="1"/>
            <a:r>
              <a:rPr lang="en-US" dirty="0"/>
              <a:t>Can pull follow-up report and begin work after certification</a:t>
            </a:r>
          </a:p>
          <a:p>
            <a:pPr lvl="1"/>
            <a:r>
              <a:rPr lang="en-US" dirty="0"/>
              <a:t>Follow-up reporting opens 1/4/21</a:t>
            </a:r>
          </a:p>
          <a:p>
            <a:pPr lvl="1"/>
            <a:r>
              <a:rPr lang="en-US" dirty="0"/>
              <a:t>Follow-up reporting closes 2/26/21</a:t>
            </a:r>
          </a:p>
          <a:p>
            <a:r>
              <a:rPr lang="en-US" dirty="0"/>
              <a:t>Will roll over to AY21 (Summer ‘20, Fall ‘20, Spring ‘21) at end of September</a:t>
            </a:r>
          </a:p>
          <a:p>
            <a:r>
              <a:rPr lang="en-US" dirty="0"/>
              <a:t>Changes to course/program inventory:  wait until after certification, or make change effective after 7/1/20   </a:t>
            </a:r>
          </a:p>
          <a:p>
            <a:endParaRPr lang="en-US" dirty="0"/>
          </a:p>
          <a:p>
            <a:endParaRPr lang="en-US" dirty="0"/>
          </a:p>
        </p:txBody>
      </p:sp>
    </p:spTree>
    <p:extLst>
      <p:ext uri="{BB962C8B-B14F-4D97-AF65-F5344CB8AC3E}">
        <p14:creationId xmlns:p14="http://schemas.microsoft.com/office/powerpoint/2010/main" val="255538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9ADB-14E8-4469-8A3C-4354E08D8C09}"/>
              </a:ext>
            </a:extLst>
          </p:cNvPr>
          <p:cNvSpPr>
            <a:spLocks noGrp="1"/>
          </p:cNvSpPr>
          <p:nvPr>
            <p:ph type="title"/>
          </p:nvPr>
        </p:nvSpPr>
        <p:spPr/>
        <p:txBody>
          <a:bodyPr/>
          <a:lstStyle/>
          <a:p>
            <a:r>
              <a:rPr lang="en-US" b="1" dirty="0"/>
              <a:t>Accountability</a:t>
            </a:r>
          </a:p>
        </p:txBody>
      </p:sp>
      <p:sp>
        <p:nvSpPr>
          <p:cNvPr id="3" name="Content Placeholder 2"/>
          <p:cNvSpPr>
            <a:spLocks noGrp="1"/>
          </p:cNvSpPr>
          <p:nvPr>
            <p:ph idx="1"/>
          </p:nvPr>
        </p:nvSpPr>
        <p:spPr>
          <a:xfrm>
            <a:off x="1356405" y="1457234"/>
            <a:ext cx="7524205" cy="5294812"/>
          </a:xfrm>
        </p:spPr>
        <p:txBody>
          <a:bodyPr>
            <a:normAutofit lnSpcReduction="10000"/>
          </a:bodyPr>
          <a:lstStyle/>
          <a:p>
            <a:pPr marL="0" indent="0" algn="ctr">
              <a:buNone/>
            </a:pPr>
            <a:r>
              <a:rPr lang="en-US" b="1" dirty="0"/>
              <a:t>Core Indicators = indicators of performance</a:t>
            </a:r>
          </a:p>
          <a:p>
            <a:pPr marL="457200" lvl="1" indent="0" algn="ctr">
              <a:buNone/>
            </a:pPr>
            <a:r>
              <a:rPr lang="en-US" dirty="0"/>
              <a:t>Program performance rolls up to institutional performance</a:t>
            </a:r>
          </a:p>
          <a:p>
            <a:pPr marL="457200" lvl="1" indent="0" algn="ctr">
              <a:buNone/>
            </a:pPr>
            <a:endParaRPr lang="en-US" dirty="0"/>
          </a:p>
          <a:p>
            <a:pPr marL="457200" lvl="1" indent="0" algn="ctr">
              <a:buNone/>
            </a:pPr>
            <a:r>
              <a:rPr lang="en-US" dirty="0"/>
              <a:t>Institutional performance targets are negotiated with the State</a:t>
            </a:r>
          </a:p>
          <a:p>
            <a:pPr marL="457200" lvl="1" indent="0" algn="ctr">
              <a:buNone/>
            </a:pPr>
            <a:endParaRPr lang="en-US" dirty="0"/>
          </a:p>
          <a:p>
            <a:pPr marL="457200" lvl="1" indent="0" algn="ctr">
              <a:buNone/>
            </a:pPr>
            <a:r>
              <a:rPr lang="en-US" dirty="0"/>
              <a:t>Kansas institutional performance rolls up to State performance </a:t>
            </a:r>
          </a:p>
          <a:p>
            <a:pPr marL="457200" lvl="1" indent="0" algn="ctr">
              <a:buNone/>
            </a:pPr>
            <a:endParaRPr lang="en-US" dirty="0"/>
          </a:p>
          <a:p>
            <a:pPr marL="457200" lvl="1" indent="0" algn="ctr">
              <a:buNone/>
            </a:pPr>
            <a:r>
              <a:rPr lang="en-US" dirty="0"/>
              <a:t>Kansas negotiates performance targets with The U.S. Department of Education</a:t>
            </a:r>
          </a:p>
          <a:p>
            <a:pPr marL="457200" lvl="1" indent="0" algn="ctr">
              <a:buNone/>
            </a:pPr>
            <a:endParaRPr lang="en-US" dirty="0"/>
          </a:p>
          <a:p>
            <a:pPr marL="457200" lvl="1" indent="0" algn="ctr">
              <a:buNone/>
            </a:pPr>
            <a:r>
              <a:rPr lang="en-US" dirty="0"/>
              <a:t>Reaching State performance targets ensures that Kansas receives Perkins funds</a:t>
            </a:r>
          </a:p>
        </p:txBody>
      </p:sp>
      <p:sp>
        <p:nvSpPr>
          <p:cNvPr id="4" name="Arrow: Down 3">
            <a:extLst>
              <a:ext uri="{FF2B5EF4-FFF2-40B4-BE49-F238E27FC236}">
                <a16:creationId xmlns:a16="http://schemas.microsoft.com/office/drawing/2014/main" id="{BB2F9E5C-6FC5-42E4-8B38-6AD134BD6B7D}"/>
              </a:ext>
            </a:extLst>
          </p:cNvPr>
          <p:cNvSpPr/>
          <p:nvPr/>
        </p:nvSpPr>
        <p:spPr>
          <a:xfrm>
            <a:off x="5118508" y="3530554"/>
            <a:ext cx="254000" cy="294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C6084294-6C88-4342-B743-1AC157958919}"/>
              </a:ext>
            </a:extLst>
          </p:cNvPr>
          <p:cNvSpPr/>
          <p:nvPr/>
        </p:nvSpPr>
        <p:spPr>
          <a:xfrm>
            <a:off x="5118508" y="2615157"/>
            <a:ext cx="254000" cy="294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8447134-DAC5-4FD8-8692-49FA94616BFD}"/>
              </a:ext>
            </a:extLst>
          </p:cNvPr>
          <p:cNvSpPr/>
          <p:nvPr/>
        </p:nvSpPr>
        <p:spPr>
          <a:xfrm>
            <a:off x="5118507" y="4535623"/>
            <a:ext cx="254000" cy="294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26F45971-9079-4571-AA0E-F0520ABD5457}"/>
              </a:ext>
            </a:extLst>
          </p:cNvPr>
          <p:cNvSpPr/>
          <p:nvPr/>
        </p:nvSpPr>
        <p:spPr>
          <a:xfrm>
            <a:off x="5121455" y="5572577"/>
            <a:ext cx="254000" cy="294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60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9ADB-14E8-4469-8A3C-4354E08D8C09}"/>
              </a:ext>
            </a:extLst>
          </p:cNvPr>
          <p:cNvSpPr>
            <a:spLocks noGrp="1"/>
          </p:cNvSpPr>
          <p:nvPr>
            <p:ph type="title"/>
          </p:nvPr>
        </p:nvSpPr>
        <p:spPr>
          <a:xfrm>
            <a:off x="1638382" y="-20954"/>
            <a:ext cx="6990733" cy="1325563"/>
          </a:xfrm>
        </p:spPr>
        <p:txBody>
          <a:bodyPr/>
          <a:lstStyle/>
          <a:p>
            <a:r>
              <a:rPr lang="en-US" b="1" dirty="0"/>
              <a:t>Core Indicators</a:t>
            </a:r>
          </a:p>
        </p:txBody>
      </p:sp>
      <p:sp>
        <p:nvSpPr>
          <p:cNvPr id="3" name="Content Placeholder 2"/>
          <p:cNvSpPr>
            <a:spLocks noGrp="1"/>
          </p:cNvSpPr>
          <p:nvPr>
            <p:ph idx="1"/>
          </p:nvPr>
        </p:nvSpPr>
        <p:spPr>
          <a:xfrm>
            <a:off x="1495252" y="1270000"/>
            <a:ext cx="5708188" cy="4638766"/>
          </a:xfrm>
        </p:spPr>
        <p:txBody>
          <a:bodyPr>
            <a:normAutofit fontScale="70000" lnSpcReduction="20000"/>
          </a:bodyPr>
          <a:lstStyle/>
          <a:p>
            <a:pPr marL="0" indent="0">
              <a:buNone/>
            </a:pPr>
            <a:r>
              <a:rPr lang="en-US" dirty="0"/>
              <a:t>1P1: 	</a:t>
            </a:r>
            <a:r>
              <a:rPr lang="en-US" b="1" dirty="0"/>
              <a:t>Placement</a:t>
            </a:r>
            <a:r>
              <a:rPr lang="en-US" dirty="0"/>
              <a:t> – 2</a:t>
            </a:r>
            <a:r>
              <a:rPr lang="en-US" baseline="30000" dirty="0"/>
              <a:t>nd</a:t>
            </a:r>
            <a:r>
              <a:rPr lang="en-US" dirty="0"/>
              <a:t> </a:t>
            </a:r>
            <a:r>
              <a:rPr lang="en-US" dirty="0" err="1"/>
              <a:t>Qtr</a:t>
            </a:r>
            <a:r>
              <a:rPr lang="en-US" dirty="0"/>
              <a:t> after exit</a:t>
            </a:r>
          </a:p>
          <a:p>
            <a:pPr marL="685800" indent="0">
              <a:buNone/>
            </a:pPr>
            <a:r>
              <a:rPr lang="en-US" dirty="0"/>
              <a:t>	Still enrolled in postsecondary education	</a:t>
            </a:r>
          </a:p>
          <a:p>
            <a:pPr marL="0" indent="0">
              <a:buNone/>
            </a:pPr>
            <a:r>
              <a:rPr lang="en-US" dirty="0"/>
              <a:t>	Advanced training</a:t>
            </a:r>
          </a:p>
          <a:p>
            <a:pPr marL="0" indent="0">
              <a:buNone/>
            </a:pPr>
            <a:r>
              <a:rPr lang="en-US" dirty="0"/>
              <a:t>	Military service</a:t>
            </a:r>
          </a:p>
          <a:p>
            <a:pPr marL="0" indent="0">
              <a:buNone/>
            </a:pPr>
            <a:r>
              <a:rPr lang="en-US" dirty="0"/>
              <a:t>	Peace Corps</a:t>
            </a:r>
          </a:p>
          <a:p>
            <a:pPr marL="0" indent="0">
              <a:buNone/>
            </a:pPr>
            <a:r>
              <a:rPr lang="en-US" dirty="0"/>
              <a:t>	Employed</a:t>
            </a:r>
          </a:p>
          <a:p>
            <a:pPr marL="0" indent="0">
              <a:buNone/>
            </a:pPr>
            <a:endParaRPr lang="en-US" dirty="0"/>
          </a:p>
          <a:p>
            <a:pPr marL="0" indent="0">
              <a:buNone/>
            </a:pPr>
            <a:r>
              <a:rPr lang="en-US" dirty="0"/>
              <a:t>2P1: 	</a:t>
            </a:r>
            <a:r>
              <a:rPr lang="en-US" b="1" dirty="0"/>
              <a:t>Credential, Certificate or Degree </a:t>
            </a:r>
            <a:r>
              <a:rPr lang="en-US" dirty="0"/>
              <a:t>– during recent program through 1 year after exit</a:t>
            </a:r>
          </a:p>
          <a:p>
            <a:pPr marL="0" indent="0">
              <a:buNone/>
            </a:pPr>
            <a:r>
              <a:rPr lang="en-US" dirty="0"/>
              <a:t>(this indicator lags a year)</a:t>
            </a:r>
          </a:p>
          <a:p>
            <a:pPr marL="0" indent="0">
              <a:buNone/>
            </a:pPr>
            <a:endParaRPr lang="en-US" dirty="0"/>
          </a:p>
          <a:p>
            <a:pPr marL="0" indent="0">
              <a:buNone/>
            </a:pPr>
            <a:r>
              <a:rPr lang="en-US" dirty="0"/>
              <a:t>3P1: 	Concentrators in CTE programs leading to </a:t>
            </a:r>
            <a:r>
              <a:rPr lang="en-US" b="1" dirty="0"/>
              <a:t>non-traditional</a:t>
            </a:r>
            <a:r>
              <a:rPr lang="en-US" dirty="0"/>
              <a:t> (gender) fields</a:t>
            </a:r>
          </a:p>
        </p:txBody>
      </p:sp>
      <p:sp>
        <p:nvSpPr>
          <p:cNvPr id="4" name="TextBox 3">
            <a:extLst>
              <a:ext uri="{FF2B5EF4-FFF2-40B4-BE49-F238E27FC236}">
                <a16:creationId xmlns:a16="http://schemas.microsoft.com/office/drawing/2014/main" id="{4547251F-9202-48F4-9117-B9FECC520B93}"/>
              </a:ext>
            </a:extLst>
          </p:cNvPr>
          <p:cNvSpPr txBox="1"/>
          <p:nvPr/>
        </p:nvSpPr>
        <p:spPr>
          <a:xfrm>
            <a:off x="7326923" y="1509730"/>
            <a:ext cx="1641231" cy="2862322"/>
          </a:xfrm>
          <a:prstGeom prst="rect">
            <a:avLst/>
          </a:prstGeom>
          <a:noFill/>
        </p:spPr>
        <p:txBody>
          <a:bodyPr wrap="square" rtlCol="0">
            <a:spAutoFit/>
          </a:bodyPr>
          <a:lstStyle/>
          <a:p>
            <a:r>
              <a:rPr lang="en-US" b="1" dirty="0"/>
              <a:t>Why is KHEDS data important to Perkins V?</a:t>
            </a:r>
          </a:p>
          <a:p>
            <a:r>
              <a:rPr lang="en-US" dirty="0">
                <a:solidFill>
                  <a:srgbClr val="FF0000"/>
                </a:solidFill>
              </a:rPr>
              <a:t>KHEDS Data is used to calculate core indicators and is used to distribute Perkins funds.</a:t>
            </a:r>
          </a:p>
        </p:txBody>
      </p:sp>
    </p:spTree>
    <p:extLst>
      <p:ext uri="{BB962C8B-B14F-4D97-AF65-F5344CB8AC3E}">
        <p14:creationId xmlns:p14="http://schemas.microsoft.com/office/powerpoint/2010/main" val="95073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547806-67F7-4331-AB6D-D7657F440B77}"/>
              </a:ext>
            </a:extLst>
          </p:cNvPr>
          <p:cNvSpPr txBox="1"/>
          <p:nvPr/>
        </p:nvSpPr>
        <p:spPr>
          <a:xfrm>
            <a:off x="604980" y="0"/>
            <a:ext cx="8247694" cy="646331"/>
          </a:xfrm>
          <a:prstGeom prst="rect">
            <a:avLst/>
          </a:prstGeom>
          <a:noFill/>
        </p:spPr>
        <p:txBody>
          <a:bodyPr wrap="square" rtlCol="0">
            <a:spAutoFit/>
          </a:bodyPr>
          <a:lstStyle/>
          <a:p>
            <a:r>
              <a:rPr lang="en-US" sz="3600" b="1" dirty="0">
                <a:ea typeface="+mj-ea"/>
                <a:cs typeface="+mj-cs"/>
              </a:rPr>
              <a:t>Perkins V Postsecondary Core Indicators</a:t>
            </a:r>
          </a:p>
        </p:txBody>
      </p:sp>
      <p:graphicFrame>
        <p:nvGraphicFramePr>
          <p:cNvPr id="3" name="Object 2">
            <a:extLst>
              <a:ext uri="{FF2B5EF4-FFF2-40B4-BE49-F238E27FC236}">
                <a16:creationId xmlns:a16="http://schemas.microsoft.com/office/drawing/2014/main" id="{5BE8775C-3A5C-4420-BDD8-B2DBEB87506E}"/>
              </a:ext>
            </a:extLst>
          </p:cNvPr>
          <p:cNvGraphicFramePr>
            <a:graphicFrameLocks noChangeAspect="1"/>
          </p:cNvGraphicFramePr>
          <p:nvPr>
            <p:extLst>
              <p:ext uri="{D42A27DB-BD31-4B8C-83A1-F6EECF244321}">
                <p14:modId xmlns:p14="http://schemas.microsoft.com/office/powerpoint/2010/main" val="206564465"/>
              </p:ext>
            </p:extLst>
          </p:nvPr>
        </p:nvGraphicFramePr>
        <p:xfrm>
          <a:off x="291326" y="646331"/>
          <a:ext cx="8276019" cy="5974080"/>
        </p:xfrm>
        <a:graphic>
          <a:graphicData uri="http://schemas.openxmlformats.org/presentationml/2006/ole">
            <mc:AlternateContent xmlns:mc="http://schemas.openxmlformats.org/markup-compatibility/2006">
              <mc:Choice xmlns:v="urn:schemas-microsoft-com:vml" Requires="v">
                <p:oleObj spid="_x0000_s1053" name="Worksheet" r:id="rId4" imgW="7670781" imgH="5537140" progId="Excel.Sheet.12">
                  <p:embed/>
                </p:oleObj>
              </mc:Choice>
              <mc:Fallback>
                <p:oleObj name="Worksheet" r:id="rId4" imgW="7670781" imgH="5537140" progId="Excel.Sheet.12">
                  <p:embed/>
                  <p:pic>
                    <p:nvPicPr>
                      <p:cNvPr id="0" name=""/>
                      <p:cNvPicPr/>
                      <p:nvPr/>
                    </p:nvPicPr>
                    <p:blipFill>
                      <a:blip r:embed="rId5"/>
                      <a:stretch>
                        <a:fillRect/>
                      </a:stretch>
                    </p:blipFill>
                    <p:spPr>
                      <a:xfrm>
                        <a:off x="291326" y="646331"/>
                        <a:ext cx="8276019" cy="5974080"/>
                      </a:xfrm>
                      <a:prstGeom prst="rect">
                        <a:avLst/>
                      </a:prstGeom>
                    </p:spPr>
                  </p:pic>
                </p:oleObj>
              </mc:Fallback>
            </mc:AlternateContent>
          </a:graphicData>
        </a:graphic>
      </p:graphicFrame>
    </p:spTree>
    <p:extLst>
      <p:ext uri="{BB962C8B-B14F-4D97-AF65-F5344CB8AC3E}">
        <p14:creationId xmlns:p14="http://schemas.microsoft.com/office/powerpoint/2010/main" val="241645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A1238B-D1D2-4A10-A29A-15252B148333}"/>
              </a:ext>
            </a:extLst>
          </p:cNvPr>
          <p:cNvPicPr>
            <a:picLocks noChangeAspect="1"/>
          </p:cNvPicPr>
          <p:nvPr/>
        </p:nvPicPr>
        <p:blipFill>
          <a:blip r:embed="rId2"/>
          <a:stretch>
            <a:fillRect/>
          </a:stretch>
        </p:blipFill>
        <p:spPr>
          <a:xfrm>
            <a:off x="103460" y="2043994"/>
            <a:ext cx="4978757" cy="264025"/>
          </a:xfrm>
          <a:prstGeom prst="rect">
            <a:avLst/>
          </a:prstGeom>
        </p:spPr>
      </p:pic>
      <p:pic>
        <p:nvPicPr>
          <p:cNvPr id="6" name="Picture 5">
            <a:extLst>
              <a:ext uri="{FF2B5EF4-FFF2-40B4-BE49-F238E27FC236}">
                <a16:creationId xmlns:a16="http://schemas.microsoft.com/office/drawing/2014/main" id="{19714EE6-E5E2-4710-8080-31CCCFF55CBF}"/>
              </a:ext>
            </a:extLst>
          </p:cNvPr>
          <p:cNvPicPr>
            <a:picLocks noChangeAspect="1"/>
          </p:cNvPicPr>
          <p:nvPr/>
        </p:nvPicPr>
        <p:blipFill>
          <a:blip r:embed="rId3"/>
          <a:stretch>
            <a:fillRect/>
          </a:stretch>
        </p:blipFill>
        <p:spPr>
          <a:xfrm>
            <a:off x="0" y="222449"/>
            <a:ext cx="9144000" cy="1721331"/>
          </a:xfrm>
          <a:prstGeom prst="rect">
            <a:avLst/>
          </a:prstGeom>
        </p:spPr>
      </p:pic>
      <p:pic>
        <p:nvPicPr>
          <p:cNvPr id="7" name="Picture 6">
            <a:extLst>
              <a:ext uri="{FF2B5EF4-FFF2-40B4-BE49-F238E27FC236}">
                <a16:creationId xmlns:a16="http://schemas.microsoft.com/office/drawing/2014/main" id="{0973028C-85D3-4F0A-97C0-64D55741B082}"/>
              </a:ext>
            </a:extLst>
          </p:cNvPr>
          <p:cNvPicPr>
            <a:picLocks noChangeAspect="1"/>
          </p:cNvPicPr>
          <p:nvPr/>
        </p:nvPicPr>
        <p:blipFill>
          <a:blip r:embed="rId4"/>
          <a:stretch>
            <a:fillRect/>
          </a:stretch>
        </p:blipFill>
        <p:spPr>
          <a:xfrm>
            <a:off x="5938611" y="2065377"/>
            <a:ext cx="3101929" cy="230627"/>
          </a:xfrm>
          <a:prstGeom prst="rect">
            <a:avLst/>
          </a:prstGeom>
        </p:spPr>
      </p:pic>
      <p:pic>
        <p:nvPicPr>
          <p:cNvPr id="8" name="Picture 7">
            <a:extLst>
              <a:ext uri="{FF2B5EF4-FFF2-40B4-BE49-F238E27FC236}">
                <a16:creationId xmlns:a16="http://schemas.microsoft.com/office/drawing/2014/main" id="{F76577EF-A7A4-4645-AA3F-AF63CEAEE082}"/>
              </a:ext>
            </a:extLst>
          </p:cNvPr>
          <p:cNvPicPr>
            <a:picLocks noChangeAspect="1"/>
          </p:cNvPicPr>
          <p:nvPr/>
        </p:nvPicPr>
        <p:blipFill>
          <a:blip r:embed="rId5"/>
          <a:stretch>
            <a:fillRect/>
          </a:stretch>
        </p:blipFill>
        <p:spPr>
          <a:xfrm>
            <a:off x="273367" y="2429616"/>
            <a:ext cx="8353425" cy="3962400"/>
          </a:xfrm>
          <a:prstGeom prst="rect">
            <a:avLst/>
          </a:prstGeom>
        </p:spPr>
      </p:pic>
    </p:spTree>
    <p:extLst>
      <p:ext uri="{BB962C8B-B14F-4D97-AF65-F5344CB8AC3E}">
        <p14:creationId xmlns:p14="http://schemas.microsoft.com/office/powerpoint/2010/main" val="224291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C51A3-91C4-434B-97C2-0224DF09F86A}"/>
              </a:ext>
            </a:extLst>
          </p:cNvPr>
          <p:cNvPicPr>
            <a:picLocks noChangeAspect="1"/>
          </p:cNvPicPr>
          <p:nvPr/>
        </p:nvPicPr>
        <p:blipFill>
          <a:blip r:embed="rId2"/>
          <a:stretch>
            <a:fillRect/>
          </a:stretch>
        </p:blipFill>
        <p:spPr>
          <a:xfrm>
            <a:off x="1201419" y="252096"/>
            <a:ext cx="6428741" cy="2695126"/>
          </a:xfrm>
          <a:prstGeom prst="rect">
            <a:avLst/>
          </a:prstGeom>
        </p:spPr>
      </p:pic>
      <p:pic>
        <p:nvPicPr>
          <p:cNvPr id="4" name="Picture 3">
            <a:extLst>
              <a:ext uri="{FF2B5EF4-FFF2-40B4-BE49-F238E27FC236}">
                <a16:creationId xmlns:a16="http://schemas.microsoft.com/office/drawing/2014/main" id="{C2C44FBD-E843-408A-A11A-499C2DEB8194}"/>
              </a:ext>
            </a:extLst>
          </p:cNvPr>
          <p:cNvPicPr>
            <a:picLocks noChangeAspect="1"/>
          </p:cNvPicPr>
          <p:nvPr/>
        </p:nvPicPr>
        <p:blipFill>
          <a:blip r:embed="rId3"/>
          <a:stretch>
            <a:fillRect/>
          </a:stretch>
        </p:blipFill>
        <p:spPr>
          <a:xfrm>
            <a:off x="1201419" y="3325234"/>
            <a:ext cx="6168035" cy="677806"/>
          </a:xfrm>
          <a:prstGeom prst="rect">
            <a:avLst/>
          </a:prstGeom>
        </p:spPr>
      </p:pic>
      <p:pic>
        <p:nvPicPr>
          <p:cNvPr id="5" name="Picture 4">
            <a:extLst>
              <a:ext uri="{FF2B5EF4-FFF2-40B4-BE49-F238E27FC236}">
                <a16:creationId xmlns:a16="http://schemas.microsoft.com/office/drawing/2014/main" id="{570D0B54-FD99-45F6-A62F-DBAF9CC20812}"/>
              </a:ext>
            </a:extLst>
          </p:cNvPr>
          <p:cNvPicPr>
            <a:picLocks noChangeAspect="1"/>
          </p:cNvPicPr>
          <p:nvPr/>
        </p:nvPicPr>
        <p:blipFill>
          <a:blip r:embed="rId4"/>
          <a:stretch>
            <a:fillRect/>
          </a:stretch>
        </p:blipFill>
        <p:spPr>
          <a:xfrm>
            <a:off x="547425" y="4164890"/>
            <a:ext cx="7635686" cy="2048958"/>
          </a:xfrm>
          <a:prstGeom prst="rect">
            <a:avLst/>
          </a:prstGeom>
        </p:spPr>
      </p:pic>
    </p:spTree>
    <p:extLst>
      <p:ext uri="{BB962C8B-B14F-4D97-AF65-F5344CB8AC3E}">
        <p14:creationId xmlns:p14="http://schemas.microsoft.com/office/powerpoint/2010/main" val="290793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281E5A-C028-424B-ADB3-0589918A032D}"/>
              </a:ext>
            </a:extLst>
          </p:cNvPr>
          <p:cNvPicPr>
            <a:picLocks noChangeAspect="1"/>
          </p:cNvPicPr>
          <p:nvPr/>
        </p:nvPicPr>
        <p:blipFill>
          <a:blip r:embed="rId2"/>
          <a:stretch>
            <a:fillRect/>
          </a:stretch>
        </p:blipFill>
        <p:spPr>
          <a:xfrm>
            <a:off x="1333182" y="226695"/>
            <a:ext cx="6347778" cy="694091"/>
          </a:xfrm>
          <a:prstGeom prst="rect">
            <a:avLst/>
          </a:prstGeom>
        </p:spPr>
      </p:pic>
      <p:pic>
        <p:nvPicPr>
          <p:cNvPr id="4" name="Picture 3">
            <a:extLst>
              <a:ext uri="{FF2B5EF4-FFF2-40B4-BE49-F238E27FC236}">
                <a16:creationId xmlns:a16="http://schemas.microsoft.com/office/drawing/2014/main" id="{3EEF88C2-05CB-40CF-AF95-86D585298D89}"/>
              </a:ext>
            </a:extLst>
          </p:cNvPr>
          <p:cNvPicPr>
            <a:picLocks noChangeAspect="1"/>
          </p:cNvPicPr>
          <p:nvPr/>
        </p:nvPicPr>
        <p:blipFill>
          <a:blip r:embed="rId3"/>
          <a:stretch>
            <a:fillRect/>
          </a:stretch>
        </p:blipFill>
        <p:spPr>
          <a:xfrm>
            <a:off x="1838960" y="965200"/>
            <a:ext cx="5325745" cy="2128022"/>
          </a:xfrm>
          <a:prstGeom prst="rect">
            <a:avLst/>
          </a:prstGeom>
        </p:spPr>
      </p:pic>
      <p:pic>
        <p:nvPicPr>
          <p:cNvPr id="5" name="Picture 4">
            <a:extLst>
              <a:ext uri="{FF2B5EF4-FFF2-40B4-BE49-F238E27FC236}">
                <a16:creationId xmlns:a16="http://schemas.microsoft.com/office/drawing/2014/main" id="{4297C26D-46B3-4D41-93D0-9DA80FA7C003}"/>
              </a:ext>
            </a:extLst>
          </p:cNvPr>
          <p:cNvPicPr>
            <a:picLocks noChangeAspect="1"/>
          </p:cNvPicPr>
          <p:nvPr/>
        </p:nvPicPr>
        <p:blipFill>
          <a:blip r:embed="rId4"/>
          <a:stretch>
            <a:fillRect/>
          </a:stretch>
        </p:blipFill>
        <p:spPr>
          <a:xfrm>
            <a:off x="687228" y="3464806"/>
            <a:ext cx="7911783" cy="599946"/>
          </a:xfrm>
          <a:prstGeom prst="rect">
            <a:avLst/>
          </a:prstGeom>
        </p:spPr>
      </p:pic>
      <p:pic>
        <p:nvPicPr>
          <p:cNvPr id="7" name="Picture 6">
            <a:extLst>
              <a:ext uri="{FF2B5EF4-FFF2-40B4-BE49-F238E27FC236}">
                <a16:creationId xmlns:a16="http://schemas.microsoft.com/office/drawing/2014/main" id="{C17EC6ED-8994-49C3-86F6-4BD038AAEA2D}"/>
              </a:ext>
            </a:extLst>
          </p:cNvPr>
          <p:cNvPicPr>
            <a:picLocks noChangeAspect="1"/>
          </p:cNvPicPr>
          <p:nvPr/>
        </p:nvPicPr>
        <p:blipFill>
          <a:blip r:embed="rId5"/>
          <a:stretch>
            <a:fillRect/>
          </a:stretch>
        </p:blipFill>
        <p:spPr>
          <a:xfrm>
            <a:off x="1478489" y="4274977"/>
            <a:ext cx="6395511" cy="2176623"/>
          </a:xfrm>
          <a:prstGeom prst="rect">
            <a:avLst/>
          </a:prstGeom>
        </p:spPr>
      </p:pic>
    </p:spTree>
    <p:extLst>
      <p:ext uri="{BB962C8B-B14F-4D97-AF65-F5344CB8AC3E}">
        <p14:creationId xmlns:p14="http://schemas.microsoft.com/office/powerpoint/2010/main" val="380956175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DE791C"/>
      </a:dk2>
      <a:lt2>
        <a:srgbClr val="B9C7D4"/>
      </a:lt2>
      <a:accent1>
        <a:srgbClr val="003A63"/>
      </a:accent1>
      <a:accent2>
        <a:srgbClr val="D59F0F"/>
      </a:accent2>
      <a:accent3>
        <a:srgbClr val="BF311A"/>
      </a:accent3>
      <a:accent4>
        <a:srgbClr val="679146"/>
      </a:accent4>
      <a:accent5>
        <a:srgbClr val="621A4B"/>
      </a:accent5>
      <a:accent6>
        <a:srgbClr val="919195"/>
      </a:accent6>
      <a:hlink>
        <a:srgbClr val="FFE292"/>
      </a:hlink>
      <a:folHlink>
        <a:srgbClr val="F7A38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BOR_Template.potx" id="{091AE09C-06C0-4821-AB5B-54ABDA6E65F4}" vid="{C740FC2F-FC94-4CCE-9CAC-21BC18930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625</Words>
  <Application>Microsoft Office PowerPoint</Application>
  <PresentationFormat>On-screen Show (4:3)</PresentationFormat>
  <Paragraphs>71</Paragraphs>
  <Slides>22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8" baseType="lpstr">
      <vt:lpstr>Arial</vt:lpstr>
      <vt:lpstr>Calibri</vt:lpstr>
      <vt:lpstr>Calibri Light</vt:lpstr>
      <vt:lpstr>Office Theme</vt:lpstr>
      <vt:lpstr>Worksheet</vt:lpstr>
      <vt:lpstr>Microsoft Excel Worksheet</vt:lpstr>
      <vt:lpstr>Deciphering  Perkins V Data</vt:lpstr>
      <vt:lpstr>PowerPoint Presentation</vt:lpstr>
      <vt:lpstr>Calendar Reminders</vt:lpstr>
      <vt:lpstr>Accountability</vt:lpstr>
      <vt:lpstr>Core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Perkins V Disclosures</vt:lpstr>
      <vt:lpstr>Performance Negotiation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V Data</dc:title>
  <dc:creator>Beene, Connie</dc:creator>
  <cp:lastModifiedBy>Beene, Connie</cp:lastModifiedBy>
  <cp:revision>37</cp:revision>
  <dcterms:created xsi:type="dcterms:W3CDTF">2020-08-24T16:50:05Z</dcterms:created>
  <dcterms:modified xsi:type="dcterms:W3CDTF">2020-08-27T14:38:05Z</dcterms:modified>
</cp:coreProperties>
</file>