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4" r:id="rId1"/>
    <p:sldMasterId id="2147483739" r:id="rId2"/>
    <p:sldMasterId id="2147483741" r:id="rId3"/>
    <p:sldMasterId id="2147483754" r:id="rId4"/>
  </p:sldMasterIdLst>
  <p:notesMasterIdLst>
    <p:notesMasterId r:id="rId15"/>
  </p:notesMasterIdLst>
  <p:sldIdLst>
    <p:sldId id="343" r:id="rId5"/>
    <p:sldId id="309" r:id="rId6"/>
    <p:sldId id="311" r:id="rId7"/>
    <p:sldId id="368" r:id="rId8"/>
    <p:sldId id="313" r:id="rId9"/>
    <p:sldId id="314" r:id="rId10"/>
    <p:sldId id="347" r:id="rId11"/>
    <p:sldId id="358" r:id="rId12"/>
    <p:sldId id="356" r:id="rId13"/>
    <p:sldId id="357" r:id="rId14"/>
  </p:sldIdLst>
  <p:sldSz cx="9144000" cy="6858000" type="screen4x3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AA6"/>
    <a:srgbClr val="FF6D14"/>
    <a:srgbClr val="439BB3"/>
    <a:srgbClr val="7AB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17" autoAdjust="0"/>
    <p:restoredTop sz="89280" autoAdjust="0"/>
  </p:normalViewPr>
  <p:slideViewPr>
    <p:cSldViewPr snapToGrid="0">
      <p:cViewPr varScale="1">
        <p:scale>
          <a:sx n="60" d="100"/>
          <a:sy n="60" d="100"/>
        </p:scale>
        <p:origin x="1292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F0138A38-CC41-46DE-8387-781E87F59B1D}" type="datetimeFigureOut">
              <a:rPr lang="en-US" smtClean="0"/>
              <a:t>6/20/2019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E300CE9E-0982-40DA-93B8-BBA8D6E216D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7075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231967F0-9D0A-43CA-B94E-29992B210DB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8F82BA65-EB36-40B7-90AB-D3B80279D1D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A78910D-8D8C-4380-86E0-806142B0F2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C3FA8F0-ECD2-45BC-9964-897644775E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>
            <a:extLst>
              <a:ext uri="{FF2B5EF4-FFF2-40B4-BE49-F238E27FC236}">
                <a16:creationId xmlns:a16="http://schemas.microsoft.com/office/drawing/2014/main" id="{6A78910D-8D8C-4380-86E0-806142B0F2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0483" name="Rectangle 3">
            <a:extLst>
              <a:ext uri="{FF2B5EF4-FFF2-40B4-BE49-F238E27FC236}">
                <a16:creationId xmlns:a16="http://schemas.microsoft.com/office/drawing/2014/main" id="{0C3FA8F0-ECD2-45BC-9964-897644775E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>
              <a:ea typeface="ＭＳ Ｐゴシック" panose="020B060007020508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4177189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C5B75850-5F02-4FE8-BDC3-23FFD856581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ABF70879-F80C-42BD-8068-0EB5486A2C7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D7A93965-6D35-4592-A889-CFEB57C00C6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39E47188-53AD-40F2-ADA6-9035DE71BDD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buFontTx/>
              <a:buNone/>
            </a:pPr>
            <a:endParaRPr lang="en-US" altLang="en-US" b="1" dirty="0">
              <a:ea typeface="ＭＳ Ｐゴシック" panose="020B0600070205080204" pitchFamily="34" charset="-128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Labor data next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300CE9E-0982-40DA-93B8-BBA8D6E216D7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8967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_title.jpg">
            <a:extLst>
              <a:ext uri="{FF2B5EF4-FFF2-40B4-BE49-F238E27FC236}">
                <a16:creationId xmlns:a16="http://schemas.microsoft.com/office/drawing/2014/main" id="{4809B369-5C6F-4152-AE78-EBC2C4F1E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072C20DC-1ED6-4ADF-B011-48E808660736}"/>
              </a:ext>
            </a:extLst>
          </p:cNvPr>
          <p:cNvSpPr/>
          <p:nvPr/>
        </p:nvSpPr>
        <p:spPr>
          <a:xfrm rot="16200000">
            <a:off x="4945119" y="625362"/>
            <a:ext cx="2701159" cy="5696611"/>
          </a:xfrm>
          <a:prstGeom prst="round2SameRect">
            <a:avLst/>
          </a:prstGeom>
          <a:solidFill>
            <a:srgbClr val="FF6D14"/>
          </a:solidFill>
          <a:ln>
            <a:noFill/>
          </a:ln>
          <a:effectLst>
            <a:innerShdw blurRad="635000" dist="190500" dir="18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1E9154-3F13-4632-8954-3BB9B7EF02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152400"/>
            <a:ext cx="24098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6030" y="2505285"/>
            <a:ext cx="4453487" cy="1095165"/>
          </a:xfrm>
        </p:spPr>
        <p:txBody>
          <a:bodyPr>
            <a:noAutofit/>
          </a:bodyPr>
          <a:lstStyle>
            <a:lvl1pPr>
              <a:lnSpc>
                <a:spcPts val="4200"/>
              </a:lnSpc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6030" y="3766626"/>
            <a:ext cx="4453488" cy="915596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4079442"/>
      </p:ext>
    </p:extLst>
  </p:cSld>
  <p:clrMapOvr>
    <a:masterClrMapping/>
  </p:clrMapOvr>
  <p:transition spd="med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3026312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656907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675811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5CECB7-6AFF-4722-B568-90F45CE8D2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108000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60380645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789063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94889127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53622961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_title.jpg">
            <a:extLst>
              <a:ext uri="{FF2B5EF4-FFF2-40B4-BE49-F238E27FC236}">
                <a16:creationId xmlns:a16="http://schemas.microsoft.com/office/drawing/2014/main" id="{4809B369-5C6F-4152-AE78-EBC2C4F1E8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ound Same Side Corner Rectangle 4">
            <a:extLst>
              <a:ext uri="{FF2B5EF4-FFF2-40B4-BE49-F238E27FC236}">
                <a16:creationId xmlns:a16="http://schemas.microsoft.com/office/drawing/2014/main" id="{072C20DC-1ED6-4ADF-B011-48E808660736}"/>
              </a:ext>
            </a:extLst>
          </p:cNvPr>
          <p:cNvSpPr/>
          <p:nvPr/>
        </p:nvSpPr>
        <p:spPr>
          <a:xfrm rot="16200000">
            <a:off x="4945119" y="625362"/>
            <a:ext cx="2701159" cy="5696611"/>
          </a:xfrm>
          <a:prstGeom prst="round2SameRect">
            <a:avLst/>
          </a:prstGeom>
          <a:solidFill>
            <a:srgbClr val="FF6D14"/>
          </a:solidFill>
          <a:ln>
            <a:noFill/>
          </a:ln>
          <a:effectLst>
            <a:innerShdw blurRad="635000" dist="190500" dir="180000">
              <a:srgbClr val="000000">
                <a:alpha val="50000"/>
              </a:srgbClr>
            </a:inn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D91E9154-3F13-4632-8954-3BB9B7EF02D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4313" y="152400"/>
            <a:ext cx="2409825" cy="987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236030" y="2505285"/>
            <a:ext cx="4453487" cy="1095165"/>
          </a:xfrm>
        </p:spPr>
        <p:txBody>
          <a:bodyPr>
            <a:noAutofit/>
          </a:bodyPr>
          <a:lstStyle>
            <a:lvl1pPr>
              <a:lnSpc>
                <a:spcPts val="4200"/>
              </a:lnSpc>
              <a:defRPr sz="340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236030" y="3766626"/>
            <a:ext cx="4453488" cy="915596"/>
          </a:xfrm>
        </p:spPr>
        <p:txBody>
          <a:bodyPr/>
          <a:lstStyle>
            <a:lvl1pPr marL="0" indent="0" algn="l">
              <a:buNone/>
              <a:defRPr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84196608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_words_text.png">
            <a:extLst>
              <a:ext uri="{FF2B5EF4-FFF2-40B4-BE49-F238E27FC236}">
                <a16:creationId xmlns:a16="http://schemas.microsoft.com/office/drawing/2014/main" id="{4908FB64-6D58-4A7C-AFD7-74D62B6B4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E5993B8-F0F6-48D1-9665-3555212B9C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0075" y="3103563"/>
            <a:ext cx="8543925" cy="1587"/>
          </a:xfrm>
          <a:prstGeom prst="line">
            <a:avLst/>
          </a:prstGeom>
          <a:noFill/>
          <a:ln w="114300">
            <a:solidFill>
              <a:srgbClr val="FF6D13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0E3A4DD-9424-4389-B511-692D1A2FAD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198438"/>
            <a:ext cx="45180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686" y="2256212"/>
            <a:ext cx="7284866" cy="703924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defRPr sz="360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5" y="3814191"/>
            <a:ext cx="7284867" cy="279864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400"/>
            </a:lvl1pPr>
            <a:lvl2pPr>
              <a:lnSpc>
                <a:spcPct val="100000"/>
              </a:lnSpc>
              <a:spcBef>
                <a:spcPts val="1200"/>
              </a:spcBef>
              <a:defRPr sz="2400"/>
            </a:lvl2pPr>
            <a:lvl3pPr>
              <a:lnSpc>
                <a:spcPct val="100000"/>
              </a:lnSpc>
              <a:spcBef>
                <a:spcPts val="1200"/>
              </a:spcBef>
              <a:defRPr sz="2400"/>
            </a:lvl3pPr>
            <a:lvl4pPr>
              <a:lnSpc>
                <a:spcPct val="100000"/>
              </a:lnSpc>
              <a:spcBef>
                <a:spcPts val="1200"/>
              </a:spcBef>
              <a:defRPr sz="2400"/>
            </a:lvl4pPr>
            <a:lvl5pPr>
              <a:lnSpc>
                <a:spcPct val="10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93630865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_words_text.png">
            <a:extLst>
              <a:ext uri="{FF2B5EF4-FFF2-40B4-BE49-F238E27FC236}">
                <a16:creationId xmlns:a16="http://schemas.microsoft.com/office/drawing/2014/main" id="{4908FB64-6D58-4A7C-AFD7-74D62B6B4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E5993B8-F0F6-48D1-9665-3555212B9C3A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00075" y="3103563"/>
            <a:ext cx="8543925" cy="1587"/>
          </a:xfrm>
          <a:prstGeom prst="line">
            <a:avLst/>
          </a:prstGeom>
          <a:noFill/>
          <a:ln w="114300">
            <a:solidFill>
              <a:srgbClr val="FF6D13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50E3A4DD-9424-4389-B511-692D1A2FAD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2988" y="198438"/>
            <a:ext cx="4518025" cy="185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0686" y="2256212"/>
            <a:ext cx="7284866" cy="703924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defRPr sz="3600"/>
            </a:lvl1pPr>
          </a:lstStyle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5" y="3814191"/>
            <a:ext cx="7284867" cy="279864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400"/>
            </a:lvl1pPr>
            <a:lvl2pPr>
              <a:lnSpc>
                <a:spcPct val="100000"/>
              </a:lnSpc>
              <a:spcBef>
                <a:spcPts val="1200"/>
              </a:spcBef>
              <a:defRPr sz="2400"/>
            </a:lvl2pPr>
            <a:lvl3pPr>
              <a:lnSpc>
                <a:spcPct val="100000"/>
              </a:lnSpc>
              <a:spcBef>
                <a:spcPts val="1200"/>
              </a:spcBef>
              <a:defRPr sz="2400"/>
            </a:lvl3pPr>
            <a:lvl4pPr>
              <a:lnSpc>
                <a:spcPct val="100000"/>
              </a:lnSpc>
              <a:spcBef>
                <a:spcPts val="1200"/>
              </a:spcBef>
              <a:defRPr sz="2400"/>
            </a:lvl4pPr>
            <a:lvl5pPr>
              <a:lnSpc>
                <a:spcPct val="10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472600513"/>
      </p:ext>
    </p:extLst>
  </p:cSld>
  <p:clrMapOvr>
    <a:masterClrMapping/>
  </p:clrMapOvr>
  <p:transition spd="med">
    <p:fad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_words_text.png">
            <a:extLst>
              <a:ext uri="{FF2B5EF4-FFF2-40B4-BE49-F238E27FC236}">
                <a16:creationId xmlns:a16="http://schemas.microsoft.com/office/drawing/2014/main" id="{4908FB64-6D58-4A7C-AFD7-74D62B6B48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0E3A4DD-9424-4389-B511-692D1A2FADA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8434" y="168412"/>
            <a:ext cx="2306481" cy="944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31075" y="1358537"/>
            <a:ext cx="7453968" cy="5254298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400"/>
            </a:lvl1pPr>
            <a:lvl2pPr>
              <a:lnSpc>
                <a:spcPct val="100000"/>
              </a:lnSpc>
              <a:spcBef>
                <a:spcPts val="1200"/>
              </a:spcBef>
              <a:defRPr sz="2400"/>
            </a:lvl2pPr>
            <a:lvl3pPr>
              <a:lnSpc>
                <a:spcPct val="100000"/>
              </a:lnSpc>
              <a:spcBef>
                <a:spcPts val="1200"/>
              </a:spcBef>
              <a:defRPr sz="2400"/>
            </a:lvl3pPr>
            <a:lvl4pPr>
              <a:lnSpc>
                <a:spcPct val="100000"/>
              </a:lnSpc>
              <a:spcBef>
                <a:spcPts val="1200"/>
              </a:spcBef>
              <a:defRPr sz="2400"/>
            </a:lvl4pPr>
            <a:lvl5pPr>
              <a:lnSpc>
                <a:spcPct val="10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45920721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_text_numb.png">
            <a:extLst>
              <a:ext uri="{FF2B5EF4-FFF2-40B4-BE49-F238E27FC236}">
                <a16:creationId xmlns:a16="http://schemas.microsoft.com/office/drawing/2014/main" id="{A4E94E27-D520-4F9D-B994-E70043FD6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4DC6AA-F38C-4501-9E7C-67F70CAD6F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7388" y="2171700"/>
            <a:ext cx="8543925" cy="1588"/>
          </a:xfrm>
          <a:prstGeom prst="line">
            <a:avLst/>
          </a:prstGeom>
          <a:noFill/>
          <a:ln w="114300">
            <a:solidFill>
              <a:srgbClr val="FF6D13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9B9AEA9-D57D-4392-9FA1-199CCE5C0B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55563"/>
            <a:ext cx="3081337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76" y="960138"/>
            <a:ext cx="6154872" cy="1143000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2470489"/>
            <a:ext cx="6154872" cy="3419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400"/>
            </a:lvl1pPr>
            <a:lvl2pPr>
              <a:lnSpc>
                <a:spcPct val="100000"/>
              </a:lnSpc>
              <a:spcBef>
                <a:spcPts val="1200"/>
              </a:spcBef>
              <a:defRPr sz="2400"/>
            </a:lvl2pPr>
            <a:lvl3pPr>
              <a:lnSpc>
                <a:spcPct val="100000"/>
              </a:lnSpc>
              <a:spcBef>
                <a:spcPts val="1200"/>
              </a:spcBef>
              <a:defRPr sz="2400"/>
            </a:lvl3pPr>
            <a:lvl4pPr>
              <a:lnSpc>
                <a:spcPct val="100000"/>
              </a:lnSpc>
              <a:spcBef>
                <a:spcPts val="1200"/>
              </a:spcBef>
              <a:defRPr sz="2400"/>
            </a:lvl4pPr>
            <a:lvl5pPr>
              <a:lnSpc>
                <a:spcPct val="10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2904411115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lide_title.jpg">
            <a:extLst>
              <a:ext uri="{FF2B5EF4-FFF2-40B4-BE49-F238E27FC236}">
                <a16:creationId xmlns:a16="http://schemas.microsoft.com/office/drawing/2014/main" id="{10CDFBFD-95FE-4AF4-B7C4-84E50A785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71443385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ext -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Slide_text_numb.png">
            <a:extLst>
              <a:ext uri="{FF2B5EF4-FFF2-40B4-BE49-F238E27FC236}">
                <a16:creationId xmlns:a16="http://schemas.microsoft.com/office/drawing/2014/main" id="{A4E94E27-D520-4F9D-B994-E70043FD62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74DC6AA-F38C-4501-9E7C-67F70CAD6F31}"/>
              </a:ext>
            </a:extLst>
          </p:cNvPr>
          <p:cNvCxnSpPr>
            <a:cxnSpLocks noChangeShapeType="1"/>
          </p:cNvCxnSpPr>
          <p:nvPr/>
        </p:nvCxnSpPr>
        <p:spPr bwMode="auto">
          <a:xfrm>
            <a:off x="687388" y="2171700"/>
            <a:ext cx="8543925" cy="1588"/>
          </a:xfrm>
          <a:prstGeom prst="line">
            <a:avLst/>
          </a:prstGeom>
          <a:noFill/>
          <a:ln w="114300">
            <a:solidFill>
              <a:srgbClr val="FF6D13"/>
            </a:solidFill>
            <a:round/>
            <a:headEnd/>
            <a:tailEnd/>
          </a:ln>
          <a:effectLst>
            <a:outerShdw blurRad="40000" dist="20000" dir="5400000" rotWithShape="0">
              <a:srgbClr val="000000">
                <a:alpha val="37999"/>
              </a:srgbClr>
            </a:outerShdw>
          </a:effectLst>
        </p:spPr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id="{79B9AEA9-D57D-4392-9FA1-199CCE5C0B3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663" y="55563"/>
            <a:ext cx="3081337" cy="1122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0176" y="960138"/>
            <a:ext cx="6154872" cy="1143000"/>
          </a:xfrm>
        </p:spPr>
        <p:txBody>
          <a:bodyPr>
            <a:normAutofit/>
          </a:bodyPr>
          <a:lstStyle>
            <a:lvl1pPr>
              <a:lnSpc>
                <a:spcPts val="4000"/>
              </a:lnSpc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0176" y="2470489"/>
            <a:ext cx="6154872" cy="3419124"/>
          </a:xfrm>
        </p:spPr>
        <p:txBody>
          <a:bodyPr>
            <a:normAutofit/>
          </a:bodyPr>
          <a:lstStyle>
            <a:lvl1pPr>
              <a:lnSpc>
                <a:spcPct val="100000"/>
              </a:lnSpc>
              <a:spcBef>
                <a:spcPts val="1200"/>
              </a:spcBef>
              <a:defRPr sz="2400"/>
            </a:lvl1pPr>
            <a:lvl2pPr>
              <a:lnSpc>
                <a:spcPct val="100000"/>
              </a:lnSpc>
              <a:spcBef>
                <a:spcPts val="1200"/>
              </a:spcBef>
              <a:defRPr sz="2400"/>
            </a:lvl2pPr>
            <a:lvl3pPr>
              <a:lnSpc>
                <a:spcPct val="100000"/>
              </a:lnSpc>
              <a:spcBef>
                <a:spcPts val="1200"/>
              </a:spcBef>
              <a:defRPr sz="2400"/>
            </a:lvl3pPr>
            <a:lvl4pPr>
              <a:lnSpc>
                <a:spcPct val="100000"/>
              </a:lnSpc>
              <a:spcBef>
                <a:spcPts val="1200"/>
              </a:spcBef>
              <a:defRPr sz="2400"/>
            </a:lvl4pPr>
            <a:lvl5pPr>
              <a:lnSpc>
                <a:spcPct val="10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21410532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7" descr="Slide_title.jpg">
            <a:extLst>
              <a:ext uri="{FF2B5EF4-FFF2-40B4-BE49-F238E27FC236}">
                <a16:creationId xmlns:a16="http://schemas.microsoft.com/office/drawing/2014/main" id="{10CDFBFD-95FE-4AF4-B7C4-84E50A78504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07681531"/>
      </p:ext>
    </p:extLst>
  </p:cSld>
  <p:clrMapOvr>
    <a:masterClrMapping/>
  </p:clrMapOvr>
  <p:transition spd="med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5E188C-73FF-409F-A168-2235EF6579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E054A3-58EA-43F0-AD53-09A6C19DE551}" type="datetime1">
              <a:rPr lang="en-US" altLang="en-US" smtClean="0"/>
              <a:t>6/20/2019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BC7271-96D7-4C3F-A62A-599EB1A900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E94E074-6513-4F58-89A4-B820262B61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77BC2C-D03E-4383-862E-98882CA5148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8445070"/>
      </p:ext>
    </p:extLst>
  </p:cSld>
  <p:clrMapOvr>
    <a:masterClrMapping/>
  </p:clrMapOvr>
  <p:transition spd="med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3913045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0849120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2872721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457200"/>
            <a:ext cx="4038600" cy="5668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457200"/>
            <a:ext cx="4038600" cy="5668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434480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7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8.xml"/><Relationship Id="rId7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7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slideLayout" Target="../slideLayouts/slideLayout11.xml"/><Relationship Id="rId11" Type="http://schemas.openxmlformats.org/officeDocument/2006/relationships/slideLayout" Target="../slideLayouts/slideLayout16.xml"/><Relationship Id="rId5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15.xml"/><Relationship Id="rId4" Type="http://schemas.openxmlformats.org/officeDocument/2006/relationships/slideLayout" Target="../slideLayouts/slideLayout9.xml"/><Relationship Id="rId9" Type="http://schemas.openxmlformats.org/officeDocument/2006/relationships/slideLayout" Target="../slideLayouts/slideLayout14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0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theme" Target="../theme/theme4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5C17FA1E-260F-4E2B-9A84-45654AE918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434975"/>
            <a:ext cx="8112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A36495B5-717B-4D9E-B387-355EADB484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731256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  <p:sldLayoutId id="2147483736" r:id="rId2"/>
    <p:sldLayoutId id="2147483737" r:id="rId3"/>
    <p:sldLayoutId id="2147483738" r:id="rId4"/>
  </p:sldLayoutIdLst>
  <p:transition spd="med">
    <p:fade/>
  </p:transition>
  <p:hf hdr="0" ftr="0" dt="0"/>
  <p:txStyles>
    <p:titleStyle>
      <a:lvl1pPr algn="l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Geneva"/>
          <a:ea typeface="Geneva" charset="0"/>
          <a:cs typeface="Geneva"/>
        </a:defRPr>
      </a:lvl1pPr>
      <a:lvl2pPr algn="l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Geneva" charset="0"/>
          <a:cs typeface="Geneva" charset="0"/>
        </a:defRPr>
      </a:lvl2pPr>
      <a:lvl3pPr algn="l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Geneva" charset="0"/>
          <a:cs typeface="Geneva" charset="0"/>
        </a:defRPr>
      </a:lvl3pPr>
      <a:lvl4pPr algn="l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Geneva" charset="0"/>
          <a:cs typeface="Geneva" charset="0"/>
        </a:defRPr>
      </a:lvl4pPr>
      <a:lvl5pPr algn="l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Geneva" charset="0"/>
          <a:cs typeface="Geneva" charset="0"/>
        </a:defRPr>
      </a:lvl5pPr>
      <a:lvl6pPr marL="457200"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Geneva" charset="0"/>
          <a:cs typeface="Geneva" charset="0"/>
        </a:defRPr>
      </a:lvl6pPr>
      <a:lvl7pPr marL="914400"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Geneva" charset="0"/>
          <a:cs typeface="Geneva" charset="0"/>
        </a:defRPr>
      </a:lvl7pPr>
      <a:lvl8pPr marL="1371600"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Geneva" charset="0"/>
          <a:cs typeface="Geneva" charset="0"/>
        </a:defRPr>
      </a:lvl8pPr>
      <a:lvl9pPr marL="1828800"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neva"/>
          <a:ea typeface="Geneva" charset="0"/>
          <a:cs typeface="Geneva"/>
        </a:defRPr>
      </a:lvl1pPr>
      <a:lvl2pPr marL="742950" indent="-285750" algn="l" defTabSz="457200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eneva"/>
          <a:ea typeface="Geneva" charset="0"/>
          <a:cs typeface="Geneva"/>
        </a:defRPr>
      </a:lvl2pPr>
      <a:lvl3pPr marL="1143000" indent="-228600" algn="l" defTabSz="457200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neva"/>
          <a:ea typeface="Geneva" charset="0"/>
          <a:cs typeface="Geneva"/>
        </a:defRPr>
      </a:lvl3pPr>
      <a:lvl4pPr marL="1600200" indent="-228600" algn="l" defTabSz="457200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eneva"/>
          <a:ea typeface="Geneva" charset="0"/>
          <a:cs typeface="Geneva"/>
        </a:defRPr>
      </a:lvl4pPr>
      <a:lvl5pPr marL="2057400" indent="-228600" algn="l" defTabSz="457200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eneva"/>
          <a:ea typeface="Geneva" charset="0"/>
          <a:cs typeface="Genev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6" descr="Slide_design_text.jpg">
            <a:extLst>
              <a:ext uri="{FF2B5EF4-FFF2-40B4-BE49-F238E27FC236}">
                <a16:creationId xmlns:a16="http://schemas.microsoft.com/office/drawing/2014/main" id="{65A71E0E-3147-4444-B7FE-D7FE91E0D6BD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2857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3" name="Title Placeholder 1">
            <a:extLst>
              <a:ext uri="{FF2B5EF4-FFF2-40B4-BE49-F238E27FC236}">
                <a16:creationId xmlns:a16="http://schemas.microsoft.com/office/drawing/2014/main" id="{DE15BF9A-BCEF-4E76-9F60-90390756408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585788" y="585788"/>
            <a:ext cx="5967412" cy="1104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</a:t>
            </a:r>
            <a:br>
              <a:rPr lang="en-US" altLang="en-US"/>
            </a:br>
            <a:r>
              <a:rPr lang="en-US" altLang="en-US"/>
              <a:t>Master title style</a:t>
            </a:r>
          </a:p>
        </p:txBody>
      </p:sp>
      <p:sp>
        <p:nvSpPr>
          <p:cNvPr id="5124" name="Text Placeholder 2">
            <a:extLst>
              <a:ext uri="{FF2B5EF4-FFF2-40B4-BE49-F238E27FC236}">
                <a16:creationId xmlns:a16="http://schemas.microsoft.com/office/drawing/2014/main" id="{FB1D8E86-F9B2-4C76-BFEC-4DCB902CC58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585788" y="2178050"/>
            <a:ext cx="6740525" cy="417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07D2E6-D9DA-42C2-A7A8-69EF78EA71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0843634E-FF6A-4E5B-847E-95F6A6BFAF54}" type="datetime1">
              <a:rPr lang="en-US" altLang="en-US" smtClean="0"/>
              <a:t>6/20/2019</a:t>
            </a:fld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24EEE77-A8C3-4628-B1FA-C61DCCFCE0A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charset="0"/>
                <a:ea typeface="ＭＳ Ｐゴシック" charset="-128"/>
                <a:cs typeface="ＭＳ Ｐゴシック" charset="-128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01E9DA-1E2C-4498-AA78-21838D1485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C3E5CC60-A54B-4266-AE01-4A626931FFD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  <p:pic>
        <p:nvPicPr>
          <p:cNvPr id="5128" name="Picture 7">
            <a:extLst>
              <a:ext uri="{FF2B5EF4-FFF2-40B4-BE49-F238E27FC236}">
                <a16:creationId xmlns:a16="http://schemas.microsoft.com/office/drawing/2014/main" id="{D3A93170-86C6-4F99-A556-040456C4644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0838" y="171450"/>
            <a:ext cx="2324100" cy="950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1550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0" r:id="rId1"/>
  </p:sldLayoutIdLst>
  <p:transition spd="med">
    <p:fade/>
  </p:transition>
  <p:hf hdr="0" ftr="0" dt="0"/>
  <p:txStyles>
    <p:titleStyle>
      <a:lvl1pPr algn="l" defTabSz="457200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Geneva"/>
          <a:ea typeface="ＭＳ Ｐゴシック" charset="-128"/>
          <a:cs typeface="ＭＳ Ｐゴシック" charset="-128"/>
        </a:defRPr>
      </a:lvl1pPr>
      <a:lvl2pPr algn="l" defTabSz="457200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ＭＳ Ｐゴシック" charset="-128"/>
          <a:cs typeface="ＭＳ Ｐゴシック" charset="-128"/>
        </a:defRPr>
      </a:lvl2pPr>
      <a:lvl3pPr algn="l" defTabSz="457200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ＭＳ Ｐゴシック" charset="-128"/>
          <a:cs typeface="ＭＳ Ｐゴシック" charset="-128"/>
        </a:defRPr>
      </a:lvl3pPr>
      <a:lvl4pPr algn="l" defTabSz="457200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ＭＳ Ｐゴシック" charset="-128"/>
          <a:cs typeface="ＭＳ Ｐゴシック" charset="-128"/>
        </a:defRPr>
      </a:lvl4pPr>
      <a:lvl5pPr algn="l" defTabSz="457200" rtl="0" eaLnBrk="0" fontAlgn="base" hangingPunct="0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ＭＳ Ｐゴシック" charset="-128"/>
          <a:cs typeface="ＭＳ Ｐゴシック" charset="-128"/>
        </a:defRPr>
      </a:lvl5pPr>
      <a:lvl6pPr marL="457200"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ＭＳ Ｐゴシック" charset="-128"/>
          <a:cs typeface="ＭＳ Ｐゴシック" charset="-128"/>
        </a:defRPr>
      </a:lvl6pPr>
      <a:lvl7pPr marL="914400"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ＭＳ Ｐゴシック" charset="-128"/>
          <a:cs typeface="ＭＳ Ｐゴシック" charset="-128"/>
        </a:defRPr>
      </a:lvl7pPr>
      <a:lvl8pPr marL="1371600"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ＭＳ Ｐゴシック" charset="-128"/>
          <a:cs typeface="ＭＳ Ｐゴシック" charset="-128"/>
        </a:defRPr>
      </a:lvl8pPr>
      <a:lvl9pPr marL="1828800" algn="l" defTabSz="457200" rtl="0" fontAlgn="base">
        <a:lnSpc>
          <a:spcPts val="34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defTabSz="457200" rtl="0" eaLnBrk="0" fontAlgn="base" hangingPunct="0">
        <a:lnSpc>
          <a:spcPts val="2300"/>
        </a:lnSpc>
        <a:spcBef>
          <a:spcPts val="1200"/>
        </a:spcBef>
        <a:spcAft>
          <a:spcPct val="0"/>
        </a:spcAft>
        <a:buFont typeface="Arial" panose="020B0604020202020204" pitchFamily="34" charset="0"/>
        <a:defRPr sz="2000" b="1" kern="1200">
          <a:solidFill>
            <a:schemeClr val="tx1"/>
          </a:solidFill>
          <a:latin typeface="Geneva"/>
          <a:ea typeface="ＭＳ Ｐゴシック" charset="-128"/>
          <a:cs typeface="ＭＳ Ｐゴシック" charset="-128"/>
        </a:defRPr>
      </a:lvl1pPr>
      <a:lvl2pPr marL="342900" indent="-228600" algn="l" defTabSz="457200" rtl="0" eaLnBrk="0" fontAlgn="base" hangingPunct="0">
        <a:lnSpc>
          <a:spcPts val="2300"/>
        </a:lnSpc>
        <a:spcBef>
          <a:spcPts val="12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neva"/>
          <a:ea typeface="ＭＳ Ｐゴシック" charset="-128"/>
          <a:cs typeface="Geneva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Geneva"/>
          <a:ea typeface="ＭＳ Ｐゴシック" charset="-128"/>
          <a:cs typeface="Geneva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eneva"/>
          <a:ea typeface="ＭＳ Ｐゴシック" charset="-128"/>
          <a:cs typeface="Geneva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eneva"/>
          <a:ea typeface="ＭＳ Ｐゴシック" charset="-128"/>
          <a:cs typeface="Genev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0AEF467D-D542-4F05-B199-F441443F3AD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457200"/>
            <a:ext cx="8229600" cy="5668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981485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2" r:id="rId1"/>
    <p:sldLayoutId id="2147483743" r:id="rId2"/>
    <p:sldLayoutId id="2147483744" r:id="rId3"/>
    <p:sldLayoutId id="2147483745" r:id="rId4"/>
    <p:sldLayoutId id="2147483746" r:id="rId5"/>
    <p:sldLayoutId id="2147483747" r:id="rId6"/>
    <p:sldLayoutId id="2147483748" r:id="rId7"/>
    <p:sldLayoutId id="2147483749" r:id="rId8"/>
    <p:sldLayoutId id="2147483750" r:id="rId9"/>
    <p:sldLayoutId id="2147483751" r:id="rId10"/>
    <p:sldLayoutId id="2147483752" r:id="rId11"/>
    <p:sldLayoutId id="2147483753" r:id="rId12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+mj-lt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bg1"/>
          </a:solidFill>
          <a:latin typeface="Arial" charset="0"/>
        </a:defRPr>
      </a:lvl9pPr>
    </p:titleStyle>
    <p:bodyStyle>
      <a:lvl1pPr marL="342900" indent="-342900" algn="ctr" rtl="0" eaLnBrk="0" fontAlgn="base" hangingPunct="0">
        <a:spcBef>
          <a:spcPct val="20000"/>
        </a:spcBef>
        <a:spcAft>
          <a:spcPct val="0"/>
        </a:spcAft>
        <a:defRPr sz="3200">
          <a:solidFill>
            <a:schemeClr val="bg1"/>
          </a:solidFill>
          <a:latin typeface="+mn-lt"/>
          <a:ea typeface="ＭＳ Ｐゴシック" charset="-128"/>
          <a:cs typeface="ＭＳ Ｐゴシック" charset="-128"/>
        </a:defRPr>
      </a:lvl1pPr>
      <a:lvl2pPr marL="742950" indent="-285750" algn="ctr" rtl="0" eaLnBrk="0" fontAlgn="base" hangingPunct="0">
        <a:spcBef>
          <a:spcPct val="20000"/>
        </a:spcBef>
        <a:spcAft>
          <a:spcPct val="0"/>
        </a:spcAft>
        <a:defRPr sz="2800">
          <a:solidFill>
            <a:schemeClr val="bg1"/>
          </a:solidFill>
          <a:latin typeface="+mj-lt"/>
          <a:ea typeface="ＭＳ Ｐゴシック" charset="-128"/>
        </a:defRPr>
      </a:lvl2pPr>
      <a:lvl3pPr marL="1143000" indent="-228600" algn="ctr" rtl="0" eaLnBrk="0" fontAlgn="base" hangingPunct="0">
        <a:spcBef>
          <a:spcPct val="20000"/>
        </a:spcBef>
        <a:spcAft>
          <a:spcPct val="0"/>
        </a:spcAft>
        <a:defRPr sz="2400">
          <a:solidFill>
            <a:schemeClr val="bg1"/>
          </a:solidFill>
          <a:latin typeface="+mj-lt"/>
          <a:ea typeface="ＭＳ Ｐゴシック" charset="-128"/>
        </a:defRPr>
      </a:lvl3pPr>
      <a:lvl4pPr marL="1600200" indent="-2286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j-lt"/>
          <a:ea typeface="ＭＳ Ｐゴシック" charset="-128"/>
        </a:defRPr>
      </a:lvl4pPr>
      <a:lvl5pPr marL="2057400" indent="-228600" algn="ctr" rtl="0" eaLnBrk="0" fontAlgn="base" hangingPunct="0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j-lt"/>
          <a:ea typeface="ＭＳ Ｐゴシック" charset="-128"/>
        </a:defRPr>
      </a:lvl5pPr>
      <a:lvl6pPr marL="25146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j-lt"/>
          <a:ea typeface="ＭＳ Ｐゴシック" charset="-128"/>
        </a:defRPr>
      </a:lvl6pPr>
      <a:lvl7pPr marL="29718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j-lt"/>
          <a:ea typeface="ＭＳ Ｐゴシック" charset="-128"/>
        </a:defRPr>
      </a:lvl7pPr>
      <a:lvl8pPr marL="34290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j-lt"/>
          <a:ea typeface="ＭＳ Ｐゴシック" charset="-128"/>
        </a:defRPr>
      </a:lvl8pPr>
      <a:lvl9pPr marL="3886200" indent="-228600" algn="ctr" rtl="0" fontAlgn="base">
        <a:spcBef>
          <a:spcPct val="20000"/>
        </a:spcBef>
        <a:spcAft>
          <a:spcPct val="0"/>
        </a:spcAft>
        <a:defRPr sz="2000">
          <a:solidFill>
            <a:schemeClr val="bg1"/>
          </a:solidFill>
          <a:latin typeface="+mj-lt"/>
          <a:ea typeface="ＭＳ Ｐゴシック" charset="-128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Placeholder 1">
            <a:extLst>
              <a:ext uri="{FF2B5EF4-FFF2-40B4-BE49-F238E27FC236}">
                <a16:creationId xmlns:a16="http://schemas.microsoft.com/office/drawing/2014/main" id="{5C17FA1E-260F-4E2B-9A84-45654AE9183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0075" y="434975"/>
            <a:ext cx="81121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1" name="Text Placeholder 2">
            <a:extLst>
              <a:ext uri="{FF2B5EF4-FFF2-40B4-BE49-F238E27FC236}">
                <a16:creationId xmlns:a16="http://schemas.microsoft.com/office/drawing/2014/main" id="{A36495B5-717B-4D9E-B387-355EADB4847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0075" y="1944688"/>
            <a:ext cx="8112125" cy="4181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7124881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56" r:id="rId2"/>
    <p:sldLayoutId id="2147483757" r:id="rId3"/>
    <p:sldLayoutId id="2147483758" r:id="rId4"/>
    <p:sldLayoutId id="2147483759" r:id="rId5"/>
  </p:sldLayoutIdLst>
  <p:transition spd="med">
    <p:fade/>
  </p:transition>
  <p:hf hdr="0" ftr="0" dt="0"/>
  <p:txStyles>
    <p:titleStyle>
      <a:lvl1pPr algn="l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 kern="1200">
          <a:solidFill>
            <a:schemeClr val="tx1"/>
          </a:solidFill>
          <a:latin typeface="Geneva"/>
          <a:ea typeface="Geneva" charset="0"/>
          <a:cs typeface="Geneva"/>
        </a:defRPr>
      </a:lvl1pPr>
      <a:lvl2pPr algn="l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Geneva" charset="0"/>
          <a:cs typeface="Geneva" charset="0"/>
        </a:defRPr>
      </a:lvl2pPr>
      <a:lvl3pPr algn="l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Geneva" charset="0"/>
          <a:cs typeface="Geneva" charset="0"/>
        </a:defRPr>
      </a:lvl3pPr>
      <a:lvl4pPr algn="l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Geneva" charset="0"/>
          <a:cs typeface="Geneva" charset="0"/>
        </a:defRPr>
      </a:lvl4pPr>
      <a:lvl5pPr algn="l" defTabSz="457200" rtl="0" eaLnBrk="0" fontAlgn="base" hangingPunct="0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Geneva" charset="0"/>
          <a:cs typeface="Geneva" charset="0"/>
        </a:defRPr>
      </a:lvl5pPr>
      <a:lvl6pPr marL="457200"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Geneva" charset="0"/>
          <a:cs typeface="Geneva" charset="0"/>
        </a:defRPr>
      </a:lvl6pPr>
      <a:lvl7pPr marL="914400"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Geneva" charset="0"/>
          <a:cs typeface="Geneva" charset="0"/>
        </a:defRPr>
      </a:lvl7pPr>
      <a:lvl8pPr marL="1371600"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Geneva" charset="0"/>
          <a:cs typeface="Geneva" charset="0"/>
        </a:defRPr>
      </a:lvl8pPr>
      <a:lvl9pPr marL="1828800" algn="l" defTabSz="457200" rtl="0" fontAlgn="base">
        <a:lnSpc>
          <a:spcPts val="3800"/>
        </a:lnSpc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Geneva" charset="0"/>
          <a:ea typeface="Geneva" charset="0"/>
          <a:cs typeface="Geneva" charset="0"/>
        </a:defRPr>
      </a:lvl9pPr>
    </p:titleStyle>
    <p:bodyStyle>
      <a:lvl1pPr marL="342900" indent="-342900" algn="l" defTabSz="457200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neva"/>
          <a:ea typeface="Geneva" charset="0"/>
          <a:cs typeface="Geneva"/>
        </a:defRPr>
      </a:lvl1pPr>
      <a:lvl2pPr marL="742950" indent="-285750" algn="l" defTabSz="457200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eneva"/>
          <a:ea typeface="Geneva" charset="0"/>
          <a:cs typeface="Geneva"/>
        </a:defRPr>
      </a:lvl2pPr>
      <a:lvl3pPr marL="1143000" indent="-228600" algn="l" defTabSz="457200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Geneva"/>
          <a:ea typeface="Geneva" charset="0"/>
          <a:cs typeface="Geneva"/>
        </a:defRPr>
      </a:lvl3pPr>
      <a:lvl4pPr marL="1600200" indent="-228600" algn="l" defTabSz="457200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Geneva"/>
          <a:ea typeface="Geneva" charset="0"/>
          <a:cs typeface="Geneva"/>
        </a:defRPr>
      </a:lvl4pPr>
      <a:lvl5pPr marL="2057400" indent="-228600" algn="l" defTabSz="457200" rtl="0" eaLnBrk="0" fontAlgn="base" hangingPunct="0">
        <a:lnSpc>
          <a:spcPts val="3000"/>
        </a:lnSpc>
        <a:spcBef>
          <a:spcPts val="18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Geneva"/>
          <a:ea typeface="Geneva" charset="0"/>
          <a:cs typeface="Geneva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kansasregents.org/CTE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4" Type="http://schemas.openxmlformats.org/officeDocument/2006/relationships/hyperlink" Target="mailto:PerkinsV@ksbor.org" TargetMode="Externa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1CE16B75-4E4A-45B1-9942-BBB07B6B38DC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235450" y="2881313"/>
            <a:ext cx="4454525" cy="1095375"/>
          </a:xfrm>
        </p:spPr>
        <p:txBody>
          <a:bodyPr/>
          <a:lstStyle/>
          <a:p>
            <a:pPr algn="ctr" eaLnBrk="1" hangingPunct="1"/>
            <a:r>
              <a:rPr lang="en-US" altLang="en-US" sz="3200" dirty="0">
                <a:latin typeface="Geneva" charset="0"/>
                <a:cs typeface="Geneva" charset="0"/>
              </a:rPr>
              <a:t>Strengthening Career Technical Education </a:t>
            </a:r>
            <a:br>
              <a:rPr lang="en-US" altLang="en-US" sz="3200" dirty="0">
                <a:latin typeface="Geneva" charset="0"/>
                <a:cs typeface="Geneva" charset="0"/>
              </a:rPr>
            </a:br>
            <a:r>
              <a:rPr lang="en-US" altLang="en-US" sz="3200" dirty="0">
                <a:latin typeface="Geneva" charset="0"/>
                <a:cs typeface="Geneva" charset="0"/>
              </a:rPr>
              <a:t>for the 21</a:t>
            </a:r>
            <a:r>
              <a:rPr lang="en-US" altLang="en-US" sz="3200" baseline="30000" dirty="0">
                <a:latin typeface="Geneva" charset="0"/>
                <a:cs typeface="Geneva" charset="0"/>
              </a:rPr>
              <a:t>st</a:t>
            </a:r>
            <a:r>
              <a:rPr lang="en-US" altLang="en-US" sz="3200" dirty="0">
                <a:latin typeface="Geneva" charset="0"/>
                <a:cs typeface="Geneva" charset="0"/>
              </a:rPr>
              <a:t> Century Act (Perkins V)</a:t>
            </a:r>
            <a:r>
              <a:rPr lang="en-US" altLang="en-US" dirty="0">
                <a:latin typeface="Geneva" charset="0"/>
                <a:cs typeface="Geneva" charset="0"/>
              </a:rPr>
              <a:t>	</a:t>
            </a:r>
          </a:p>
        </p:txBody>
      </p:sp>
    </p:spTree>
  </p:cSld>
  <p:clrMapOvr>
    <a:masterClrMapping/>
  </p:clrMapOvr>
  <p:transition spd="med"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5DA26-B789-4AC6-9C9D-F7DDF41201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Next Steps.......</a:t>
            </a:r>
            <a:endParaRPr lang="en-US" sz="40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10437-A801-4857-94DE-104B3DA80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9864" y="1831422"/>
            <a:ext cx="7816807" cy="4890053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November – </a:t>
            </a:r>
            <a:r>
              <a:rPr lang="en-US" sz="2400" b="0" dirty="0"/>
              <a:t>Incorporate public comment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January – </a:t>
            </a:r>
            <a:r>
              <a:rPr lang="en-US" sz="2400" b="0" dirty="0"/>
              <a:t>Present State Plan to: </a:t>
            </a:r>
          </a:p>
          <a:p>
            <a:pPr marL="852488" lvl="2"/>
            <a:r>
              <a:rPr lang="en-US" sz="2400" b="0" dirty="0"/>
              <a:t>Kansas Department of Education State Board </a:t>
            </a:r>
          </a:p>
          <a:p>
            <a:pPr marL="852488" lvl="2"/>
            <a:r>
              <a:rPr lang="en-US" sz="2400" b="0" dirty="0"/>
              <a:t>Kansas Advisory Council for </a:t>
            </a:r>
            <a:r>
              <a:rPr lang="en-US" sz="2400" dirty="0"/>
              <a:t>CTE</a:t>
            </a:r>
            <a:endParaRPr lang="en-US" sz="2400" b="0" dirty="0"/>
          </a:p>
          <a:p>
            <a:pPr marL="852488" lvl="2"/>
            <a:r>
              <a:rPr lang="en-US" sz="2400" b="0" dirty="0"/>
              <a:t>Kansas Postsecondary Technical Education Authority</a:t>
            </a:r>
            <a:endParaRPr lang="en-US" sz="2400" dirty="0"/>
          </a:p>
          <a:p>
            <a:pPr marL="852488" lvl="2"/>
            <a:r>
              <a:rPr lang="en-US" sz="2400" b="0" dirty="0"/>
              <a:t>Kansas Board of Regents</a:t>
            </a:r>
          </a:p>
          <a:p>
            <a:pPr marL="852488" lvl="2"/>
            <a:r>
              <a:rPr lang="en-US" sz="2400" dirty="0"/>
              <a:t>KANSAS</a:t>
            </a:r>
            <a:r>
              <a:rPr lang="en-US" sz="2400" b="0" dirty="0"/>
              <a:t>WORKS</a:t>
            </a:r>
            <a:r>
              <a:rPr lang="en-US" sz="2400" dirty="0"/>
              <a:t> </a:t>
            </a:r>
            <a:r>
              <a:rPr lang="en-US" sz="2400" b="0" dirty="0"/>
              <a:t>State Board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February – </a:t>
            </a:r>
            <a:r>
              <a:rPr lang="en-US" sz="2400" b="0" dirty="0"/>
              <a:t>Submit State Plan to the Governor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March</a:t>
            </a:r>
            <a:r>
              <a:rPr lang="en-US" sz="2400" b="0" dirty="0"/>
              <a:t> – Submit State Plan </a:t>
            </a:r>
            <a:br>
              <a:rPr lang="en-US" sz="2400" b="0" dirty="0"/>
            </a:br>
            <a:r>
              <a:rPr lang="en-US" sz="2400" b="0" dirty="0"/>
              <a:t>to U.S. Department of Education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501692E-C193-4C13-82A5-2646CF7DF2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7BC2C-D03E-4383-862E-98882CA51484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37349559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1CAC9D85-7CEB-43C5-A5D4-3EE82D1C418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latin typeface="Geneva" charset="0"/>
                <a:ea typeface="ＭＳ Ｐゴシック" panose="020B0600070205080204" pitchFamily="34" charset="-128"/>
              </a:rPr>
              <a:t>Overview</a:t>
            </a:r>
            <a:endParaRPr lang="en-US" altLang="en-US" sz="4000" dirty="0">
              <a:latin typeface="Geneva" charset="0"/>
              <a:ea typeface="ＭＳ Ｐゴシック" panose="020B0600070205080204" pitchFamily="34" charset="-128"/>
            </a:endParaRP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1BF45EFE-D8AF-4AC9-9865-01140D1DD87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53708" y="1989276"/>
            <a:ext cx="7553470" cy="3093720"/>
          </a:xfrm>
        </p:spPr>
        <p:txBody>
          <a:bodyPr/>
          <a:lstStyle/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latin typeface="Geneva" charset="0"/>
                <a:ea typeface="ＭＳ Ｐゴシック" panose="020B0600070205080204" pitchFamily="34" charset="-128"/>
                <a:cs typeface="Geneva" charset="0"/>
              </a:rPr>
              <a:t> Signed into law on July 31, 2018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latin typeface="Geneva" charset="0"/>
                <a:ea typeface="ＭＳ Ｐゴシック" panose="020B0600070205080204" pitchFamily="34" charset="-128"/>
                <a:cs typeface="Geneva" charset="0"/>
              </a:rPr>
              <a:t> Kansas receives approximately $11.3 million</a:t>
            </a:r>
          </a:p>
          <a:p>
            <a:pPr lvl="2" eaLnBrk="1" hangingPunct="1">
              <a:defRPr/>
            </a:pPr>
            <a:r>
              <a:rPr lang="en-US" altLang="en-US" sz="2200" dirty="0">
                <a:latin typeface="Geneva" charset="0"/>
                <a:ea typeface="ＭＳ Ｐゴシック" panose="020B0600070205080204" pitchFamily="34" charset="-128"/>
                <a:cs typeface="Geneva" charset="0"/>
              </a:rPr>
              <a:t>divided equally between KBOR and KSDE</a:t>
            </a:r>
          </a:p>
          <a:p>
            <a:pPr lvl="2" eaLnBrk="1" hangingPunct="1">
              <a:defRPr/>
            </a:pPr>
            <a:r>
              <a:rPr lang="en-US" altLang="en-US" sz="2200" dirty="0">
                <a:latin typeface="Geneva" charset="0"/>
                <a:ea typeface="ＭＳ Ｐゴシック" panose="020B0600070205080204" pitchFamily="34" charset="-128"/>
                <a:cs typeface="Geneva" charset="0"/>
              </a:rPr>
              <a:t>benefits secondary &amp; postsecondary CTE</a:t>
            </a:r>
          </a:p>
          <a:p>
            <a:pPr lvl="1" eaLnBrk="1" hangingPunct="1">
              <a:buFont typeface="Wingdings" panose="05000000000000000000" pitchFamily="2" charset="2"/>
              <a:buChar char="Ø"/>
              <a:defRPr/>
            </a:pPr>
            <a:r>
              <a:rPr lang="en-US" altLang="en-US" sz="2400" dirty="0">
                <a:latin typeface="Geneva" charset="0"/>
                <a:ea typeface="ＭＳ Ｐゴシック" panose="020B0600070205080204" pitchFamily="34" charset="-128"/>
                <a:cs typeface="Geneva" charset="0"/>
              </a:rPr>
              <a:t> Kansas State Plan for Career Technical Education</a:t>
            </a:r>
          </a:p>
          <a:p>
            <a:pPr lvl="2" eaLnBrk="1" hangingPunct="1">
              <a:defRPr/>
            </a:pPr>
            <a:r>
              <a:rPr lang="en-US" altLang="en-US" sz="2200" dirty="0">
                <a:latin typeface="Geneva" charset="0"/>
                <a:ea typeface="ＭＳ Ｐゴシック" panose="020B0600070205080204" pitchFamily="34" charset="-128"/>
                <a:cs typeface="Geneva" charset="0"/>
              </a:rPr>
              <a:t>Transition plan: July 1, 2019 </a:t>
            </a:r>
            <a:r>
              <a:rPr lang="en-US" altLang="en-US" sz="2200">
                <a:latin typeface="Geneva" charset="0"/>
                <a:ea typeface="ＭＳ Ｐゴシック" panose="020B0600070205080204" pitchFamily="34" charset="-128"/>
                <a:cs typeface="Geneva" charset="0"/>
              </a:rPr>
              <a:t>– June </a:t>
            </a:r>
            <a:r>
              <a:rPr lang="en-US" altLang="en-US" sz="2200" dirty="0">
                <a:latin typeface="Geneva" charset="0"/>
                <a:ea typeface="ＭＳ Ｐゴシック" panose="020B0600070205080204" pitchFamily="34" charset="-128"/>
                <a:cs typeface="Geneva" charset="0"/>
              </a:rPr>
              <a:t>30, 2020</a:t>
            </a:r>
          </a:p>
          <a:p>
            <a:pPr lvl="2" eaLnBrk="1" hangingPunct="1">
              <a:defRPr/>
            </a:pPr>
            <a:r>
              <a:rPr lang="en-US" altLang="en-US" sz="2200" dirty="0">
                <a:latin typeface="Geneva" charset="0"/>
                <a:ea typeface="ＭＳ Ｐゴシック" panose="020B0600070205080204" pitchFamily="34" charset="-128"/>
                <a:cs typeface="Geneva" charset="0"/>
              </a:rPr>
              <a:t>4-Year State Plan: July 1, 2020 – June 30, 2024</a:t>
            </a:r>
          </a:p>
          <a:p>
            <a:pPr marL="914400" lvl="2" indent="0" eaLnBrk="1" hangingPunct="1">
              <a:buFont typeface="Arial" panose="020B0604020202020204" pitchFamily="34" charset="0"/>
              <a:buNone/>
              <a:defRPr/>
            </a:pPr>
            <a:endParaRPr lang="en-US" altLang="en-US" dirty="0">
              <a:latin typeface="Geneva" charset="0"/>
              <a:ea typeface="ＭＳ Ｐゴシック" panose="020B0600070205080204" pitchFamily="34" charset="-128"/>
              <a:cs typeface="Geneva" charset="0"/>
            </a:endParaRPr>
          </a:p>
        </p:txBody>
      </p:sp>
      <p:pic>
        <p:nvPicPr>
          <p:cNvPr id="17412" name="Picture 5">
            <a:extLst>
              <a:ext uri="{FF2B5EF4-FFF2-40B4-BE49-F238E27FC236}">
                <a16:creationId xmlns:a16="http://schemas.microsoft.com/office/drawing/2014/main" id="{01C2A3E9-1A98-4D6A-999A-83009AD020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974" t="18150" r="19745" b="19960"/>
          <a:stretch>
            <a:fillRect/>
          </a:stretch>
        </p:blipFill>
        <p:spPr bwMode="auto">
          <a:xfrm>
            <a:off x="2052320" y="5134952"/>
            <a:ext cx="1429046" cy="1443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CA88DE-1FE4-4BB2-A338-9D54331982B8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1" t="1929" r="49254" b="2665"/>
          <a:stretch/>
        </p:blipFill>
        <p:spPr>
          <a:xfrm>
            <a:off x="3773665" y="5070996"/>
            <a:ext cx="1888971" cy="1507172"/>
          </a:xfrm>
          <a:prstGeom prst="snip2DiagRect">
            <a:avLst>
              <a:gd name="adj1" fmla="val 30211"/>
              <a:gd name="adj2" fmla="val 11767"/>
            </a:avLst>
          </a:prstGeom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DCCD247-B39A-4673-B031-FDEA2A8FA0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7BC2C-D03E-4383-862E-98882CA51484}" type="slidenum">
              <a:rPr lang="en-US" altLang="en-US" smtClean="0"/>
              <a:pPr>
                <a:defRPr/>
              </a:pPr>
              <a:t>2</a:t>
            </a:fld>
            <a:endParaRPr lang="en-US" altLang="en-US"/>
          </a:p>
        </p:txBody>
      </p:sp>
    </p:spTree>
  </p:cSld>
  <p:clrMapOvr>
    <a:masterClrMapping/>
  </p:clrMapOvr>
  <p:transition spd="med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44917E9-2A3F-4ED5-A5BF-0CFA1249C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z="4000" b="1" dirty="0">
                <a:latin typeface="Geneva" charset="0"/>
                <a:ea typeface="ＭＳ Ｐゴシック" panose="020B0600070205080204" pitchFamily="34" charset="-128"/>
              </a:rPr>
              <a:t>New Focus and Goals</a:t>
            </a:r>
            <a:endParaRPr lang="en-US" altLang="en-US" sz="4000" dirty="0">
              <a:latin typeface="Geneva" charset="0"/>
              <a:ea typeface="ＭＳ Ｐゴシック" panose="020B0600070205080204" pitchFamily="34" charset="-128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D987266-F3E1-4DC6-9265-6181AAB7C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2889" y="1878774"/>
            <a:ext cx="6740525" cy="4178300"/>
          </a:xfrm>
        </p:spPr>
        <p:txBody>
          <a:bodyPr/>
          <a:lstStyle/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b="0" dirty="0"/>
              <a:t>Career Exploration &amp; Career Guidance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b="0" dirty="0"/>
              <a:t>Integration of Academics and CTE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b="0" dirty="0"/>
              <a:t>Special Populations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b="0" dirty="0"/>
              <a:t>Work-based Learning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b="0" dirty="0"/>
              <a:t>Secondary/Postsecondary Alignment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b="0" dirty="0"/>
              <a:t>Professional Development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  <a:defRPr/>
            </a:pPr>
            <a:r>
              <a:rPr lang="en-US" sz="2800" b="0" dirty="0"/>
              <a:t>Administration </a:t>
            </a:r>
          </a:p>
        </p:txBody>
      </p:sp>
      <p:pic>
        <p:nvPicPr>
          <p:cNvPr id="5" name="Picture 3" descr="Photos_shadow14.png">
            <a:extLst>
              <a:ext uri="{FF2B5EF4-FFF2-40B4-BE49-F238E27FC236}">
                <a16:creationId xmlns:a16="http://schemas.microsoft.com/office/drawing/2014/main" id="{0E1C7F99-37F1-492B-8FCD-11EC331BE22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824" y="4436612"/>
            <a:ext cx="3367363" cy="25206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7F08BC-2648-4F13-B599-537A79931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0400" y="5696926"/>
            <a:ext cx="2133600" cy="365125"/>
          </a:xfrm>
        </p:spPr>
        <p:txBody>
          <a:bodyPr/>
          <a:lstStyle/>
          <a:p>
            <a:pPr>
              <a:defRPr/>
            </a:pPr>
            <a:fld id="{E577BC2C-D03E-4383-862E-98882CA51484}" type="slidenum">
              <a:rPr lang="en-US" altLang="en-US" smtClean="0"/>
              <a:pPr>
                <a:defRPr/>
              </a:pPr>
              <a:t>3</a:t>
            </a:fld>
            <a:endParaRPr lang="en-US" altLang="en-US"/>
          </a:p>
        </p:txBody>
      </p:sp>
    </p:spTree>
  </p:cSld>
  <p:clrMapOvr>
    <a:masterClrMapping/>
  </p:clrMapOvr>
  <p:transition spd="med">
    <p:fad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044917E9-2A3F-4ED5-A5BF-0CFA1249C79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lnSpc>
                <a:spcPts val="3100"/>
              </a:lnSpc>
            </a:pPr>
            <a:r>
              <a:rPr lang="en-US" altLang="en-US" sz="4000" b="1" dirty="0">
                <a:latin typeface="Geneva" charset="0"/>
                <a:ea typeface="ＭＳ Ｐゴシック" panose="020B0600070205080204" pitchFamily="34" charset="-128"/>
              </a:rPr>
              <a:t>Special Populations </a:t>
            </a:r>
            <a:br>
              <a:rPr lang="en-US" altLang="en-US" sz="4000" b="1" dirty="0">
                <a:latin typeface="Geneva" charset="0"/>
                <a:ea typeface="ＭＳ Ｐゴシック" panose="020B0600070205080204" pitchFamily="34" charset="-128"/>
              </a:rPr>
            </a:br>
            <a:r>
              <a:rPr lang="en-US" altLang="en-US" sz="1600" b="1" i="1" dirty="0">
                <a:latin typeface="Geneva" charset="0"/>
                <a:ea typeface="ＭＳ Ｐゴシック" panose="020B0600070205080204" pitchFamily="34" charset="-128"/>
              </a:rPr>
              <a:t>(definitions)</a:t>
            </a:r>
            <a:endParaRPr lang="en-US" altLang="en-US" sz="4000" i="1" dirty="0">
              <a:latin typeface="Geneva" charset="0"/>
              <a:ea typeface="ＭＳ Ｐゴシック" panose="020B0600070205080204" pitchFamily="34" charset="-128"/>
            </a:endParaRP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0D987266-F3E1-4DC6-9265-6181AAB7C3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788" y="1807347"/>
            <a:ext cx="6740525" cy="4178300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b="0" dirty="0"/>
              <a:t>Individuals with disabilities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b="0" dirty="0"/>
              <a:t>Individuals from economically disadvantaged families, including low-income youth and adults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b="0" dirty="0"/>
              <a:t>Individuals preparing for non-traditional fields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b="0" dirty="0"/>
              <a:t>Single parents, including single pregnant women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b="0" dirty="0"/>
              <a:t>Out-of-workforce individuals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b="0" dirty="0"/>
              <a:t>English learners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b="0" dirty="0"/>
              <a:t>Homeless individuals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b="0" dirty="0"/>
              <a:t>Youth who are in, or have aged out of, the foster care system </a:t>
            </a:r>
          </a:p>
          <a:p>
            <a:pPr lvl="0"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Ø"/>
            </a:pPr>
            <a:r>
              <a:rPr lang="en-US" sz="2200" b="0" dirty="0"/>
              <a:t>Youth with a parent who is a member of the armed forces and is on active duty</a:t>
            </a:r>
          </a:p>
          <a:p>
            <a:pPr>
              <a:buFont typeface="Wingdings" panose="05000000000000000000" pitchFamily="2" charset="2"/>
              <a:buChar char="Ø"/>
              <a:defRPr/>
            </a:pPr>
            <a:endParaRPr lang="en-US" sz="2800" b="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D57F08BC-2648-4F13-B599-537A79931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7BC2C-D03E-4383-862E-98882CA51484}" type="slidenum">
              <a:rPr lang="en-US" altLang="en-US" smtClean="0"/>
              <a:pPr>
                <a:defRPr/>
              </a:pPr>
              <a:t>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646234"/>
      </p:ext>
    </p:extLst>
  </p:cSld>
  <p:clrMapOvr>
    <a:masterClrMapping/>
  </p:clrMapOvr>
  <p:transition spd="med">
    <p:fad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>
            <a:extLst>
              <a:ext uri="{FF2B5EF4-FFF2-40B4-BE49-F238E27FC236}">
                <a16:creationId xmlns:a16="http://schemas.microsoft.com/office/drawing/2014/main" id="{AB41754C-60A8-49A2-82CF-173B808758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8" y="472475"/>
            <a:ext cx="5683250" cy="1354138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latin typeface="Geneva" charset="0"/>
                <a:ea typeface="ＭＳ Ｐゴシック" panose="020B0600070205080204" pitchFamily="34" charset="-128"/>
              </a:rPr>
              <a:t>Needs Assessment</a:t>
            </a:r>
            <a:endParaRPr lang="en-US" altLang="en-US" sz="4000" dirty="0">
              <a:latin typeface="Geneva" charset="0"/>
              <a:ea typeface="ＭＳ Ｐゴシック" panose="020B0600070205080204" pitchFamily="34" charset="-128"/>
            </a:endParaRPr>
          </a:p>
        </p:txBody>
      </p:sp>
      <p:sp>
        <p:nvSpPr>
          <p:cNvPr id="21507" name="Rectangle 3">
            <a:extLst>
              <a:ext uri="{FF2B5EF4-FFF2-40B4-BE49-F238E27FC236}">
                <a16:creationId xmlns:a16="http://schemas.microsoft.com/office/drawing/2014/main" id="{BCC500B8-4A3D-48B9-A31C-08405B3717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788" y="1992698"/>
            <a:ext cx="6800850" cy="3886200"/>
          </a:xfrm>
        </p:spPr>
        <p:txBody>
          <a:bodyPr/>
          <a:lstStyle/>
          <a:p>
            <a:r>
              <a:rPr lang="en-US" sz="2800" dirty="0"/>
              <a:t>Data-driven</a:t>
            </a:r>
            <a:r>
              <a:rPr lang="en-US" sz="2800" b="0" dirty="0"/>
              <a:t> decision making </a:t>
            </a:r>
          </a:p>
          <a:p>
            <a:r>
              <a:rPr lang="en-US" sz="2800" b="0" dirty="0"/>
              <a:t>to </a:t>
            </a:r>
            <a:r>
              <a:rPr lang="en-US" sz="2800" dirty="0"/>
              <a:t>improve quality and access</a:t>
            </a:r>
          </a:p>
          <a:p>
            <a:endParaRPr lang="en-US" altLang="en-US" sz="2800" dirty="0">
              <a:latin typeface="Geneva" charset="0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r>
              <a:rPr lang="en-US" altLang="en-US" sz="2800" dirty="0">
                <a:latin typeface="Geneva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The new needs assessment: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Geneva" charset="0"/>
                <a:ea typeface="ＭＳ Ｐゴシック" panose="020B0600070205080204" pitchFamily="34" charset="-128"/>
                <a:cs typeface="Geneva" charset="0"/>
              </a:rPr>
              <a:t> Drives application development and spending 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Geneva" charset="0"/>
                <a:ea typeface="ＭＳ Ｐゴシック" panose="020B0600070205080204" pitchFamily="34" charset="-128"/>
                <a:cs typeface="Geneva" charset="0"/>
              </a:rPr>
              <a:t> Takes an in-depth look at CTE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Geneva" charset="0"/>
                <a:ea typeface="ＭＳ Ｐゴシック" panose="020B0600070205080204" pitchFamily="34" charset="-128"/>
                <a:cs typeface="Geneva" charset="0"/>
              </a:rPr>
              <a:t> Identifies areas of improvement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Geneva" charset="0"/>
                <a:ea typeface="ＭＳ Ｐゴシック" panose="020B0600070205080204" pitchFamily="34" charset="-128"/>
                <a:cs typeface="Geneva" charset="0"/>
              </a:rPr>
              <a:t> Is repeated every two years</a:t>
            </a:r>
          </a:p>
          <a:p>
            <a:pPr lvl="1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en-US" sz="2400" dirty="0">
                <a:latin typeface="Geneva" charset="0"/>
                <a:ea typeface="ＭＳ Ｐゴシック" panose="020B0600070205080204" pitchFamily="34" charset="-128"/>
                <a:cs typeface="Geneva" charset="0"/>
              </a:rPr>
              <a:t> Engages stakeholders </a:t>
            </a:r>
          </a:p>
          <a:p>
            <a:pPr lvl="1" eaLnBrk="1" hangingPunct="1">
              <a:buFont typeface="Arial" panose="020B0604020202020204" pitchFamily="34" charset="0"/>
              <a:buNone/>
            </a:pPr>
            <a:endParaRPr lang="en-US" altLang="en-US" dirty="0">
              <a:latin typeface="Geneva" charset="0"/>
              <a:ea typeface="ＭＳ Ｐゴシック" panose="020B0600070205080204" pitchFamily="34" charset="-128"/>
              <a:cs typeface="Geneva" charset="0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20A9B12A-34A5-4ADD-830A-34438F60C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7BC2C-D03E-4383-862E-98882CA51484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</p:cSld>
  <p:clrMapOvr>
    <a:masterClrMapping/>
  </p:clrMapOvr>
  <p:transition spd="med">
    <p:fad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CB171138-D7FB-4472-8FE8-701A2E74FE3E}"/>
              </a:ext>
            </a:extLst>
          </p:cNvPr>
          <p:cNvSpPr/>
          <p:nvPr/>
        </p:nvSpPr>
        <p:spPr>
          <a:xfrm>
            <a:off x="585787" y="1807779"/>
            <a:ext cx="6482278" cy="742382"/>
          </a:xfrm>
          <a:prstGeom prst="roundRect">
            <a:avLst/>
          </a:prstGeom>
          <a:gradFill>
            <a:gsLst>
              <a:gs pos="22000">
                <a:srgbClr val="009AA6"/>
              </a:gs>
              <a:gs pos="99000">
                <a:schemeClr val="bg1"/>
              </a:gs>
            </a:gsLst>
          </a:gra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555" name="Rectangle 3">
            <a:extLst>
              <a:ext uri="{FF2B5EF4-FFF2-40B4-BE49-F238E27FC236}">
                <a16:creationId xmlns:a16="http://schemas.microsoft.com/office/drawing/2014/main" id="{3B815304-F3D5-4C0B-8DA0-E9DB2E001C2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85788" y="1807779"/>
            <a:ext cx="7105332" cy="4682231"/>
          </a:xfrm>
        </p:spPr>
        <p:txBody>
          <a:bodyPr/>
          <a:lstStyle/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en-US" b="0" dirty="0">
                <a:latin typeface="Geneva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Co-Coordinators</a:t>
            </a:r>
            <a:br>
              <a:rPr lang="en-US" altLang="en-US" b="0" dirty="0">
                <a:latin typeface="Geneva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</a:br>
            <a:r>
              <a:rPr lang="en-US" altLang="en-US" sz="2000" b="0" dirty="0">
                <a:latin typeface="Geneva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Secondary &amp; Postsecondary Grant Managers</a:t>
            </a:r>
          </a:p>
          <a:p>
            <a:pPr lvl="1" indent="-342900">
              <a:buFont typeface="Wingdings" panose="05000000000000000000" pitchFamily="2" charset="2"/>
              <a:buChar char="Ø"/>
            </a:pPr>
            <a:r>
              <a:rPr lang="en-US" altLang="en-US" b="1" dirty="0">
                <a:latin typeface="Geneva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KANSAS</a:t>
            </a:r>
            <a:r>
              <a:rPr lang="en-US" altLang="en-US" dirty="0">
                <a:latin typeface="Geneva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WORKS - Workforce Development Partners</a:t>
            </a:r>
            <a:endParaRPr lang="en-US" altLang="en-US" sz="1800" b="0" dirty="0">
              <a:latin typeface="Geneva" charset="0"/>
              <a:ea typeface="ＭＳ Ｐゴシック" panose="020B0600070205080204" pitchFamily="34" charset="-128"/>
              <a:cs typeface="ＭＳ Ｐゴシック" panose="020B0600070205080204" pitchFamily="34" charset="-128"/>
            </a:endParaRP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en-US" b="0" dirty="0">
                <a:latin typeface="Geneva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Secondary &amp; Postsecondary Education Representatives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en-US" b="0" dirty="0">
                <a:latin typeface="Geneva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Secondary &amp; Postsecondary Administration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en-US" b="0" dirty="0">
                <a:latin typeface="Geneva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Representatives of Special Populations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en-US" b="0" dirty="0">
                <a:latin typeface="Geneva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Counselors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en-US" b="0" dirty="0">
                <a:latin typeface="Geneva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Students &amp; Parents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en-US" b="0" dirty="0">
                <a:latin typeface="Geneva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Community Members</a:t>
            </a:r>
          </a:p>
          <a:p>
            <a:pPr marL="285750" indent="-285750"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altLang="en-US" b="0" dirty="0">
                <a:latin typeface="Geneva" charset="0"/>
                <a:ea typeface="ＭＳ Ｐゴシック" panose="020B0600070205080204" pitchFamily="34" charset="-128"/>
                <a:cs typeface="ＭＳ Ｐゴシック" panose="020B0600070205080204" pitchFamily="34" charset="-128"/>
              </a:rPr>
              <a:t>Business &amp; Industry Partners</a:t>
            </a:r>
          </a:p>
        </p:txBody>
      </p:sp>
      <p:sp>
        <p:nvSpPr>
          <p:cNvPr id="23554" name="Rectangle 2">
            <a:extLst>
              <a:ext uri="{FF2B5EF4-FFF2-40B4-BE49-F238E27FC236}">
                <a16:creationId xmlns:a16="http://schemas.microsoft.com/office/drawing/2014/main" id="{F21D5DE6-63F7-4C6E-8519-4C69197A11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6" y="485079"/>
            <a:ext cx="5670047" cy="1322698"/>
          </a:xfrm>
        </p:spPr>
        <p:txBody>
          <a:bodyPr/>
          <a:lstStyle/>
          <a:p>
            <a:pPr eaLnBrk="1" hangingPunct="1"/>
            <a:r>
              <a:rPr lang="en-US" altLang="en-US" sz="4000" b="1" dirty="0">
                <a:latin typeface="Geneva" charset="0"/>
                <a:ea typeface="ＭＳ Ｐゴシック" panose="020B0600070205080204" pitchFamily="34" charset="-128"/>
              </a:rPr>
              <a:t>Regional Team</a:t>
            </a:r>
            <a:endParaRPr lang="en-US" altLang="en-US" sz="4000" dirty="0">
              <a:latin typeface="Geneva" charset="0"/>
              <a:ea typeface="ＭＳ Ｐゴシック" panose="020B0600070205080204" pitchFamily="34" charset="-128"/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F369792-9290-44FC-B88C-D82CF39E55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7BC2C-D03E-4383-862E-98882CA51484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</p:cSld>
  <p:clrMapOvr>
    <a:masterClrMapping/>
  </p:clrMapOvr>
  <p:transition spd="med">
    <p:fad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CBD1613-3C2F-437C-A7F3-3EE8EC54D25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1230"/>
          <a:stretch/>
        </p:blipFill>
        <p:spPr>
          <a:xfrm>
            <a:off x="2174909" y="281282"/>
            <a:ext cx="4794182" cy="75247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2E965E3-6E66-4945-B92C-D6A4F8B9C76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55"/>
          <a:stretch/>
        </p:blipFill>
        <p:spPr>
          <a:xfrm>
            <a:off x="63052" y="1535182"/>
            <a:ext cx="9017897" cy="4476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273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378B78-B025-4879-B0FB-24854F711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b="1" dirty="0"/>
              <a:t>New Perkins V Website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0A6D21-BD3E-4052-B2A2-2C692F448A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8" y="1974574"/>
            <a:ext cx="7063044" cy="4381776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b="0" dirty="0">
                <a:hlinkClick r:id="rId3"/>
              </a:rPr>
              <a:t>www.kansasregents.org/CTE</a:t>
            </a:r>
            <a:endParaRPr lang="en-US" sz="2600" b="0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b="0" dirty="0"/>
              <a:t>Locate Perkins V resources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b="0" dirty="0"/>
              <a:t>Complete Stakeholder Survey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b="0" dirty="0"/>
              <a:t>Find contact information for Perkins V team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2600" b="0" dirty="0"/>
              <a:t>Submit stakeholder information &amp; questions to </a:t>
            </a:r>
            <a:r>
              <a:rPr lang="en-US" sz="2600" b="0" dirty="0">
                <a:hlinkClick r:id="rId4"/>
              </a:rPr>
              <a:t>PerkinsV@ksbor.org</a:t>
            </a:r>
            <a:r>
              <a:rPr lang="en-US" sz="2600" b="0" dirty="0"/>
              <a:t>	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F5D445-B6F5-41A6-A209-4F69E70ED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7BC2C-D03E-4383-862E-98882CA51484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40636819"/>
      </p:ext>
    </p:extLst>
  </p:cSld>
  <p:clrMapOvr>
    <a:masterClrMapping/>
  </p:clrMapOvr>
  <p:transition spd="med">
    <p:fad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85DA26-B789-4AC6-9C9D-F7DDF41201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5789" y="585788"/>
            <a:ext cx="5766886" cy="1104900"/>
          </a:xfrm>
        </p:spPr>
        <p:txBody>
          <a:bodyPr/>
          <a:lstStyle/>
          <a:p>
            <a:r>
              <a:rPr lang="en-US" sz="4000" b="1" dirty="0"/>
              <a:t>Next Steps for Kansas</a:t>
            </a:r>
            <a:endParaRPr lang="en-US" sz="4000" b="1" i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C10437-A801-4857-94DE-104B3DA809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5788" y="1855303"/>
            <a:ext cx="6914942" cy="4890053"/>
          </a:xfrm>
        </p:spPr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Current – </a:t>
            </a:r>
            <a:r>
              <a:rPr lang="en-US" sz="2400" b="0" dirty="0"/>
              <a:t>State Plan development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June &amp; July – </a:t>
            </a:r>
            <a:r>
              <a:rPr lang="en-US" sz="2400" b="0" dirty="0"/>
              <a:t>Launch Needs Assessment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July – </a:t>
            </a:r>
            <a:r>
              <a:rPr lang="en-US" sz="2400" b="0" dirty="0"/>
              <a:t>Draft state determined performance levels based on new performance indicators</a:t>
            </a:r>
          </a:p>
          <a:p>
            <a:pPr>
              <a:lnSpc>
                <a:spcPct val="10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August/September – </a:t>
            </a:r>
            <a:r>
              <a:rPr lang="en-US" sz="2400" b="0" dirty="0"/>
              <a:t>State determined levels of performance out for stakeholder comment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US" sz="2400" dirty="0"/>
              <a:t>October</a:t>
            </a:r>
          </a:p>
          <a:p>
            <a:pPr lvl="2"/>
            <a:r>
              <a:rPr lang="en-US" sz="2400" b="0" dirty="0"/>
              <a:t>Workforce Innovation Conference</a:t>
            </a:r>
          </a:p>
          <a:p>
            <a:pPr lvl="2"/>
            <a:r>
              <a:rPr lang="en-US" sz="2400" dirty="0"/>
              <a:t>Seek and respond to public comment</a:t>
            </a:r>
          </a:p>
          <a:p>
            <a:pPr lvl="2"/>
            <a:r>
              <a:rPr lang="en-US" sz="2400" dirty="0"/>
              <a:t>Meet with Governor Kelly</a:t>
            </a:r>
          </a:p>
          <a:p>
            <a:pPr lvl="2">
              <a:buFont typeface="Wingdings" panose="05000000000000000000" pitchFamily="2" charset="2"/>
              <a:buChar char="Ø"/>
            </a:pPr>
            <a:endParaRPr lang="en-US" sz="2000" b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42B6935-1F7D-46E2-9A22-A02ED5A0E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577BC2C-D03E-4383-862E-98882CA51484}" type="slidenum">
              <a:rPr lang="en-US" altLang="en-US" smtClean="0"/>
              <a:pPr>
                <a:defRPr/>
              </a:pPr>
              <a:t>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07375293"/>
      </p:ext>
    </p:extLst>
  </p:cSld>
  <p:clrMapOvr>
    <a:masterClrMapping/>
  </p:clrMapOvr>
  <p:transition spd="med">
    <p:fade/>
  </p:transition>
</p:sld>
</file>

<file path=ppt/theme/theme1.xml><?xml version="1.0" encoding="utf-8"?>
<a:theme xmlns:a="http://schemas.openxmlformats.org/drawingml/2006/main" name="CTE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Text - 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Genev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CTE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1531</TotalTime>
  <Words>355</Words>
  <Application>Microsoft Office PowerPoint</Application>
  <PresentationFormat>On-screen Show (4:3)</PresentationFormat>
  <Paragraphs>82</Paragraphs>
  <Slides>10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10</vt:i4>
      </vt:variant>
    </vt:vector>
  </HeadingPairs>
  <TitlesOfParts>
    <vt:vector size="19" baseType="lpstr">
      <vt:lpstr>ＭＳ Ｐゴシック</vt:lpstr>
      <vt:lpstr>Arial</vt:lpstr>
      <vt:lpstr>Calibri</vt:lpstr>
      <vt:lpstr>Geneva</vt:lpstr>
      <vt:lpstr>Wingdings</vt:lpstr>
      <vt:lpstr>CTETheme1</vt:lpstr>
      <vt:lpstr>1_Text - RT</vt:lpstr>
      <vt:lpstr>Custom Design</vt:lpstr>
      <vt:lpstr>1_CTETheme1</vt:lpstr>
      <vt:lpstr>Strengthening Career Technical Education  for the 21st Century Act (Perkins V) </vt:lpstr>
      <vt:lpstr>Overview</vt:lpstr>
      <vt:lpstr>New Focus and Goals</vt:lpstr>
      <vt:lpstr>Special Populations  (definitions)</vt:lpstr>
      <vt:lpstr>Needs Assessment</vt:lpstr>
      <vt:lpstr>Regional Team</vt:lpstr>
      <vt:lpstr>PowerPoint Presentation</vt:lpstr>
      <vt:lpstr>New Perkins V Website</vt:lpstr>
      <vt:lpstr>Next Steps for Kansas</vt:lpstr>
      <vt:lpstr>Next Steps.......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Perkins Experts!!</dc:title>
  <dc:creator>Guardiola, Erin</dc:creator>
  <cp:lastModifiedBy>Beene, Connie</cp:lastModifiedBy>
  <cp:revision>81</cp:revision>
  <cp:lastPrinted>2019-06-06T20:59:28Z</cp:lastPrinted>
  <dcterms:created xsi:type="dcterms:W3CDTF">2019-06-05T14:07:05Z</dcterms:created>
  <dcterms:modified xsi:type="dcterms:W3CDTF">2019-06-20T21:26:41Z</dcterms:modified>
</cp:coreProperties>
</file>